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6"/>
  </p:notesMasterIdLst>
  <p:sldIdLst>
    <p:sldId id="256" r:id="rId5"/>
    <p:sldId id="399" r:id="rId6"/>
    <p:sldId id="355" r:id="rId7"/>
    <p:sldId id="349" r:id="rId8"/>
    <p:sldId id="359" r:id="rId9"/>
    <p:sldId id="378" r:id="rId10"/>
    <p:sldId id="370" r:id="rId11"/>
    <p:sldId id="373" r:id="rId12"/>
    <p:sldId id="401" r:id="rId13"/>
    <p:sldId id="398" r:id="rId14"/>
    <p:sldId id="402" r:id="rId15"/>
  </p:sldIdLst>
  <p:sldSz cx="9144000" cy="6858000" type="screen4x3"/>
  <p:notesSz cx="6950075" cy="92360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Erik Olson" initials="EO" lastIdx="1" clrIdx="0">
    <p:extLst>
      <p:ext uri="{19B8F6BF-5375-455C-9EA6-DF929625EA0E}">
        <p15:presenceInfo xmlns:p15="http://schemas.microsoft.com/office/powerpoint/2012/main" userId="S-1-5-21-1644491937-1343024091-725345543-1662" providerId="AD"/>
      </p:ext>
    </p:extLst>
  </p:cmAuthor>
  <p:cmAuthor id="2" name="Matt Scott" initials="MS" lastIdx="3" clrIdx="1">
    <p:extLst>
      <p:ext uri="{19B8F6BF-5375-455C-9EA6-DF929625EA0E}">
        <p15:presenceInfo xmlns:p15="http://schemas.microsoft.com/office/powerpoint/2012/main" userId="Matt Scott"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64061"/>
    <a:srgbClr val="2A3658"/>
    <a:srgbClr val="CAD037"/>
    <a:srgbClr val="79D931"/>
    <a:srgbClr val="3DD97F"/>
    <a:srgbClr val="FFA981"/>
    <a:srgbClr val="CDFF8B"/>
    <a:srgbClr val="FF3300"/>
    <a:srgbClr val="4D4D4D"/>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505" autoAdjust="0"/>
    <p:restoredTop sz="78738" autoAdjust="0"/>
  </p:normalViewPr>
  <p:slideViewPr>
    <p:cSldViewPr>
      <p:cViewPr varScale="1">
        <p:scale>
          <a:sx n="92" d="100"/>
          <a:sy n="92" d="100"/>
        </p:scale>
        <p:origin x="2220" y="84"/>
      </p:cViewPr>
      <p:guideLst>
        <p:guide orient="horz" pos="2160"/>
        <p:guide pos="2880"/>
      </p:guideLst>
    </p:cSldViewPr>
  </p:slideViewPr>
  <p:outlineViewPr>
    <p:cViewPr>
      <p:scale>
        <a:sx n="33" d="100"/>
        <a:sy n="33" d="100"/>
      </p:scale>
      <p:origin x="0" y="348"/>
    </p:cViewPr>
  </p:outlineViewPr>
  <p:notesTextViewPr>
    <p:cViewPr>
      <p:scale>
        <a:sx n="1" d="1"/>
        <a:sy n="1" d="1"/>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tableStyles" Target="tableStyles.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notesMaster" Target="notesMasters/notesMaster1.xml"/><Relationship Id="rId20"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slide" Target="slides/slide11.xml"/><Relationship Id="rId10" Type="http://schemas.openxmlformats.org/officeDocument/2006/relationships/slide" Target="slides/slide6.xml"/><Relationship Id="rId19"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11488" cy="46355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37000" y="0"/>
            <a:ext cx="3011488" cy="463550"/>
          </a:xfrm>
          <a:prstGeom prst="rect">
            <a:avLst/>
          </a:prstGeom>
        </p:spPr>
        <p:txBody>
          <a:bodyPr vert="horz" lIns="91440" tIns="45720" rIns="91440" bIns="45720" rtlCol="0"/>
          <a:lstStyle>
            <a:lvl1pPr algn="r">
              <a:defRPr sz="1200"/>
            </a:lvl1pPr>
          </a:lstStyle>
          <a:p>
            <a:fld id="{04E9F6A9-67DC-4F6E-821B-1ECAB8F45011}" type="datetimeFigureOut">
              <a:rPr lang="en-US" smtClean="0"/>
              <a:t>9/5/2022</a:t>
            </a:fld>
            <a:endParaRPr lang="en-US"/>
          </a:p>
        </p:txBody>
      </p:sp>
      <p:sp>
        <p:nvSpPr>
          <p:cNvPr id="4" name="Slide Image Placeholder 3"/>
          <p:cNvSpPr>
            <a:spLocks noGrp="1" noRot="1" noChangeAspect="1"/>
          </p:cNvSpPr>
          <p:nvPr>
            <p:ph type="sldImg" idx="2"/>
          </p:nvPr>
        </p:nvSpPr>
        <p:spPr>
          <a:xfrm>
            <a:off x="1397000" y="1154113"/>
            <a:ext cx="4156075" cy="311785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95325" y="4445000"/>
            <a:ext cx="5559425" cy="3636963"/>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772525"/>
            <a:ext cx="3011488" cy="46355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37000" y="8772525"/>
            <a:ext cx="3011488" cy="463550"/>
          </a:xfrm>
          <a:prstGeom prst="rect">
            <a:avLst/>
          </a:prstGeom>
        </p:spPr>
        <p:txBody>
          <a:bodyPr vert="horz" lIns="91440" tIns="45720" rIns="91440" bIns="45720" rtlCol="0" anchor="b"/>
          <a:lstStyle>
            <a:lvl1pPr algn="r">
              <a:defRPr sz="1200"/>
            </a:lvl1pPr>
          </a:lstStyle>
          <a:p>
            <a:fld id="{D877B175-6FDD-4592-9E4D-06A1E3075D66}" type="slidenum">
              <a:rPr lang="en-US" smtClean="0"/>
              <a:t>‹#›</a:t>
            </a:fld>
            <a:endParaRPr lang="en-US"/>
          </a:p>
        </p:txBody>
      </p:sp>
    </p:spTree>
    <p:extLst>
      <p:ext uri="{BB962C8B-B14F-4D97-AF65-F5344CB8AC3E}">
        <p14:creationId xmlns:p14="http://schemas.microsoft.com/office/powerpoint/2010/main" val="6480850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877B175-6FDD-4592-9E4D-06A1E3075D66}"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2</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4303450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Lost </a:t>
            </a:r>
            <a:r>
              <a:rPr lang="en-US" dirty="0" err="1"/>
              <a:t>Dynetics</a:t>
            </a:r>
            <a:endParaRPr lang="en-US" dirty="0"/>
          </a:p>
        </p:txBody>
      </p:sp>
      <p:sp>
        <p:nvSpPr>
          <p:cNvPr id="4" name="Slide Number Placeholder 3"/>
          <p:cNvSpPr>
            <a:spLocks noGrp="1"/>
          </p:cNvSpPr>
          <p:nvPr>
            <p:ph type="sldNum" sz="quarter" idx="5"/>
          </p:nvPr>
        </p:nvSpPr>
        <p:spPr/>
        <p:txBody>
          <a:bodyPr/>
          <a:lstStyle/>
          <a:p>
            <a:fld id="{D877B175-6FDD-4592-9E4D-06A1E3075D66}" type="slidenum">
              <a:rPr lang="en-US" smtClean="0"/>
              <a:t>4</a:t>
            </a:fld>
            <a:endParaRPr lang="en-US"/>
          </a:p>
        </p:txBody>
      </p:sp>
    </p:spTree>
    <p:extLst>
      <p:ext uri="{BB962C8B-B14F-4D97-AF65-F5344CB8AC3E}">
        <p14:creationId xmlns:p14="http://schemas.microsoft.com/office/powerpoint/2010/main" val="14303450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877B175-6FDD-4592-9E4D-06A1E3075D66}"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27850692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Plan: </a:t>
            </a:r>
          </a:p>
          <a:p>
            <a:r>
              <a:rPr lang="en-US" b="0" dirty="0"/>
              <a:t>Stephanie to discuss </a:t>
            </a: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877B175-6FDD-4592-9E4D-06A1E3075D66}"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7</a:t>
            </a:fld>
            <a:endParaRPr kumimoji="0" lang="en-US" sz="1200" b="0" i="0" u="none" strike="noStrike" kern="1200" cap="none" spc="0" normalizeH="0" baseline="0" noProof="0" dirty="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3212239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877B175-6FDD-4592-9E4D-06A1E3075D66}"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54243947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877B175-6FDD-4592-9E4D-06A1E3075D66}"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383605626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ea typeface="Calibri"/>
                <a:cs typeface="Calibri"/>
              </a:rPr>
              <a:t>Topline messages:</a:t>
            </a:r>
          </a:p>
          <a:p>
            <a:r>
              <a:rPr lang="en-US">
                <a:ea typeface="Calibri"/>
                <a:cs typeface="Calibri"/>
              </a:rPr>
              <a:t>They were thanked for their support</a:t>
            </a:r>
          </a:p>
          <a:p>
            <a:r>
              <a:rPr lang="en-US">
                <a:ea typeface="Calibri"/>
                <a:cs typeface="Calibri"/>
              </a:rPr>
              <a:t>ECR hosted call in June to get them up to speed</a:t>
            </a:r>
          </a:p>
          <a:p>
            <a:r>
              <a:rPr lang="en-US">
                <a:ea typeface="Calibri"/>
                <a:cs typeface="Calibri"/>
              </a:rPr>
              <a:t>We need to discuss what role/engagement we can activate them for?</a:t>
            </a:r>
          </a:p>
          <a:p>
            <a:endParaRPr lang="en-US">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877B175-6FDD-4592-9E4D-06A1E3075D66}"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227601774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ea typeface="Calibri"/>
                <a:cs typeface="Calibri"/>
              </a:rPr>
              <a:t>Topline messages:</a:t>
            </a:r>
          </a:p>
          <a:p>
            <a:r>
              <a:rPr lang="en-US">
                <a:ea typeface="Calibri"/>
                <a:cs typeface="Calibri"/>
              </a:rPr>
              <a:t>They were thanked for their support</a:t>
            </a:r>
          </a:p>
          <a:p>
            <a:r>
              <a:rPr lang="en-US">
                <a:ea typeface="Calibri"/>
                <a:cs typeface="Calibri"/>
              </a:rPr>
              <a:t>ECR hosted call in June to get them up to speed</a:t>
            </a:r>
          </a:p>
          <a:p>
            <a:r>
              <a:rPr lang="en-US">
                <a:ea typeface="Calibri"/>
                <a:cs typeface="Calibri"/>
              </a:rPr>
              <a:t>We need to discuss what role/engagement we can activate them for?</a:t>
            </a:r>
          </a:p>
          <a:p>
            <a:endParaRPr lang="en-US">
              <a:ea typeface="Calibri"/>
              <a:cs typeface="Calibri"/>
            </a:endParaRPr>
          </a:p>
        </p:txBody>
      </p:sp>
      <p:sp>
        <p:nvSpPr>
          <p:cNvPr id="4" name="Slide Number Placeholder 3"/>
          <p:cNvSpPr>
            <a:spLocks noGrp="1"/>
          </p:cNvSpPr>
          <p:nvPr>
            <p:ph type="sldNum" sz="quarter" idx="5"/>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D877B175-6FDD-4592-9E4D-06A1E3075D66}" type="slidenum">
              <a:rPr kumimoji="0" lang="en-US" sz="1200" b="0" i="0" u="none" strike="noStrike" kern="1200" cap="none" spc="0" normalizeH="0" baseline="0" noProof="0" smtClean="0">
                <a:ln>
                  <a:noFill/>
                </a:ln>
                <a:solidFill>
                  <a:prstClr val="black"/>
                </a:solidFill>
                <a:effectLst/>
                <a:uLnTx/>
                <a:uFillTx/>
                <a:latin typeface="Arial" charset="0"/>
                <a:ea typeface="+mn-ea"/>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0" lang="en-US" sz="1200" b="0" i="0" u="none" strike="noStrike" kern="1200" cap="none" spc="0" normalizeH="0" baseline="0" noProof="0">
              <a:ln>
                <a:noFill/>
              </a:ln>
              <a:solidFill>
                <a:prstClr val="black"/>
              </a:solidFill>
              <a:effectLst/>
              <a:uLnTx/>
              <a:uFillTx/>
              <a:latin typeface="Arial" charset="0"/>
              <a:ea typeface="+mn-ea"/>
              <a:cs typeface="+mn-cs"/>
            </a:endParaRPr>
          </a:p>
        </p:txBody>
      </p:sp>
    </p:spTree>
    <p:extLst>
      <p:ext uri="{BB962C8B-B14F-4D97-AF65-F5344CB8AC3E}">
        <p14:creationId xmlns:p14="http://schemas.microsoft.com/office/powerpoint/2010/main" val="14634977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lvl1pPr>
              <a:defRPr/>
            </a:lvl1pPr>
          </a:lstStyle>
          <a:p>
            <a:pPr>
              <a:defRPr/>
            </a:pPr>
            <a:fld id="{193C8CEE-B0DE-4AD8-BF28-DB4E712B8E97}" type="datetimeFigureOut">
              <a:rPr lang="en-US"/>
              <a:pPr>
                <a:defRPr/>
              </a:pPr>
              <a:t>9/5/2022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1998C9FD-3806-4078-A11C-2FB2A02B80FE}"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04A0324F-5F61-434E-B4CD-3924997E727B}" type="datetimeFigureOut">
              <a:rPr lang="en-US"/>
              <a:pPr>
                <a:defRPr/>
              </a:pPr>
              <a:t>9/5/2022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23200A4B-CF53-4CA7-BD27-AD3731B68486}"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pPr>
              <a:defRPr/>
            </a:pPr>
            <a:fld id="{F01450FA-EC75-4B75-A8F0-A1AB57D055B5}" type="datetimeFigureOut">
              <a:rPr lang="en-US"/>
              <a:pPr>
                <a:defRPr/>
              </a:pPr>
              <a:t>9/5/2022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CEBEB0D0-19AC-4D92-B037-0F2D7D9C120F}"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spTree>
      <p:nvGrpSpPr>
        <p:cNvPr id="1" name=""/>
        <p:cNvGrpSpPr/>
        <p:nvPr/>
      </p:nvGrpSpPr>
      <p:grpSpPr>
        <a:xfrm>
          <a:off x="0" y="0"/>
          <a:ext cx="0" cy="0"/>
          <a:chOff x="0" y="0"/>
          <a:chExt cx="0" cy="0"/>
        </a:xfrm>
      </p:grpSpPr>
      <p:pic>
        <p:nvPicPr>
          <p:cNvPr id="4" name="Picture 3"/>
          <p:cNvPicPr>
            <a:picLocks noChangeAspect="1" noChangeArrowheads="1"/>
          </p:cNvPicPr>
          <p:nvPr/>
        </p:nvPicPr>
        <p:blipFill>
          <a:blip r:embed="rId2" cstate="print"/>
          <a:srcRect/>
          <a:stretch>
            <a:fillRect/>
          </a:stretch>
        </p:blipFill>
        <p:spPr bwMode="auto">
          <a:xfrm>
            <a:off x="2362200" y="5807075"/>
            <a:ext cx="2124075" cy="1050925"/>
          </a:xfrm>
          <a:prstGeom prst="rect">
            <a:avLst/>
          </a:prstGeom>
          <a:noFill/>
          <a:ln w="9525">
            <a:noFill/>
            <a:miter lim="800000"/>
            <a:headEnd/>
            <a:tailEnd/>
          </a:ln>
        </p:spPr>
      </p:pic>
      <p:pic>
        <p:nvPicPr>
          <p:cNvPr id="5" name="Picture 4"/>
          <p:cNvPicPr>
            <a:picLocks noChangeAspect="1" noChangeArrowheads="1"/>
          </p:cNvPicPr>
          <p:nvPr/>
        </p:nvPicPr>
        <p:blipFill>
          <a:blip r:embed="rId3" cstate="print"/>
          <a:srcRect/>
          <a:stretch>
            <a:fillRect/>
          </a:stretch>
        </p:blipFill>
        <p:spPr bwMode="auto">
          <a:xfrm>
            <a:off x="4495800" y="5807075"/>
            <a:ext cx="2081213" cy="1050925"/>
          </a:xfrm>
          <a:prstGeom prst="rect">
            <a:avLst/>
          </a:prstGeom>
          <a:noFill/>
          <a:ln w="9525">
            <a:noFill/>
            <a:miter lim="800000"/>
            <a:headEnd/>
            <a:tailEnd/>
          </a:ln>
        </p:spPr>
      </p:pic>
      <p:pic>
        <p:nvPicPr>
          <p:cNvPr id="6" name="Picture 2" descr="columns"/>
          <p:cNvPicPr>
            <a:picLocks noChangeAspect="1" noChangeArrowheads="1"/>
          </p:cNvPicPr>
          <p:nvPr userDrawn="1"/>
        </p:nvPicPr>
        <p:blipFill>
          <a:blip r:embed="rId4" cstate="print"/>
          <a:srcRect/>
          <a:stretch>
            <a:fillRect/>
          </a:stretch>
        </p:blipFill>
        <p:spPr bwMode="auto">
          <a:xfrm>
            <a:off x="0" y="5807075"/>
            <a:ext cx="2362200" cy="1050925"/>
          </a:xfrm>
          <a:prstGeom prst="rect">
            <a:avLst/>
          </a:prstGeom>
          <a:noFill/>
          <a:ln w="9525">
            <a:noFill/>
            <a:miter lim="800000"/>
            <a:headEnd/>
            <a:tailEnd/>
          </a:ln>
        </p:spPr>
      </p:pic>
      <p:grpSp>
        <p:nvGrpSpPr>
          <p:cNvPr id="7" name="Group 22"/>
          <p:cNvGrpSpPr>
            <a:grpSpLocks/>
          </p:cNvGrpSpPr>
          <p:nvPr userDrawn="1"/>
        </p:nvGrpSpPr>
        <p:grpSpPr bwMode="auto">
          <a:xfrm>
            <a:off x="6858000" y="6121400"/>
            <a:ext cx="2057400" cy="584200"/>
            <a:chOff x="6858000" y="6120825"/>
            <a:chExt cx="2057400" cy="584775"/>
          </a:xfrm>
        </p:grpSpPr>
        <p:sp>
          <p:nvSpPr>
            <p:cNvPr id="8" name="TextBox 18"/>
            <p:cNvSpPr txBox="1"/>
            <p:nvPr/>
          </p:nvSpPr>
          <p:spPr>
            <a:xfrm>
              <a:off x="68580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V</a:t>
              </a:r>
              <a:r>
                <a:rPr lang="en-US" dirty="0">
                  <a:latin typeface="+mn-lt"/>
                </a:rPr>
                <a:t> </a:t>
              </a:r>
            </a:p>
          </p:txBody>
        </p:sp>
        <p:sp>
          <p:nvSpPr>
            <p:cNvPr id="9" name="TextBox 19"/>
            <p:cNvSpPr txBox="1"/>
            <p:nvPr/>
          </p:nvSpPr>
          <p:spPr>
            <a:xfrm>
              <a:off x="73406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E</a:t>
              </a:r>
              <a:r>
                <a:rPr lang="en-US" dirty="0">
                  <a:latin typeface="+mn-lt"/>
                </a:rPr>
                <a:t> </a:t>
              </a:r>
            </a:p>
          </p:txBody>
        </p:sp>
        <p:sp>
          <p:nvSpPr>
            <p:cNvPr id="10" name="TextBox 20"/>
            <p:cNvSpPr txBox="1"/>
            <p:nvPr/>
          </p:nvSpPr>
          <p:spPr>
            <a:xfrm>
              <a:off x="78232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N</a:t>
              </a:r>
              <a:r>
                <a:rPr lang="en-US" dirty="0">
                  <a:latin typeface="+mn-lt"/>
                </a:rPr>
                <a:t> </a:t>
              </a:r>
            </a:p>
          </p:txBody>
        </p:sp>
        <p:sp>
          <p:nvSpPr>
            <p:cNvPr id="11" name="TextBox 21"/>
            <p:cNvSpPr txBox="1"/>
            <p:nvPr/>
          </p:nvSpPr>
          <p:spPr>
            <a:xfrm>
              <a:off x="83058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N</a:t>
              </a:r>
              <a:r>
                <a:rPr lang="en-US" dirty="0">
                  <a:latin typeface="+mn-lt"/>
                </a:rPr>
                <a:t> </a:t>
              </a:r>
            </a:p>
          </p:txBody>
        </p:sp>
      </p:grpSp>
      <p:sp>
        <p:nvSpPr>
          <p:cNvPr id="12" name="TextBox 15"/>
          <p:cNvSpPr txBox="1"/>
          <p:nvPr/>
        </p:nvSpPr>
        <p:spPr>
          <a:xfrm>
            <a:off x="6705600" y="6550025"/>
            <a:ext cx="2362200" cy="307975"/>
          </a:xfrm>
          <a:prstGeom prst="rect">
            <a:avLst/>
          </a:prstGeom>
          <a:noFill/>
        </p:spPr>
        <p:txBody>
          <a:bodyPr>
            <a:spAutoFit/>
          </a:bodyPr>
          <a:lstStyle/>
          <a:p>
            <a:pPr algn="ctr" fontAlgn="auto">
              <a:spcBef>
                <a:spcPts val="0"/>
              </a:spcBef>
              <a:spcAft>
                <a:spcPts val="0"/>
              </a:spcAft>
              <a:defRPr/>
            </a:pPr>
            <a:r>
              <a:rPr lang="en-US" sz="1400" dirty="0">
                <a:solidFill>
                  <a:srgbClr val="4D4D4D"/>
                </a:solidFill>
                <a:latin typeface="+mn-lt"/>
              </a:rPr>
              <a:t>S T R A T E G I E S , L </a:t>
            </a:r>
            <a:r>
              <a:rPr lang="en-US" sz="1400" dirty="0" err="1">
                <a:solidFill>
                  <a:srgbClr val="4D4D4D"/>
                </a:solidFill>
                <a:latin typeface="+mn-lt"/>
              </a:rPr>
              <a:t>L</a:t>
            </a:r>
            <a:r>
              <a:rPr lang="en-US" sz="1400" dirty="0">
                <a:solidFill>
                  <a:srgbClr val="4D4D4D"/>
                </a:solidFill>
                <a:latin typeface="+mn-lt"/>
              </a:rPr>
              <a:t> C</a:t>
            </a:r>
          </a:p>
        </p:txBody>
      </p:sp>
      <p:sp>
        <p:nvSpPr>
          <p:cNvPr id="13" name="Oval 16"/>
          <p:cNvSpPr/>
          <p:nvPr/>
        </p:nvSpPr>
        <p:spPr>
          <a:xfrm>
            <a:off x="7734300" y="5867400"/>
            <a:ext cx="304800" cy="304800"/>
          </a:xfrm>
          <a:prstGeom prst="ellipse">
            <a:avLst/>
          </a:prstGeom>
          <a:noFill/>
          <a:ln w="38100">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Oval 23"/>
          <p:cNvSpPr/>
          <p:nvPr userDrawn="1"/>
        </p:nvSpPr>
        <p:spPr>
          <a:xfrm>
            <a:off x="7924800" y="5867400"/>
            <a:ext cx="304800" cy="304800"/>
          </a:xfrm>
          <a:prstGeom prst="ellipse">
            <a:avLst/>
          </a:prstGeom>
          <a:noFill/>
          <a:ln w="38100">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5" name="Oval 24"/>
          <p:cNvSpPr/>
          <p:nvPr userDrawn="1"/>
        </p:nvSpPr>
        <p:spPr>
          <a:xfrm>
            <a:off x="7543800" y="5867400"/>
            <a:ext cx="304800" cy="304800"/>
          </a:xfrm>
          <a:prstGeom prst="ellipse">
            <a:avLst/>
          </a:prstGeom>
          <a:noFill/>
          <a:ln w="38100">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2" name="Title 1"/>
          <p:cNvSpPr>
            <a:spLocks noGrp="1"/>
          </p:cNvSpPr>
          <p:nvPr>
            <p:ph type="title"/>
          </p:nvPr>
        </p:nvSpPr>
        <p:spPr>
          <a:xfrm>
            <a:off x="0" y="0"/>
            <a:ext cx="9144000" cy="1143000"/>
          </a:xfrm>
        </p:spPr>
        <p:txBody>
          <a:bodyPr/>
          <a:lstStyle>
            <a:lvl1pPr>
              <a:defRPr>
                <a:latin typeface="Cambria" pitchFamily="18" charset="0"/>
              </a:defRPr>
            </a:lvl1pPr>
          </a:lstStyle>
          <a:p>
            <a:r>
              <a:rPr lang="en-US"/>
              <a:t>Click to edit Master title style</a:t>
            </a:r>
          </a:p>
        </p:txBody>
      </p:sp>
      <p:sp>
        <p:nvSpPr>
          <p:cNvPr id="3" name="Content Placeholder 2"/>
          <p:cNvSpPr>
            <a:spLocks noGrp="1"/>
          </p:cNvSpPr>
          <p:nvPr>
            <p:ph idx="1"/>
          </p:nvPr>
        </p:nvSpPr>
        <p:spPr>
          <a:xfrm>
            <a:off x="457200" y="1189037"/>
            <a:ext cx="8229600" cy="4525963"/>
          </a:xfrm>
        </p:spPr>
        <p:txBody>
          <a:bodyPr/>
          <a:lstStyle>
            <a:lvl1pPr>
              <a:defRPr>
                <a:latin typeface="Cambria" pitchFamily="18" charset="0"/>
              </a:defRPr>
            </a:lvl1pPr>
            <a:lvl2pPr>
              <a:defRPr>
                <a:latin typeface="Cambria" pitchFamily="18" charset="0"/>
              </a:defRPr>
            </a:lvl2pPr>
            <a:lvl3pPr>
              <a:defRPr>
                <a:latin typeface="Cambria" pitchFamily="18" charset="0"/>
              </a:defRPr>
            </a:lvl3pPr>
            <a:lvl4pPr>
              <a:defRPr>
                <a:latin typeface="Cambria" pitchFamily="18" charset="0"/>
              </a:defRPr>
            </a:lvl4pPr>
            <a:lvl5pPr>
              <a:defRPr>
                <a:latin typeface="Cambria"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lvl1pPr>
          </a:lstStyle>
          <a:p>
            <a:pPr>
              <a:defRPr/>
            </a:pPr>
            <a:fld id="{C817ACB3-F2AB-4FB0-BD44-3301AD82071A}" type="datetimeFigureOut">
              <a:rPr lang="en-US"/>
              <a:pPr>
                <a:defRPr/>
              </a:pPr>
              <a:t>9/5/2022</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dirty="0"/>
          </a:p>
        </p:txBody>
      </p:sp>
      <p:sp>
        <p:nvSpPr>
          <p:cNvPr id="6" name="Slide Number Placeholder 5"/>
          <p:cNvSpPr>
            <a:spLocks noGrp="1"/>
          </p:cNvSpPr>
          <p:nvPr>
            <p:ph type="sldNum" sz="quarter" idx="12"/>
          </p:nvPr>
        </p:nvSpPr>
        <p:spPr/>
        <p:txBody>
          <a:bodyPr/>
          <a:lstStyle>
            <a:lvl1pPr>
              <a:defRPr/>
            </a:lvl1pPr>
          </a:lstStyle>
          <a:p>
            <a:pPr>
              <a:defRPr/>
            </a:pPr>
            <a:fld id="{4312A98A-71B5-4EDF-A3A8-AEE6BE03CFBE}"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3"/>
          <p:cNvSpPr>
            <a:spLocks noGrp="1"/>
          </p:cNvSpPr>
          <p:nvPr>
            <p:ph type="dt" sz="half" idx="10"/>
          </p:nvPr>
        </p:nvSpPr>
        <p:spPr/>
        <p:txBody>
          <a:bodyPr/>
          <a:lstStyle>
            <a:lvl1pPr>
              <a:defRPr/>
            </a:lvl1pPr>
          </a:lstStyle>
          <a:p>
            <a:pPr>
              <a:defRPr/>
            </a:pPr>
            <a:fld id="{754DC75A-5963-4759-8A21-2AD27192C3FA}" type="datetimeFigureOut">
              <a:rPr lang="en-US"/>
              <a:pPr>
                <a:defRPr/>
              </a:pPr>
              <a:t>9/5/2022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6B662D6-0288-46F0-BC06-7915B728FAA7}"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3"/>
          <p:cNvSpPr>
            <a:spLocks noGrp="1"/>
          </p:cNvSpPr>
          <p:nvPr>
            <p:ph type="dt" sz="half" idx="10"/>
          </p:nvPr>
        </p:nvSpPr>
        <p:spPr/>
        <p:txBody>
          <a:bodyPr/>
          <a:lstStyle>
            <a:lvl1pPr>
              <a:defRPr/>
            </a:lvl1pPr>
          </a:lstStyle>
          <a:p>
            <a:pPr>
              <a:defRPr/>
            </a:pPr>
            <a:fld id="{00B51A3E-71D8-4BDB-AEF9-BF86D5E277CF}" type="datetimeFigureOut">
              <a:rPr lang="en-US"/>
              <a:pPr>
                <a:defRPr/>
              </a:pPr>
              <a:t>9/5/2022</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dirty="0"/>
          </a:p>
        </p:txBody>
      </p:sp>
      <p:sp>
        <p:nvSpPr>
          <p:cNvPr id="9" name="Slide Number Placeholder 5"/>
          <p:cNvSpPr>
            <a:spLocks noGrp="1"/>
          </p:cNvSpPr>
          <p:nvPr>
            <p:ph type="sldNum" sz="quarter" idx="12"/>
          </p:nvPr>
        </p:nvSpPr>
        <p:spPr/>
        <p:txBody>
          <a:bodyPr/>
          <a:lstStyle>
            <a:lvl1pPr>
              <a:defRPr/>
            </a:lvl1pPr>
          </a:lstStyle>
          <a:p>
            <a:pPr>
              <a:defRPr/>
            </a:pPr>
            <a:fld id="{4F6742A2-CE89-4A11-B3B4-FB9DD3823A6A}"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3"/>
          <p:cNvSpPr>
            <a:spLocks noGrp="1"/>
          </p:cNvSpPr>
          <p:nvPr>
            <p:ph type="dt" sz="half" idx="10"/>
          </p:nvPr>
        </p:nvSpPr>
        <p:spPr/>
        <p:txBody>
          <a:bodyPr/>
          <a:lstStyle>
            <a:lvl1pPr>
              <a:defRPr/>
            </a:lvl1pPr>
          </a:lstStyle>
          <a:p>
            <a:pPr>
              <a:defRPr/>
            </a:pPr>
            <a:fld id="{56D3438F-E558-4457-A8F2-7DF2DBE77132}" type="datetimeFigureOut">
              <a:rPr lang="en-US"/>
              <a:pPr>
                <a:defRPr/>
              </a:pPr>
              <a:t>9/5/2022</a:t>
            </a:fld>
            <a:endParaRPr lang="en-US" dirty="0"/>
          </a:p>
        </p:txBody>
      </p:sp>
      <p:sp>
        <p:nvSpPr>
          <p:cNvPr id="4" name="Footer Placeholder 4"/>
          <p:cNvSpPr>
            <a:spLocks noGrp="1"/>
          </p:cNvSpPr>
          <p:nvPr>
            <p:ph type="ftr" sz="quarter" idx="11"/>
          </p:nvPr>
        </p:nvSpPr>
        <p:spPr/>
        <p:txBody>
          <a:bodyPr/>
          <a:lstStyle>
            <a:lvl1pPr>
              <a:defRPr/>
            </a:lvl1pPr>
          </a:lstStyle>
          <a:p>
            <a:pPr>
              <a:defRPr/>
            </a:pPr>
            <a:endParaRPr lang="en-US" dirty="0"/>
          </a:p>
        </p:txBody>
      </p:sp>
      <p:sp>
        <p:nvSpPr>
          <p:cNvPr id="5" name="Slide Number Placeholder 5"/>
          <p:cNvSpPr>
            <a:spLocks noGrp="1"/>
          </p:cNvSpPr>
          <p:nvPr>
            <p:ph type="sldNum" sz="quarter" idx="12"/>
          </p:nvPr>
        </p:nvSpPr>
        <p:spPr/>
        <p:txBody>
          <a:bodyPr/>
          <a:lstStyle>
            <a:lvl1pPr>
              <a:defRPr/>
            </a:lvl1pPr>
          </a:lstStyle>
          <a:p>
            <a:pPr>
              <a:defRPr/>
            </a:pPr>
            <a:fld id="{F5083D68-74FF-41C4-9F30-3D668FFAF858}"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pic>
        <p:nvPicPr>
          <p:cNvPr id="2" name="Picture 4"/>
          <p:cNvPicPr>
            <a:picLocks noChangeAspect="1" noChangeArrowheads="1"/>
          </p:cNvPicPr>
          <p:nvPr userDrawn="1"/>
        </p:nvPicPr>
        <p:blipFill>
          <a:blip r:embed="rId2" cstate="print"/>
          <a:srcRect/>
          <a:stretch>
            <a:fillRect/>
          </a:stretch>
        </p:blipFill>
        <p:spPr bwMode="auto">
          <a:xfrm>
            <a:off x="2362200" y="5807075"/>
            <a:ext cx="2124075" cy="1050925"/>
          </a:xfrm>
          <a:prstGeom prst="rect">
            <a:avLst/>
          </a:prstGeom>
          <a:noFill/>
          <a:ln w="9525">
            <a:noFill/>
            <a:miter lim="800000"/>
            <a:headEnd/>
            <a:tailEnd/>
          </a:ln>
        </p:spPr>
      </p:pic>
      <p:pic>
        <p:nvPicPr>
          <p:cNvPr id="3" name="Picture 5"/>
          <p:cNvPicPr>
            <a:picLocks noChangeAspect="1" noChangeArrowheads="1"/>
          </p:cNvPicPr>
          <p:nvPr userDrawn="1"/>
        </p:nvPicPr>
        <p:blipFill>
          <a:blip r:embed="rId3" cstate="print"/>
          <a:srcRect/>
          <a:stretch>
            <a:fillRect/>
          </a:stretch>
        </p:blipFill>
        <p:spPr bwMode="auto">
          <a:xfrm>
            <a:off x="4495800" y="5807075"/>
            <a:ext cx="2081213" cy="1050925"/>
          </a:xfrm>
          <a:prstGeom prst="rect">
            <a:avLst/>
          </a:prstGeom>
          <a:noFill/>
          <a:ln w="9525">
            <a:noFill/>
            <a:miter lim="800000"/>
            <a:headEnd/>
            <a:tailEnd/>
          </a:ln>
        </p:spPr>
      </p:pic>
      <p:pic>
        <p:nvPicPr>
          <p:cNvPr id="4" name="Picture 2" descr="columns"/>
          <p:cNvPicPr>
            <a:picLocks noChangeAspect="1" noChangeArrowheads="1"/>
          </p:cNvPicPr>
          <p:nvPr userDrawn="1"/>
        </p:nvPicPr>
        <p:blipFill>
          <a:blip r:embed="rId4" cstate="print"/>
          <a:srcRect/>
          <a:stretch>
            <a:fillRect/>
          </a:stretch>
        </p:blipFill>
        <p:spPr bwMode="auto">
          <a:xfrm>
            <a:off x="0" y="5807075"/>
            <a:ext cx="2362200" cy="1050925"/>
          </a:xfrm>
          <a:prstGeom prst="rect">
            <a:avLst/>
          </a:prstGeom>
          <a:noFill/>
          <a:ln w="9525">
            <a:noFill/>
            <a:miter lim="800000"/>
            <a:headEnd/>
            <a:tailEnd/>
          </a:ln>
        </p:spPr>
      </p:pic>
      <p:grpSp>
        <p:nvGrpSpPr>
          <p:cNvPr id="5" name="Group 22"/>
          <p:cNvGrpSpPr>
            <a:grpSpLocks/>
          </p:cNvGrpSpPr>
          <p:nvPr userDrawn="1"/>
        </p:nvGrpSpPr>
        <p:grpSpPr bwMode="auto">
          <a:xfrm>
            <a:off x="6858000" y="6121400"/>
            <a:ext cx="2057400" cy="584200"/>
            <a:chOff x="6858000" y="6120825"/>
            <a:chExt cx="2057400" cy="584775"/>
          </a:xfrm>
        </p:grpSpPr>
        <p:sp>
          <p:nvSpPr>
            <p:cNvPr id="6" name="TextBox 18"/>
            <p:cNvSpPr txBox="1"/>
            <p:nvPr/>
          </p:nvSpPr>
          <p:spPr>
            <a:xfrm>
              <a:off x="68580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V</a:t>
              </a:r>
              <a:r>
                <a:rPr lang="en-US" dirty="0">
                  <a:latin typeface="+mn-lt"/>
                </a:rPr>
                <a:t> </a:t>
              </a:r>
            </a:p>
          </p:txBody>
        </p:sp>
        <p:sp>
          <p:nvSpPr>
            <p:cNvPr id="7" name="TextBox 19"/>
            <p:cNvSpPr txBox="1"/>
            <p:nvPr/>
          </p:nvSpPr>
          <p:spPr>
            <a:xfrm>
              <a:off x="73406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E</a:t>
              </a:r>
              <a:r>
                <a:rPr lang="en-US" dirty="0">
                  <a:latin typeface="+mn-lt"/>
                </a:rPr>
                <a:t> </a:t>
              </a:r>
            </a:p>
          </p:txBody>
        </p:sp>
        <p:sp>
          <p:nvSpPr>
            <p:cNvPr id="8" name="TextBox 20"/>
            <p:cNvSpPr txBox="1"/>
            <p:nvPr/>
          </p:nvSpPr>
          <p:spPr>
            <a:xfrm>
              <a:off x="78232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N</a:t>
              </a:r>
              <a:r>
                <a:rPr lang="en-US" dirty="0">
                  <a:latin typeface="+mn-lt"/>
                </a:rPr>
                <a:t> </a:t>
              </a:r>
            </a:p>
          </p:txBody>
        </p:sp>
        <p:sp>
          <p:nvSpPr>
            <p:cNvPr id="9" name="TextBox 21"/>
            <p:cNvSpPr txBox="1"/>
            <p:nvPr/>
          </p:nvSpPr>
          <p:spPr>
            <a:xfrm>
              <a:off x="8305800" y="6120825"/>
              <a:ext cx="609600" cy="584775"/>
            </a:xfrm>
            <a:prstGeom prst="rect">
              <a:avLst/>
            </a:prstGeom>
            <a:noFill/>
          </p:spPr>
          <p:txBody>
            <a:bodyPr>
              <a:spAutoFit/>
            </a:bodyPr>
            <a:lstStyle/>
            <a:p>
              <a:pPr algn="ctr" fontAlgn="auto">
                <a:spcBef>
                  <a:spcPts val="0"/>
                </a:spcBef>
                <a:spcAft>
                  <a:spcPts val="0"/>
                </a:spcAft>
                <a:defRPr/>
              </a:pPr>
              <a:r>
                <a:rPr lang="en-US" sz="3200" dirty="0">
                  <a:solidFill>
                    <a:srgbClr val="5F5F5F"/>
                  </a:solidFill>
                  <a:latin typeface="Cambria" pitchFamily="18" charset="0"/>
                </a:rPr>
                <a:t>N</a:t>
              </a:r>
              <a:r>
                <a:rPr lang="en-US" dirty="0">
                  <a:latin typeface="+mn-lt"/>
                </a:rPr>
                <a:t> </a:t>
              </a:r>
            </a:p>
          </p:txBody>
        </p:sp>
      </p:grpSp>
      <p:sp>
        <p:nvSpPr>
          <p:cNvPr id="10" name="TextBox 15"/>
          <p:cNvSpPr txBox="1"/>
          <p:nvPr userDrawn="1"/>
        </p:nvSpPr>
        <p:spPr>
          <a:xfrm>
            <a:off x="6705600" y="6550025"/>
            <a:ext cx="2362200" cy="307975"/>
          </a:xfrm>
          <a:prstGeom prst="rect">
            <a:avLst/>
          </a:prstGeom>
          <a:noFill/>
        </p:spPr>
        <p:txBody>
          <a:bodyPr>
            <a:spAutoFit/>
          </a:bodyPr>
          <a:lstStyle/>
          <a:p>
            <a:pPr algn="ctr" fontAlgn="auto">
              <a:spcBef>
                <a:spcPts val="0"/>
              </a:spcBef>
              <a:spcAft>
                <a:spcPts val="0"/>
              </a:spcAft>
              <a:defRPr/>
            </a:pPr>
            <a:r>
              <a:rPr lang="en-US" sz="1400" dirty="0">
                <a:solidFill>
                  <a:srgbClr val="4D4D4D"/>
                </a:solidFill>
                <a:latin typeface="+mn-lt"/>
              </a:rPr>
              <a:t>S T R A T E G I E S , L </a:t>
            </a:r>
            <a:r>
              <a:rPr lang="en-US" sz="1400" dirty="0" err="1">
                <a:solidFill>
                  <a:srgbClr val="4D4D4D"/>
                </a:solidFill>
                <a:latin typeface="+mn-lt"/>
              </a:rPr>
              <a:t>L</a:t>
            </a:r>
            <a:r>
              <a:rPr lang="en-US" sz="1400" dirty="0">
                <a:solidFill>
                  <a:srgbClr val="4D4D4D"/>
                </a:solidFill>
                <a:latin typeface="+mn-lt"/>
              </a:rPr>
              <a:t> C</a:t>
            </a:r>
          </a:p>
        </p:txBody>
      </p:sp>
      <p:sp>
        <p:nvSpPr>
          <p:cNvPr id="11" name="Oval 16"/>
          <p:cNvSpPr/>
          <p:nvPr userDrawn="1"/>
        </p:nvSpPr>
        <p:spPr>
          <a:xfrm>
            <a:off x="7734300" y="5867400"/>
            <a:ext cx="304800" cy="304800"/>
          </a:xfrm>
          <a:prstGeom prst="ellipse">
            <a:avLst/>
          </a:prstGeom>
          <a:noFill/>
          <a:ln w="38100">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2" name="Oval 23"/>
          <p:cNvSpPr/>
          <p:nvPr userDrawn="1"/>
        </p:nvSpPr>
        <p:spPr>
          <a:xfrm>
            <a:off x="7924800" y="5867400"/>
            <a:ext cx="304800" cy="304800"/>
          </a:xfrm>
          <a:prstGeom prst="ellipse">
            <a:avLst/>
          </a:prstGeom>
          <a:noFill/>
          <a:ln w="38100">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Oval 24"/>
          <p:cNvSpPr/>
          <p:nvPr userDrawn="1"/>
        </p:nvSpPr>
        <p:spPr>
          <a:xfrm>
            <a:off x="7543800" y="5867400"/>
            <a:ext cx="304800" cy="304800"/>
          </a:xfrm>
          <a:prstGeom prst="ellipse">
            <a:avLst/>
          </a:prstGeom>
          <a:noFill/>
          <a:ln w="38100">
            <a:solidFill>
              <a:srgbClr val="5F5F5F"/>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4" name="Date Placeholder 3"/>
          <p:cNvSpPr>
            <a:spLocks noGrp="1"/>
          </p:cNvSpPr>
          <p:nvPr>
            <p:ph type="dt" sz="half" idx="10"/>
          </p:nvPr>
        </p:nvSpPr>
        <p:spPr/>
        <p:txBody>
          <a:bodyPr/>
          <a:lstStyle>
            <a:lvl1pPr>
              <a:defRPr/>
            </a:lvl1pPr>
          </a:lstStyle>
          <a:p>
            <a:pPr>
              <a:defRPr/>
            </a:pPr>
            <a:fld id="{FB311B87-68E1-4D49-B601-BD986F480169}" type="datetimeFigureOut">
              <a:rPr lang="en-US"/>
              <a:pPr>
                <a:defRPr/>
              </a:pPr>
              <a:t>9/5/2022</a:t>
            </a:fld>
            <a:endParaRPr lang="en-US" dirty="0"/>
          </a:p>
        </p:txBody>
      </p:sp>
      <p:sp>
        <p:nvSpPr>
          <p:cNvPr id="15" name="Footer Placeholder 4"/>
          <p:cNvSpPr>
            <a:spLocks noGrp="1"/>
          </p:cNvSpPr>
          <p:nvPr>
            <p:ph type="ftr" sz="quarter" idx="11"/>
          </p:nvPr>
        </p:nvSpPr>
        <p:spPr/>
        <p:txBody>
          <a:bodyPr/>
          <a:lstStyle>
            <a:lvl1pPr>
              <a:defRPr/>
            </a:lvl1pPr>
          </a:lstStyle>
          <a:p>
            <a:pPr>
              <a:defRPr/>
            </a:pPr>
            <a:endParaRPr lang="en-US" dirty="0"/>
          </a:p>
        </p:txBody>
      </p:sp>
      <p:sp>
        <p:nvSpPr>
          <p:cNvPr id="16" name="Slide Number Placeholder 5"/>
          <p:cNvSpPr>
            <a:spLocks noGrp="1"/>
          </p:cNvSpPr>
          <p:nvPr>
            <p:ph type="sldNum" sz="quarter" idx="12"/>
          </p:nvPr>
        </p:nvSpPr>
        <p:spPr/>
        <p:txBody>
          <a:bodyPr/>
          <a:lstStyle>
            <a:lvl1pPr>
              <a:defRPr/>
            </a:lvl1pPr>
          </a:lstStyle>
          <a:p>
            <a:pPr>
              <a:defRPr/>
            </a:pPr>
            <a:fld id="{CAEEF144-A0A7-45BC-AB4E-9B6676C8BE0E}"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FCCB591D-0692-4112-B0A0-2E9F45EA45F2}" type="datetimeFigureOut">
              <a:rPr lang="en-US"/>
              <a:pPr>
                <a:defRPr/>
              </a:pPr>
              <a:t>9/5/2022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00511CB8-8E0C-4EF2-AAB0-9A116C016782}"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3"/>
          <p:cNvSpPr>
            <a:spLocks noGrp="1"/>
          </p:cNvSpPr>
          <p:nvPr>
            <p:ph type="dt" sz="half" idx="10"/>
          </p:nvPr>
        </p:nvSpPr>
        <p:spPr/>
        <p:txBody>
          <a:bodyPr/>
          <a:lstStyle>
            <a:lvl1pPr>
              <a:defRPr/>
            </a:lvl1pPr>
          </a:lstStyle>
          <a:p>
            <a:pPr>
              <a:defRPr/>
            </a:pPr>
            <a:fld id="{0CB332E7-B787-4EA7-AE4D-8A1F8AA608B1}" type="datetimeFigureOut">
              <a:rPr lang="en-US"/>
              <a:pPr>
                <a:defRPr/>
              </a:pPr>
              <a:t>9/5/2022</a:t>
            </a:fld>
            <a:endParaRPr lang="en-US" dirty="0"/>
          </a:p>
        </p:txBody>
      </p:sp>
      <p:sp>
        <p:nvSpPr>
          <p:cNvPr id="6" name="Footer Placeholder 4"/>
          <p:cNvSpPr>
            <a:spLocks noGrp="1"/>
          </p:cNvSpPr>
          <p:nvPr>
            <p:ph type="ftr" sz="quarter" idx="11"/>
          </p:nvPr>
        </p:nvSpPr>
        <p:spPr/>
        <p:txBody>
          <a:bodyPr/>
          <a:lstStyle>
            <a:lvl1pPr>
              <a:defRPr/>
            </a:lvl1pPr>
          </a:lstStyle>
          <a:p>
            <a:pPr>
              <a:defRPr/>
            </a:pPr>
            <a:endParaRPr lang="en-US" dirty="0"/>
          </a:p>
        </p:txBody>
      </p:sp>
      <p:sp>
        <p:nvSpPr>
          <p:cNvPr id="7" name="Slide Number Placeholder 5"/>
          <p:cNvSpPr>
            <a:spLocks noGrp="1"/>
          </p:cNvSpPr>
          <p:nvPr>
            <p:ph type="sldNum" sz="quarter" idx="12"/>
          </p:nvPr>
        </p:nvSpPr>
        <p:spPr/>
        <p:txBody>
          <a:bodyPr/>
          <a:lstStyle>
            <a:lvl1pPr>
              <a:defRPr/>
            </a:lvl1pPr>
          </a:lstStyle>
          <a:p>
            <a:pPr>
              <a:defRPr/>
            </a:pPr>
            <a:fld id="{542DC7AA-9784-4C1A-85D3-B7102E5802F7}"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lum/>
          </a:blip>
          <a:srcRect/>
          <a:stretch>
            <a:fillRect l="-17000" r="-17000"/>
          </a:stretch>
        </a:blip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defRPr>
            </a:lvl1pPr>
          </a:lstStyle>
          <a:p>
            <a:pPr>
              <a:defRPr/>
            </a:pPr>
            <a:fld id="{8FEB7298-C7C1-4AA2-9964-95265F62A99D}" type="datetimeFigureOut">
              <a:rPr lang="en-US"/>
              <a:pPr>
                <a:defRPr/>
              </a:pPr>
              <a:t>9/5/2022</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defRPr>
            </a:lvl1pPr>
          </a:lstStyle>
          <a:p>
            <a:pPr>
              <a:defRPr/>
            </a:pPr>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1200">
                <a:solidFill>
                  <a:schemeClr val="tx1">
                    <a:tint val="75000"/>
                  </a:schemeClr>
                </a:solidFill>
                <a:latin typeface="+mn-lt"/>
              </a:defRPr>
            </a:lvl1pPr>
          </a:lstStyle>
          <a:p>
            <a:pPr>
              <a:defRPr/>
            </a:pPr>
            <a:fld id="{D948CB7B-C705-4D4C-9351-7E2113486738}"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659" r:id="rId1"/>
    <p:sldLayoutId id="2147483660" r:id="rId2"/>
    <p:sldLayoutId id="2147483658" r:id="rId3"/>
    <p:sldLayoutId id="2147483657" r:id="rId4"/>
    <p:sldLayoutId id="2147483656" r:id="rId5"/>
    <p:sldLayoutId id="2147483655" r:id="rId6"/>
    <p:sldLayoutId id="2147483661" r:id="rId7"/>
    <p:sldLayoutId id="2147483654" r:id="rId8"/>
    <p:sldLayoutId id="2147483653" r:id="rId9"/>
    <p:sldLayoutId id="2147483652" r:id="rId10"/>
    <p:sldLayoutId id="2147483651"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8.jpeg"/><Relationship Id="rId4" Type="http://schemas.openxmlformats.org/officeDocument/2006/relationships/image" Target="../media/image7.pn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0E029531-8D08-4B6A-8CCB-C46C268D0C58}"/>
              </a:ext>
            </a:extLst>
          </p:cNvPr>
          <p:cNvSpPr txBox="1"/>
          <p:nvPr/>
        </p:nvSpPr>
        <p:spPr>
          <a:xfrm>
            <a:off x="0" y="4094143"/>
            <a:ext cx="9109909" cy="1846659"/>
          </a:xfrm>
          <a:prstGeom prst="rect">
            <a:avLst/>
          </a:prstGeom>
          <a:noFill/>
        </p:spPr>
        <p:txBody>
          <a:bodyPr wrap="square" rtlCol="0">
            <a:spAutoFit/>
          </a:bodyPr>
          <a:lstStyle/>
          <a:p>
            <a:pPr algn="ctr"/>
            <a:r>
              <a:rPr lang="en-US" sz="2800" b="1" dirty="0">
                <a:solidFill>
                  <a:schemeClr val="bg1"/>
                </a:solidFill>
                <a:latin typeface="Arial" panose="020B0604020202020204" pitchFamily="34" charset="0"/>
                <a:cs typeface="Arial" panose="020B0604020202020204" pitchFamily="34" charset="0"/>
              </a:rPr>
              <a:t>ECR Update </a:t>
            </a:r>
          </a:p>
          <a:p>
            <a:pPr algn="ctr"/>
            <a:r>
              <a:rPr lang="en-US" sz="2800" b="1" dirty="0">
                <a:solidFill>
                  <a:schemeClr val="bg1"/>
                </a:solidFill>
                <a:latin typeface="Arial" panose="020B0604020202020204" pitchFamily="34" charset="0"/>
                <a:cs typeface="Arial" panose="020B0604020202020204" pitchFamily="34" charset="0"/>
              </a:rPr>
              <a:t>Small Business Advisory Council</a:t>
            </a:r>
          </a:p>
          <a:p>
            <a:pPr algn="ctr"/>
            <a:endParaRPr lang="en-US" sz="2000" b="1" i="1" dirty="0">
              <a:solidFill>
                <a:schemeClr val="bg1"/>
              </a:solidFill>
              <a:latin typeface="Arial" panose="020B0604020202020204" pitchFamily="34" charset="0"/>
              <a:cs typeface="Arial" panose="020B0604020202020204" pitchFamily="34" charset="0"/>
            </a:endParaRPr>
          </a:p>
          <a:p>
            <a:pPr algn="ctr"/>
            <a:r>
              <a:rPr lang="en-US" sz="2000" b="1" i="1" dirty="0">
                <a:solidFill>
                  <a:schemeClr val="bg1"/>
                </a:solidFill>
                <a:latin typeface="Arial" panose="020B0604020202020204" pitchFamily="34" charset="0"/>
                <a:cs typeface="Arial" panose="020B0604020202020204" pitchFamily="34" charset="0"/>
              </a:rPr>
              <a:t>June 29, 2022</a:t>
            </a:r>
          </a:p>
          <a:p>
            <a:endParaRPr lang="en-US" dirty="0"/>
          </a:p>
        </p:txBody>
      </p:sp>
      <p:sp>
        <p:nvSpPr>
          <p:cNvPr id="4" name="Rectangle 3">
            <a:extLst>
              <a:ext uri="{FF2B5EF4-FFF2-40B4-BE49-F238E27FC236}">
                <a16:creationId xmlns:a16="http://schemas.microsoft.com/office/drawing/2014/main" id="{6E6AE75B-5E4D-49FA-9EAD-D45817DB6EBC}"/>
              </a:ext>
            </a:extLst>
          </p:cNvPr>
          <p:cNvSpPr/>
          <p:nvPr/>
        </p:nvSpPr>
        <p:spPr>
          <a:xfrm>
            <a:off x="34091" y="3078480"/>
            <a:ext cx="9144000" cy="1015663"/>
          </a:xfrm>
          <a:prstGeom prst="rect">
            <a:avLst/>
          </a:prstGeom>
        </p:spPr>
        <p:txBody>
          <a:bodyPr wrap="square">
            <a:spAutoFit/>
          </a:bodyPr>
          <a:lstStyle/>
          <a:p>
            <a:pPr algn="ctr"/>
            <a:r>
              <a:rPr lang="en-US" sz="3000" b="1" dirty="0">
                <a:solidFill>
                  <a:schemeClr val="bg1"/>
                </a:solidFill>
                <a:latin typeface="Rockwell Nova Extra Bold" panose="020B0604020202020204" pitchFamily="18" charset="0"/>
                <a:cs typeface="Arial" panose="020B0604020202020204" pitchFamily="34" charset="0"/>
              </a:rPr>
              <a:t>Employee-Owned Contractor Roundtable</a:t>
            </a:r>
            <a:endParaRPr lang="en-US" sz="3000" dirty="0">
              <a:latin typeface="Rockwell Nova Extra Bold" panose="020B0604020202020204" pitchFamily="18" charset="0"/>
            </a:endParaRPr>
          </a:p>
        </p:txBody>
      </p:sp>
      <p:pic>
        <p:nvPicPr>
          <p:cNvPr id="5" name="Picture 4">
            <a:extLst>
              <a:ext uri="{FF2B5EF4-FFF2-40B4-BE49-F238E27FC236}">
                <a16:creationId xmlns:a16="http://schemas.microsoft.com/office/drawing/2014/main" id="{B8BBC894-EDEB-94F2-F168-F101B9DACAD0}"/>
              </a:ext>
            </a:extLst>
          </p:cNvPr>
          <p:cNvPicPr>
            <a:picLocks noChangeAspect="1"/>
          </p:cNvPicPr>
          <p:nvPr/>
        </p:nvPicPr>
        <p:blipFill>
          <a:blip r:embed="rId2"/>
          <a:stretch>
            <a:fillRect/>
          </a:stretch>
        </p:blipFill>
        <p:spPr>
          <a:xfrm>
            <a:off x="2034335" y="667941"/>
            <a:ext cx="5075328" cy="1757006"/>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656B5F-BBDF-0F3A-7C81-E11F768C3E83}"/>
              </a:ext>
            </a:extLst>
          </p:cNvPr>
          <p:cNvSpPr txBox="1"/>
          <p:nvPr/>
        </p:nvSpPr>
        <p:spPr>
          <a:xfrm>
            <a:off x="231864" y="914400"/>
            <a:ext cx="8680271" cy="4501232"/>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r>
              <a:rPr lang="en-US" sz="2400" dirty="0">
                <a:solidFill>
                  <a:schemeClr val="bg1"/>
                </a:solidFill>
                <a:latin typeface="+mn-lt"/>
                <a:ea typeface="Calibri"/>
                <a:cs typeface="Calibri"/>
              </a:rPr>
              <a:t>ECR would like SBAC participation to be of value to SBAC members so we would like to hear from you.</a:t>
            </a:r>
          </a:p>
          <a:p>
            <a:endParaRPr lang="en-US" sz="2400" dirty="0">
              <a:solidFill>
                <a:schemeClr val="bg1"/>
              </a:solidFill>
              <a:latin typeface="+mn-lt"/>
              <a:ea typeface="Calibri"/>
              <a:cs typeface="Calibri"/>
            </a:endParaRPr>
          </a:p>
          <a:p>
            <a:r>
              <a:rPr lang="en-US" sz="2400" b="1" u="sng" dirty="0">
                <a:solidFill>
                  <a:schemeClr val="bg1"/>
                </a:solidFill>
                <a:latin typeface="+mn-lt"/>
                <a:ea typeface="Calibri"/>
                <a:cs typeface="Calibri"/>
              </a:rPr>
              <a:t>For Discussion and Feedback</a:t>
            </a:r>
          </a:p>
          <a:p>
            <a:pPr marL="342900" indent="-342900">
              <a:buFont typeface="Arial" panose="020B0604020202020204" pitchFamily="34" charset="0"/>
              <a:buChar char="•"/>
            </a:pPr>
            <a:r>
              <a:rPr lang="en-US" sz="2400" dirty="0">
                <a:solidFill>
                  <a:schemeClr val="bg1"/>
                </a:solidFill>
                <a:latin typeface="+mn-lt"/>
                <a:ea typeface="Calibri"/>
                <a:cs typeface="Calibri"/>
              </a:rPr>
              <a:t>What would SBAC members like to get out of SBAC/ECR? </a:t>
            </a:r>
          </a:p>
          <a:p>
            <a:pPr marL="342900" indent="-342900">
              <a:buFont typeface="Arial" panose="020B0604020202020204" pitchFamily="34" charset="0"/>
              <a:buChar char="•"/>
            </a:pPr>
            <a:endParaRPr lang="en-US" sz="2400" dirty="0">
              <a:solidFill>
                <a:schemeClr val="bg1"/>
              </a:solidFill>
              <a:latin typeface="+mn-lt"/>
              <a:ea typeface="Calibri"/>
              <a:cs typeface="Calibri"/>
            </a:endParaRPr>
          </a:p>
          <a:p>
            <a:pPr marL="342900" indent="-342900">
              <a:buFont typeface="Arial" panose="020B0604020202020204" pitchFamily="34" charset="0"/>
              <a:buChar char="•"/>
            </a:pPr>
            <a:r>
              <a:rPr lang="en-US" sz="2400" dirty="0">
                <a:solidFill>
                  <a:schemeClr val="bg1"/>
                </a:solidFill>
                <a:latin typeface="+mn-lt"/>
                <a:ea typeface="Calibri"/>
                <a:cs typeface="Calibri"/>
              </a:rPr>
              <a:t>What specific information can ECR provide of value? </a:t>
            </a:r>
          </a:p>
          <a:p>
            <a:pPr marL="342900" indent="-342900">
              <a:buFont typeface="Arial" panose="020B0604020202020204" pitchFamily="34" charset="0"/>
              <a:buChar char="•"/>
            </a:pPr>
            <a:endParaRPr lang="en-US" sz="2400" dirty="0">
              <a:solidFill>
                <a:schemeClr val="bg1"/>
              </a:solidFill>
              <a:latin typeface="+mn-lt"/>
              <a:ea typeface="Calibri"/>
              <a:cs typeface="Calibri"/>
            </a:endParaRPr>
          </a:p>
          <a:p>
            <a:pPr marL="342900" indent="-342900">
              <a:buFont typeface="Arial" panose="020B0604020202020204" pitchFamily="34" charset="0"/>
              <a:buChar char="•"/>
            </a:pPr>
            <a:r>
              <a:rPr lang="en-US" sz="2400" dirty="0">
                <a:solidFill>
                  <a:schemeClr val="bg1"/>
                </a:solidFill>
                <a:latin typeface="+mn-lt"/>
                <a:ea typeface="Calibri"/>
                <a:cs typeface="Calibri"/>
              </a:rPr>
              <a:t>Are there engagement opportunities ECR is missing? </a:t>
            </a:r>
          </a:p>
          <a:p>
            <a:pPr marL="342900" indent="-342900">
              <a:buFont typeface="Arial" panose="020B0604020202020204" pitchFamily="34" charset="0"/>
              <a:buChar char="•"/>
            </a:pPr>
            <a:endParaRPr lang="en-US" sz="2400" dirty="0">
              <a:solidFill>
                <a:schemeClr val="bg1"/>
              </a:solidFill>
              <a:latin typeface="+mn-lt"/>
              <a:ea typeface="Calibri"/>
              <a:cs typeface="Calibri"/>
            </a:endParaRPr>
          </a:p>
          <a:p>
            <a:pPr marL="342900" indent="-342900">
              <a:buFont typeface="Arial" panose="020B0604020202020204" pitchFamily="34" charset="0"/>
              <a:buChar char="•"/>
            </a:pPr>
            <a:r>
              <a:rPr lang="en-US" sz="2400" dirty="0">
                <a:solidFill>
                  <a:schemeClr val="bg1"/>
                </a:solidFill>
                <a:latin typeface="+mn-lt"/>
                <a:ea typeface="Calibri"/>
                <a:cs typeface="Calibri"/>
              </a:rPr>
              <a:t>Other ideas to increase SBAC usefulness?</a:t>
            </a:r>
          </a:p>
          <a:p>
            <a:pPr marL="342900" indent="-342900">
              <a:buFont typeface="Arial" panose="020B0604020202020204" pitchFamily="34" charset="0"/>
              <a:buChar char="•"/>
            </a:pPr>
            <a:endParaRPr lang="en-US" sz="2400" dirty="0">
              <a:solidFill>
                <a:schemeClr val="bg1"/>
              </a:solidFill>
              <a:latin typeface="+mn-lt"/>
              <a:ea typeface="Calibri"/>
              <a:cs typeface="Calibri"/>
            </a:endParaRPr>
          </a:p>
        </p:txBody>
      </p:sp>
      <p:sp>
        <p:nvSpPr>
          <p:cNvPr id="10" name="TextBox 9">
            <a:extLst>
              <a:ext uri="{FF2B5EF4-FFF2-40B4-BE49-F238E27FC236}">
                <a16:creationId xmlns:a16="http://schemas.microsoft.com/office/drawing/2014/main" id="{827486BE-AA4D-FCCE-D935-E5DF775369D0}"/>
              </a:ext>
            </a:extLst>
          </p:cNvPr>
          <p:cNvSpPr txBox="1"/>
          <p:nvPr/>
        </p:nvSpPr>
        <p:spPr>
          <a:xfrm>
            <a:off x="-1" y="76200"/>
            <a:ext cx="9144000" cy="595932"/>
          </a:xfrm>
          <a:prstGeom prst="rect">
            <a:avLst/>
          </a:prstGeom>
          <a:noFill/>
        </p:spPr>
        <p:txBody>
          <a:bodyPr wrap="square">
            <a:spAutoFit/>
          </a:bodyPr>
          <a:lstStyle/>
          <a:p>
            <a:pPr algn="ctr">
              <a:lnSpc>
                <a:spcPct val="107000"/>
              </a:lnSpc>
              <a:spcBef>
                <a:spcPts val="0"/>
              </a:spcBef>
              <a:spcAft>
                <a:spcPts val="0"/>
              </a:spcAft>
            </a:pPr>
            <a:r>
              <a:rPr lang="en-US" sz="3200" b="1" dirty="0">
                <a:solidFill>
                  <a:schemeClr val="bg1"/>
                </a:solidFill>
                <a:latin typeface="+mj-lt"/>
                <a:ea typeface="Calibri" panose="020F0502020204030204" pitchFamily="34" charset="0"/>
                <a:cs typeface="Times New Roman" panose="02020603050405020304" pitchFamily="18" charset="0"/>
              </a:rPr>
              <a:t>SBAC Company Feedback</a:t>
            </a:r>
          </a:p>
        </p:txBody>
      </p:sp>
    </p:spTree>
    <p:extLst>
      <p:ext uri="{BB962C8B-B14F-4D97-AF65-F5344CB8AC3E}">
        <p14:creationId xmlns:p14="http://schemas.microsoft.com/office/powerpoint/2010/main" val="4243238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20656B5F-BBDF-0F3A-7C81-E11F768C3E83}"/>
              </a:ext>
            </a:extLst>
          </p:cNvPr>
          <p:cNvSpPr txBox="1"/>
          <p:nvPr/>
        </p:nvSpPr>
        <p:spPr>
          <a:xfrm>
            <a:off x="381000" y="2438400"/>
            <a:ext cx="8680271" cy="1546577"/>
          </a:xfrm>
          <a:prstGeom prst="rect">
            <a:avLst/>
          </a:prstGeom>
          <a:noFill/>
        </p:spPr>
        <p:txBody>
          <a:bodyPr rot="0" spcFirstLastPara="0" vertOverflow="overflow" horzOverflow="overflow" vert="horz" wrap="square" lIns="68580" tIns="34290" rIns="68580" bIns="34290" numCol="1" spcCol="0" rtlCol="0" fromWordArt="0" anchor="t" anchorCtr="0" forceAA="0" compatLnSpc="1">
            <a:prstTxWarp prst="textNoShape">
              <a:avLst/>
            </a:prstTxWarp>
            <a:spAutoFit/>
          </a:bodyPr>
          <a:lstStyle/>
          <a:p>
            <a:pPr algn="ctr"/>
            <a:r>
              <a:rPr lang="en-US" sz="3600" i="1" dirty="0">
                <a:solidFill>
                  <a:schemeClr val="bg1"/>
                </a:solidFill>
                <a:latin typeface="+mn-lt"/>
                <a:ea typeface="Calibri"/>
                <a:cs typeface="Calibri"/>
              </a:rPr>
              <a:t>Thank you for your participation in ECR’s Small Business Advisory Council!</a:t>
            </a:r>
          </a:p>
          <a:p>
            <a:pPr marL="342900" indent="-342900">
              <a:buFont typeface="Arial" panose="020B0604020202020204" pitchFamily="34" charset="0"/>
              <a:buChar char="•"/>
            </a:pPr>
            <a:endParaRPr lang="en-US" sz="2400" dirty="0">
              <a:solidFill>
                <a:schemeClr val="bg1"/>
              </a:solidFill>
              <a:latin typeface="+mn-lt"/>
              <a:ea typeface="Calibri"/>
              <a:cs typeface="Calibri"/>
            </a:endParaRPr>
          </a:p>
        </p:txBody>
      </p:sp>
      <p:sp>
        <p:nvSpPr>
          <p:cNvPr id="10" name="TextBox 9">
            <a:extLst>
              <a:ext uri="{FF2B5EF4-FFF2-40B4-BE49-F238E27FC236}">
                <a16:creationId xmlns:a16="http://schemas.microsoft.com/office/drawing/2014/main" id="{827486BE-AA4D-FCCE-D935-E5DF775369D0}"/>
              </a:ext>
            </a:extLst>
          </p:cNvPr>
          <p:cNvSpPr txBox="1"/>
          <p:nvPr/>
        </p:nvSpPr>
        <p:spPr>
          <a:xfrm>
            <a:off x="-1" y="76200"/>
            <a:ext cx="9144000" cy="595932"/>
          </a:xfrm>
          <a:prstGeom prst="rect">
            <a:avLst/>
          </a:prstGeom>
          <a:noFill/>
        </p:spPr>
        <p:txBody>
          <a:bodyPr wrap="square">
            <a:spAutoFit/>
          </a:bodyPr>
          <a:lstStyle/>
          <a:p>
            <a:pPr algn="ctr">
              <a:lnSpc>
                <a:spcPct val="107000"/>
              </a:lnSpc>
              <a:spcBef>
                <a:spcPts val="0"/>
              </a:spcBef>
              <a:spcAft>
                <a:spcPts val="0"/>
              </a:spcAft>
            </a:pPr>
            <a:r>
              <a:rPr lang="en-US" sz="3200" b="1" dirty="0">
                <a:solidFill>
                  <a:schemeClr val="bg1"/>
                </a:solidFill>
                <a:latin typeface="+mj-lt"/>
                <a:ea typeface="Calibri" panose="020F0502020204030204" pitchFamily="34" charset="0"/>
                <a:cs typeface="Times New Roman" panose="02020603050405020304" pitchFamily="18" charset="0"/>
              </a:rPr>
              <a:t>SBAC Company Feedback</a:t>
            </a:r>
          </a:p>
        </p:txBody>
      </p:sp>
    </p:spTree>
    <p:extLst>
      <p:ext uri="{BB962C8B-B14F-4D97-AF65-F5344CB8AC3E}">
        <p14:creationId xmlns:p14="http://schemas.microsoft.com/office/powerpoint/2010/main" val="19055150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5875998C-517C-4E0F-92DD-5502546D4CBD}"/>
              </a:ext>
            </a:extLst>
          </p:cNvPr>
          <p:cNvSpPr txBox="1">
            <a:spLocks/>
          </p:cNvSpPr>
          <p:nvPr/>
        </p:nvSpPr>
        <p:spPr bwMode="auto">
          <a:xfrm>
            <a:off x="294550" y="1066800"/>
            <a:ext cx="8764689" cy="3420752"/>
          </a:xfrm>
          <a:prstGeom prst="rect">
            <a:avLst/>
          </a:prstGeom>
          <a:noFill/>
          <a:ln w="9525">
            <a:noFill/>
            <a:miter lim="800000"/>
            <a:headEnd/>
            <a:tailEnd/>
          </a:ln>
        </p:spPr>
        <p:txBody>
          <a:bodyPr vert="horz" wrap="square" lIns="68580" tIns="34290" rIns="68580" bIns="3429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lnSpc>
                <a:spcPct val="107000"/>
              </a:lnSpc>
              <a:spcBef>
                <a:spcPts val="0"/>
              </a:spcBef>
              <a:spcAft>
                <a:spcPts val="0"/>
              </a:spcAft>
              <a:buFont typeface="+mj-lt"/>
              <a:buAutoNum type="arabicPeriod"/>
            </a:pPr>
            <a:r>
              <a:rPr lang="en-US" sz="2000" b="1" dirty="0">
                <a:solidFill>
                  <a:schemeClr val="bg1"/>
                </a:solidFill>
                <a:latin typeface="+mj-lt"/>
                <a:ea typeface="Calibri" panose="020F0502020204030204" pitchFamily="34" charset="0"/>
                <a:cs typeface="Times New Roman" panose="02020603050405020304" pitchFamily="18" charset="0"/>
              </a:rPr>
              <a:t>ECR and SBAC Overview</a:t>
            </a:r>
          </a:p>
          <a:p>
            <a:pPr marL="342900" indent="-342900" algn="l">
              <a:lnSpc>
                <a:spcPct val="107000"/>
              </a:lnSpc>
              <a:spcBef>
                <a:spcPts val="0"/>
              </a:spcBef>
              <a:spcAft>
                <a:spcPts val="0"/>
              </a:spcAft>
              <a:buFont typeface="+mj-lt"/>
              <a:buAutoNum type="arabicPeriod"/>
            </a:pPr>
            <a:endParaRPr lang="en-US" sz="2000" b="1" dirty="0">
              <a:solidFill>
                <a:schemeClr val="bg1"/>
              </a:solidFill>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r>
              <a:rPr lang="en-US" sz="2000" b="1" dirty="0">
                <a:solidFill>
                  <a:prstClr val="white"/>
                </a:solidFill>
                <a:cs typeface="Arial" panose="020B0604020202020204" pitchFamily="34" charset="0"/>
              </a:rPr>
              <a:t>Sec. 874 (100% ESOP Sole-Source) Implementation Update</a:t>
            </a:r>
          </a:p>
          <a:p>
            <a:pPr marL="342900" indent="-342900" algn="l">
              <a:lnSpc>
                <a:spcPct val="107000"/>
              </a:lnSpc>
              <a:spcBef>
                <a:spcPts val="0"/>
              </a:spcBef>
              <a:spcAft>
                <a:spcPts val="0"/>
              </a:spcAft>
              <a:buFont typeface="+mj-lt"/>
              <a:buAutoNum type="arabicPeriod"/>
            </a:pPr>
            <a:endParaRPr lang="en-US" sz="2000" b="1" dirty="0">
              <a:solidFill>
                <a:prstClr val="white"/>
              </a:solidFill>
              <a:latin typeface="+mj-lt"/>
              <a:ea typeface="Calibri" panose="020F0502020204030204" pitchFamily="34" charset="0"/>
              <a:cs typeface="Arial" panose="020B0604020202020204" pitchFamily="34" charset="0"/>
            </a:endParaRPr>
          </a:p>
          <a:p>
            <a:pPr marL="342900" indent="-342900" algn="l">
              <a:lnSpc>
                <a:spcPct val="107000"/>
              </a:lnSpc>
              <a:spcBef>
                <a:spcPts val="0"/>
              </a:spcBef>
              <a:spcAft>
                <a:spcPts val="0"/>
              </a:spcAft>
              <a:buFont typeface="+mj-lt"/>
              <a:buAutoNum type="arabicPeriod"/>
            </a:pPr>
            <a:r>
              <a:rPr lang="en-US" sz="2000" b="1" dirty="0">
                <a:solidFill>
                  <a:schemeClr val="bg1"/>
                </a:solidFill>
                <a:latin typeface="+mj-lt"/>
                <a:ea typeface="Calibri" panose="020F0502020204030204" pitchFamily="34" charset="0"/>
                <a:cs typeface="Times New Roman" panose="02020603050405020304" pitchFamily="18" charset="0"/>
              </a:rPr>
              <a:t>SBAC’s Role and Importance</a:t>
            </a:r>
          </a:p>
          <a:p>
            <a:pPr marL="342900" indent="-342900" algn="l">
              <a:lnSpc>
                <a:spcPct val="107000"/>
              </a:lnSpc>
              <a:spcBef>
                <a:spcPts val="0"/>
              </a:spcBef>
              <a:spcAft>
                <a:spcPts val="0"/>
              </a:spcAft>
              <a:buFont typeface="+mj-lt"/>
              <a:buAutoNum type="arabicPeriod"/>
            </a:pPr>
            <a:endParaRPr lang="en-US" sz="2000" b="1" dirty="0">
              <a:solidFill>
                <a:schemeClr val="bg1"/>
              </a:solidFill>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r>
              <a:rPr lang="en-US" sz="2000" b="1" dirty="0">
                <a:solidFill>
                  <a:schemeClr val="bg1"/>
                </a:solidFill>
                <a:latin typeface="+mj-lt"/>
                <a:ea typeface="Calibri" panose="020F0502020204030204" pitchFamily="34" charset="0"/>
                <a:cs typeface="Times New Roman" panose="02020603050405020304" pitchFamily="18" charset="0"/>
              </a:rPr>
              <a:t>Future Coordination and Engagement Opportunities</a:t>
            </a:r>
          </a:p>
          <a:p>
            <a:pPr marL="342900" indent="-342900" algn="l">
              <a:lnSpc>
                <a:spcPct val="107000"/>
              </a:lnSpc>
              <a:spcBef>
                <a:spcPts val="0"/>
              </a:spcBef>
              <a:spcAft>
                <a:spcPts val="0"/>
              </a:spcAft>
              <a:buFont typeface="+mj-lt"/>
              <a:buAutoNum type="arabicPeriod"/>
            </a:pPr>
            <a:endParaRPr lang="en-US" sz="2000" b="1" dirty="0">
              <a:solidFill>
                <a:schemeClr val="bg1"/>
              </a:solidFill>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r>
              <a:rPr lang="en-US" sz="2000" b="1" dirty="0">
                <a:solidFill>
                  <a:schemeClr val="bg1"/>
                </a:solidFill>
                <a:latin typeface="+mj-lt"/>
                <a:ea typeface="Calibri" panose="020F0502020204030204" pitchFamily="34" charset="0"/>
                <a:cs typeface="Times New Roman" panose="02020603050405020304" pitchFamily="18" charset="0"/>
              </a:rPr>
              <a:t>SBAC Company Feedback</a:t>
            </a:r>
          </a:p>
          <a:p>
            <a:pPr marL="342900" indent="-342900" algn="l">
              <a:lnSpc>
                <a:spcPct val="107000"/>
              </a:lnSpc>
              <a:spcBef>
                <a:spcPts val="0"/>
              </a:spcBef>
              <a:spcAft>
                <a:spcPts val="0"/>
              </a:spcAft>
              <a:buFont typeface="+mj-lt"/>
              <a:buAutoNum type="arabicPeriod"/>
            </a:pPr>
            <a:endParaRPr lang="en-US" sz="2000" b="1" dirty="0">
              <a:solidFill>
                <a:schemeClr val="bg1"/>
              </a:solidFill>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r>
              <a:rPr lang="en-US" sz="2000" b="1" dirty="0">
                <a:solidFill>
                  <a:schemeClr val="bg1"/>
                </a:solidFill>
                <a:latin typeface="+mj-lt"/>
                <a:ea typeface="Calibri" panose="020F0502020204030204" pitchFamily="34" charset="0"/>
                <a:cs typeface="Times New Roman" panose="02020603050405020304" pitchFamily="18" charset="0"/>
              </a:rPr>
              <a:t>Discussion </a:t>
            </a:r>
          </a:p>
          <a:p>
            <a:pPr marL="342900" indent="-342900" algn="l">
              <a:lnSpc>
                <a:spcPct val="107000"/>
              </a:lnSpc>
              <a:spcBef>
                <a:spcPts val="0"/>
              </a:spcBef>
              <a:spcAft>
                <a:spcPts val="0"/>
              </a:spcAft>
              <a:buFont typeface="+mj-lt"/>
              <a:buAutoNum type="arabicPeriod"/>
            </a:pPr>
            <a:endParaRPr lang="en-US" sz="1800" b="1" dirty="0">
              <a:solidFill>
                <a:schemeClr val="bg1"/>
              </a:solidFill>
              <a:highlight>
                <a:srgbClr val="FFFF00"/>
              </a:highlight>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endParaRPr lang="en-US" sz="1800" b="1" dirty="0">
              <a:solidFill>
                <a:schemeClr val="tx1"/>
              </a:solidFill>
              <a:highlight>
                <a:srgbClr val="FFFF00"/>
              </a:highlight>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endParaRPr lang="en-US" sz="1800" b="1" dirty="0">
              <a:solidFill>
                <a:schemeClr val="bg1"/>
              </a:solidFill>
              <a:latin typeface="+mj-lt"/>
              <a:ea typeface="Calibri" panose="020F0502020204030204" pitchFamily="34" charset="0"/>
              <a:cs typeface="Times New Roman" panose="02020603050405020304" pitchFamily="18" charset="0"/>
            </a:endParaRPr>
          </a:p>
          <a:p>
            <a:pPr algn="l">
              <a:lnSpc>
                <a:spcPct val="107000"/>
              </a:lnSpc>
              <a:spcBef>
                <a:spcPts val="0"/>
              </a:spcBef>
              <a:spcAft>
                <a:spcPts val="0"/>
              </a:spcAft>
            </a:pPr>
            <a:endParaRPr lang="en-US" sz="1800" b="1" dirty="0">
              <a:solidFill>
                <a:schemeClr val="bg1"/>
              </a:solidFill>
              <a:latin typeface="+mj-lt"/>
              <a:ea typeface="Calibri" panose="020F0502020204030204" pitchFamily="34" charset="0"/>
              <a:cs typeface="Times New Roman" panose="02020603050405020304" pitchFamily="18" charset="0"/>
            </a:endParaRPr>
          </a:p>
          <a:p>
            <a:pPr algn="l">
              <a:lnSpc>
                <a:spcPct val="107000"/>
              </a:lnSpc>
              <a:spcBef>
                <a:spcPts val="0"/>
              </a:spcBef>
              <a:spcAft>
                <a:spcPts val="0"/>
              </a:spcAft>
            </a:pPr>
            <a:r>
              <a:rPr lang="en-US" sz="1800" b="1" dirty="0">
                <a:solidFill>
                  <a:schemeClr val="bg1"/>
                </a:solidFill>
                <a:latin typeface="+mj-lt"/>
                <a:ea typeface="Calibri" panose="020F0502020204030204" pitchFamily="34" charset="0"/>
                <a:cs typeface="Times New Roman" panose="02020603050405020304" pitchFamily="18" charset="0"/>
              </a:rPr>
              <a:t> </a:t>
            </a:r>
          </a:p>
          <a:p>
            <a:pPr marL="342900" indent="-342900" algn="l">
              <a:lnSpc>
                <a:spcPct val="107000"/>
              </a:lnSpc>
              <a:spcBef>
                <a:spcPts val="0"/>
              </a:spcBef>
              <a:spcAft>
                <a:spcPts val="0"/>
              </a:spcAft>
              <a:buFont typeface="+mj-lt"/>
              <a:buAutoNum type="arabicPeriod"/>
            </a:pPr>
            <a:endParaRPr lang="en-US" sz="1800" b="1" dirty="0">
              <a:solidFill>
                <a:schemeClr val="bg1"/>
              </a:solidFill>
              <a:latin typeface="+mj-lt"/>
              <a:ea typeface="Calibri" panose="020F0502020204030204" pitchFamily="34" charset="0"/>
              <a:cs typeface="Times New Roman" panose="02020603050405020304" pitchFamily="18" charset="0"/>
            </a:endParaRPr>
          </a:p>
          <a:p>
            <a:pPr algn="l">
              <a:lnSpc>
                <a:spcPct val="107000"/>
              </a:lnSpc>
              <a:spcBef>
                <a:spcPts val="0"/>
              </a:spcBef>
              <a:spcAft>
                <a:spcPts val="0"/>
              </a:spcAft>
            </a:pPr>
            <a:r>
              <a:rPr lang="en-US" sz="1800" b="1" dirty="0">
                <a:solidFill>
                  <a:schemeClr val="bg1"/>
                </a:solidFill>
                <a:latin typeface="+mj-lt"/>
                <a:ea typeface="Calibri" panose="020F0502020204030204" pitchFamily="34" charset="0"/>
                <a:cs typeface="Times New Roman" panose="02020603050405020304" pitchFamily="18" charset="0"/>
              </a:rPr>
              <a:t> </a:t>
            </a:r>
          </a:p>
          <a:p>
            <a:pPr marL="342900" indent="-342900" algn="l">
              <a:lnSpc>
                <a:spcPct val="107000"/>
              </a:lnSpc>
              <a:spcBef>
                <a:spcPts val="0"/>
              </a:spcBef>
              <a:spcAft>
                <a:spcPts val="0"/>
              </a:spcAft>
              <a:buFont typeface="+mj-lt"/>
              <a:buAutoNum type="arabicPeriod"/>
            </a:pPr>
            <a:endParaRPr lang="en-US" sz="1800" b="1" dirty="0">
              <a:solidFill>
                <a:schemeClr val="bg1"/>
              </a:solidFill>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endParaRPr lang="en-US" sz="1800" b="1" dirty="0">
              <a:solidFill>
                <a:schemeClr val="bg1"/>
              </a:solidFill>
              <a:latin typeface="+mj-lt"/>
              <a:ea typeface="Calibri" panose="020F0502020204030204" pitchFamily="34" charset="0"/>
              <a:cs typeface="Times New Roman" panose="02020603050405020304" pitchFamily="18" charset="0"/>
            </a:endParaRPr>
          </a:p>
          <a:p>
            <a:pPr marL="342900" indent="-342900" algn="l">
              <a:lnSpc>
                <a:spcPct val="107000"/>
              </a:lnSpc>
              <a:spcBef>
                <a:spcPts val="0"/>
              </a:spcBef>
              <a:spcAft>
                <a:spcPts val="0"/>
              </a:spcAft>
              <a:buFont typeface="+mj-lt"/>
              <a:buAutoNum type="arabicPeriod"/>
            </a:pPr>
            <a:endParaRPr lang="en-US" sz="1725" dirty="0">
              <a:solidFill>
                <a:schemeClr val="bg1"/>
              </a:solidFill>
              <a:latin typeface="+mj-lt"/>
              <a:cs typeface="Times New Roman" panose="02020603050405020304" pitchFamily="18" charset="0"/>
            </a:endParaRPr>
          </a:p>
          <a:p>
            <a:pPr>
              <a:lnSpc>
                <a:spcPct val="107000"/>
              </a:lnSpc>
              <a:spcBef>
                <a:spcPts val="0"/>
              </a:spcBef>
              <a:spcAft>
                <a:spcPts val="0"/>
              </a:spcAft>
            </a:pPr>
            <a:r>
              <a:rPr lang="en-US" sz="900" dirty="0">
                <a:solidFill>
                  <a:srgbClr val="7030A0"/>
                </a:solidFill>
                <a:latin typeface="Calibri" panose="020F0502020204030204" pitchFamily="34" charset="0"/>
                <a:ea typeface="Calibri" panose="020F0502020204030204" pitchFamily="34" charset="0"/>
                <a:cs typeface="Times New Roman" panose="02020603050405020304" pitchFamily="18" charset="0"/>
              </a:rPr>
              <a:t> </a:t>
            </a:r>
            <a:endParaRPr lang="en-US" sz="825" dirty="0">
              <a:latin typeface="Calibri" panose="020F0502020204030204" pitchFamily="34" charset="0"/>
              <a:ea typeface="Calibri" panose="020F0502020204030204" pitchFamily="34" charset="0"/>
              <a:cs typeface="Times New Roman" panose="02020603050405020304" pitchFamily="18" charset="0"/>
            </a:endParaRPr>
          </a:p>
        </p:txBody>
      </p:sp>
      <p:sp>
        <p:nvSpPr>
          <p:cNvPr id="2" name="Rectangle 1">
            <a:extLst>
              <a:ext uri="{FF2B5EF4-FFF2-40B4-BE49-F238E27FC236}">
                <a16:creationId xmlns:a16="http://schemas.microsoft.com/office/drawing/2014/main" id="{78511521-843E-4045-BA20-A6A1730DFC55}"/>
              </a:ext>
            </a:extLst>
          </p:cNvPr>
          <p:cNvSpPr/>
          <p:nvPr/>
        </p:nvSpPr>
        <p:spPr>
          <a:xfrm>
            <a:off x="-84761" y="152400"/>
            <a:ext cx="9144000" cy="553998"/>
          </a:xfrm>
          <a:prstGeom prst="rect">
            <a:avLst/>
          </a:prstGeom>
        </p:spPr>
        <p:txBody>
          <a:bodyPr wrap="square">
            <a:spAutoFit/>
          </a:bodyPr>
          <a:lstStyle/>
          <a:p>
            <a:pPr algn="ctr" fontAlgn="base">
              <a:spcBef>
                <a:spcPct val="0"/>
              </a:spcBef>
              <a:spcAft>
                <a:spcPct val="0"/>
              </a:spcAft>
            </a:pPr>
            <a:r>
              <a:rPr lang="en-US" sz="3000" b="1" dirty="0">
                <a:solidFill>
                  <a:prstClr val="white"/>
                </a:solidFill>
                <a:latin typeface="+mn-lt"/>
                <a:cs typeface="Arial" panose="020B0604020202020204" pitchFamily="34" charset="0"/>
              </a:rPr>
              <a:t>Agenda</a:t>
            </a:r>
            <a:endParaRPr lang="en-US" sz="3000" b="1" dirty="0">
              <a:solidFill>
                <a:prstClr val="black"/>
              </a:solidFill>
              <a:latin typeface="+mn-lt"/>
            </a:endParaRPr>
          </a:p>
        </p:txBody>
      </p:sp>
    </p:spTree>
    <p:extLst>
      <p:ext uri="{BB962C8B-B14F-4D97-AF65-F5344CB8AC3E}">
        <p14:creationId xmlns:p14="http://schemas.microsoft.com/office/powerpoint/2010/main" val="32094970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6C19588-5D3A-4580-9570-40C3870A37A0}"/>
              </a:ext>
            </a:extLst>
          </p:cNvPr>
          <p:cNvSpPr/>
          <p:nvPr/>
        </p:nvSpPr>
        <p:spPr>
          <a:xfrm>
            <a:off x="35559" y="0"/>
            <a:ext cx="9128761" cy="707886"/>
          </a:xfrm>
          <a:prstGeom prst="rect">
            <a:avLst/>
          </a:prstGeom>
        </p:spPr>
        <p:txBody>
          <a:bodyPr wrap="square">
            <a:spAutoFit/>
          </a:bodyPr>
          <a:lstStyle/>
          <a:p>
            <a:pPr algn="ctr"/>
            <a:r>
              <a:rPr lang="en-US" sz="4000" b="1" dirty="0">
                <a:solidFill>
                  <a:schemeClr val="bg1"/>
                </a:solidFill>
                <a:latin typeface="Arial" panose="020B0604020202020204" pitchFamily="34" charset="0"/>
                <a:cs typeface="Arial" panose="020B0604020202020204" pitchFamily="34" charset="0"/>
              </a:rPr>
              <a:t>About ECR</a:t>
            </a:r>
            <a:endParaRPr lang="en-US" sz="4000" b="1" dirty="0"/>
          </a:p>
        </p:txBody>
      </p:sp>
      <p:sp>
        <p:nvSpPr>
          <p:cNvPr id="4" name="Content Placeholder 2">
            <a:extLst>
              <a:ext uri="{FF2B5EF4-FFF2-40B4-BE49-F238E27FC236}">
                <a16:creationId xmlns:a16="http://schemas.microsoft.com/office/drawing/2014/main" id="{F6A4B754-DF5F-4473-A091-4185163A8D5C}"/>
              </a:ext>
            </a:extLst>
          </p:cNvPr>
          <p:cNvSpPr txBox="1">
            <a:spLocks/>
          </p:cNvSpPr>
          <p:nvPr/>
        </p:nvSpPr>
        <p:spPr bwMode="auto">
          <a:xfrm>
            <a:off x="69105" y="609600"/>
            <a:ext cx="9005789"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rtl="0" fontAlgn="base"/>
            <a:r>
              <a:rPr lang="en-US" sz="2000" b="0" i="0" dirty="0">
                <a:solidFill>
                  <a:schemeClr val="bg1"/>
                </a:solidFill>
                <a:effectLst/>
              </a:rPr>
              <a:t>Overall, ECR has made good progress in building a coalition focused on promoting policies for 100% ESOPs whose primary business is government contracting. With the recent success of the 100% ESOP follow-on provision included in the FY22 National Defense Authorization Act, ECR members discussed in Nashville modifying ECR’s mission statement to better align with the coalition’s messages and goals. The mission statement discussion centered on the following themes: </a:t>
            </a:r>
          </a:p>
          <a:p>
            <a:pPr algn="l" rtl="0" fontAlgn="base"/>
            <a:endParaRPr lang="en-US" sz="2000" b="0" i="0" dirty="0">
              <a:solidFill>
                <a:schemeClr val="bg1"/>
              </a:solidFill>
              <a:effectLst/>
            </a:endParaRPr>
          </a:p>
          <a:p>
            <a:pPr marL="285750" indent="-285750" algn="l" rtl="0" fontAlgn="base">
              <a:buFont typeface="Arial" panose="020B0604020202020204" pitchFamily="34" charset="0"/>
              <a:buChar char="•"/>
            </a:pPr>
            <a:r>
              <a:rPr lang="en-US" sz="2000" b="0" i="0" dirty="0">
                <a:solidFill>
                  <a:schemeClr val="bg1"/>
                </a:solidFill>
                <a:effectLst/>
              </a:rPr>
              <a:t>Updating the messaging around ECR’s policy push and overall effort to focus more on supporting 100% ESOP creation through government contracting policies;  </a:t>
            </a:r>
          </a:p>
          <a:p>
            <a:pPr marL="285750" indent="-285750" algn="l" rtl="0" fontAlgn="base">
              <a:buFont typeface="Arial" panose="020B0604020202020204" pitchFamily="34" charset="0"/>
              <a:buChar char="•"/>
            </a:pPr>
            <a:r>
              <a:rPr lang="en-US" sz="2000" b="0" i="0" dirty="0">
                <a:solidFill>
                  <a:schemeClr val="bg1"/>
                </a:solidFill>
                <a:effectLst/>
              </a:rPr>
              <a:t>Leveraging the 100% ESOP model to address mid-tier size transitions; </a:t>
            </a:r>
          </a:p>
          <a:p>
            <a:pPr marL="285750" indent="-285750" algn="l" rtl="0" fontAlgn="base">
              <a:buFont typeface="Arial" panose="020B0604020202020204" pitchFamily="34" charset="0"/>
              <a:buChar char="•"/>
            </a:pPr>
            <a:r>
              <a:rPr lang="en-US" sz="2000" b="0" i="0" dirty="0">
                <a:solidFill>
                  <a:schemeClr val="bg1"/>
                </a:solidFill>
                <a:effectLst/>
              </a:rPr>
              <a:t>Allowing 100% ESOPs to service the government’s needs longer as a small business; </a:t>
            </a:r>
          </a:p>
          <a:p>
            <a:pPr marL="285750" indent="-285750" algn="l" rtl="0" fontAlgn="base">
              <a:buFont typeface="Arial" panose="020B0604020202020204" pitchFamily="34" charset="0"/>
              <a:buChar char="•"/>
            </a:pPr>
            <a:r>
              <a:rPr lang="en-US" sz="2000" b="0" i="0" dirty="0">
                <a:solidFill>
                  <a:schemeClr val="bg1"/>
                </a:solidFill>
                <a:effectLst/>
              </a:rPr>
              <a:t>Such added benefits to 100% ESOPs protect worker retirement security, providing innovative technology services to the federal government, and achieving Congressional goals set out when Congress created 100% ESOPs in the late 1990s.</a:t>
            </a:r>
          </a:p>
          <a:p>
            <a:pPr marL="0" lvl="1" algn="l">
              <a:spcBef>
                <a:spcPts val="0"/>
              </a:spcBef>
            </a:pPr>
            <a:endParaRPr lang="en-US" sz="1600" dirty="0">
              <a:solidFill>
                <a:schemeClr val="bg1"/>
              </a:solidFill>
              <a:latin typeface="Arial" panose="020B0604020202020204" pitchFamily="34" charset="0"/>
              <a:cs typeface="Arial" panose="020B0604020202020204" pitchFamily="34" charset="0"/>
            </a:endParaRPr>
          </a:p>
          <a:p>
            <a:pPr marL="0" lvl="1">
              <a:spcBef>
                <a:spcPts val="0"/>
              </a:spcBef>
            </a:pPr>
            <a:endParaRPr lang="en-US" sz="1400" dirty="0"/>
          </a:p>
          <a:p>
            <a:pPr marL="0" lvl="1">
              <a:spcBef>
                <a:spcPts val="0"/>
              </a:spcBef>
            </a:pPr>
            <a:endParaRPr lang="en-US" sz="1400" dirty="0"/>
          </a:p>
          <a:p>
            <a:pPr marL="0" lvl="1">
              <a:spcBef>
                <a:spcPts val="0"/>
              </a:spcBef>
            </a:pPr>
            <a:endParaRPr lang="en-US" sz="1400" dirty="0"/>
          </a:p>
        </p:txBody>
      </p:sp>
    </p:spTree>
    <p:extLst>
      <p:ext uri="{BB962C8B-B14F-4D97-AF65-F5344CB8AC3E}">
        <p14:creationId xmlns:p14="http://schemas.microsoft.com/office/powerpoint/2010/main" val="259324572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5" name="Content Placeholder 2">
            <a:extLst>
              <a:ext uri="{FF2B5EF4-FFF2-40B4-BE49-F238E27FC236}">
                <a16:creationId xmlns:a16="http://schemas.microsoft.com/office/drawing/2014/main" id="{5875998C-517C-4E0F-92DD-5502546D4CBD}"/>
              </a:ext>
            </a:extLst>
          </p:cNvPr>
          <p:cNvSpPr txBox="1">
            <a:spLocks/>
          </p:cNvSpPr>
          <p:nvPr/>
        </p:nvSpPr>
        <p:spPr bwMode="auto">
          <a:xfrm>
            <a:off x="1" y="707886"/>
            <a:ext cx="9136380" cy="5007114"/>
          </a:xfrm>
          <a:prstGeom prst="rect">
            <a:avLst/>
          </a:prstGeom>
          <a:noFill/>
          <a:ln w="9525">
            <a:noFill/>
            <a:miter lim="800000"/>
            <a:headEnd/>
            <a:tailEnd/>
          </a:ln>
        </p:spPr>
        <p:txBody>
          <a:bodyPr vert="horz" wrap="square" lIns="91440" tIns="45720" rIns="91440" bIns="45720" numCol="3"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lvl="0">
              <a:lnSpc>
                <a:spcPct val="150000"/>
              </a:lnSpc>
            </a:pPr>
            <a:r>
              <a:rPr lang="en-US" sz="2400" dirty="0">
                <a:solidFill>
                  <a:schemeClr val="bg1"/>
                </a:solidFill>
              </a:rPr>
              <a:t>- Applied Research Associates </a:t>
            </a:r>
          </a:p>
          <a:p>
            <a:pPr lvl="0">
              <a:lnSpc>
                <a:spcPct val="150000"/>
              </a:lnSpc>
            </a:pPr>
            <a:r>
              <a:rPr lang="en-US" sz="2400" dirty="0">
                <a:solidFill>
                  <a:schemeClr val="bg1"/>
                </a:solidFill>
              </a:rPr>
              <a:t>- Avion Solutions</a:t>
            </a:r>
          </a:p>
          <a:p>
            <a:pPr lvl="0">
              <a:lnSpc>
                <a:spcPct val="150000"/>
              </a:lnSpc>
            </a:pPr>
            <a:r>
              <a:rPr lang="en-US" sz="2400" dirty="0">
                <a:solidFill>
                  <a:schemeClr val="bg1"/>
                </a:solidFill>
              </a:rPr>
              <a:t>- Burns &amp; McDonnell Engineering </a:t>
            </a:r>
          </a:p>
          <a:p>
            <a:pPr lvl="0">
              <a:lnSpc>
                <a:spcPct val="150000"/>
              </a:lnSpc>
            </a:pPr>
            <a:r>
              <a:rPr lang="en-US" sz="2400" dirty="0">
                <a:solidFill>
                  <a:schemeClr val="bg1"/>
                </a:solidFill>
              </a:rPr>
              <a:t>- CSS, Inc.</a:t>
            </a:r>
          </a:p>
          <a:p>
            <a:pPr lvl="0">
              <a:lnSpc>
                <a:spcPct val="150000"/>
              </a:lnSpc>
            </a:pPr>
            <a:r>
              <a:rPr lang="en-US" sz="2400" dirty="0">
                <a:solidFill>
                  <a:schemeClr val="bg1"/>
                </a:solidFill>
              </a:rPr>
              <a:t>- decibel Research</a:t>
            </a:r>
          </a:p>
          <a:p>
            <a:pPr lvl="0">
              <a:lnSpc>
                <a:spcPct val="150000"/>
              </a:lnSpc>
            </a:pPr>
            <a:r>
              <a:rPr lang="en-US" sz="2400" dirty="0">
                <a:solidFill>
                  <a:schemeClr val="bg1"/>
                </a:solidFill>
              </a:rPr>
              <a:t>- EA Engineering</a:t>
            </a:r>
          </a:p>
          <a:p>
            <a:pPr lvl="0">
              <a:lnSpc>
                <a:spcPct val="150000"/>
              </a:lnSpc>
            </a:pPr>
            <a:r>
              <a:rPr lang="en-US" sz="2400" dirty="0">
                <a:solidFill>
                  <a:schemeClr val="bg1"/>
                </a:solidFill>
              </a:rPr>
              <a:t>- Integration Innovation, Inc.</a:t>
            </a:r>
          </a:p>
          <a:p>
            <a:pPr lvl="0">
              <a:lnSpc>
                <a:spcPct val="150000"/>
              </a:lnSpc>
            </a:pPr>
            <a:r>
              <a:rPr lang="en-US" sz="2400" dirty="0">
                <a:solidFill>
                  <a:schemeClr val="bg1"/>
                </a:solidFill>
              </a:rPr>
              <a:t>- Jasper Engines &amp; Transmissions</a:t>
            </a:r>
          </a:p>
          <a:p>
            <a:pPr>
              <a:lnSpc>
                <a:spcPct val="150000"/>
              </a:lnSpc>
            </a:pPr>
            <a:r>
              <a:rPr lang="en-US" sz="2400" dirty="0">
                <a:solidFill>
                  <a:schemeClr val="bg1"/>
                </a:solidFill>
              </a:rPr>
              <a:t>- Life Cycle Engineering</a:t>
            </a:r>
          </a:p>
          <a:p>
            <a:pPr>
              <a:lnSpc>
                <a:spcPct val="150000"/>
              </a:lnSpc>
            </a:pPr>
            <a:r>
              <a:rPr lang="en-US" sz="2400" dirty="0">
                <a:solidFill>
                  <a:schemeClr val="bg1"/>
                </a:solidFill>
              </a:rPr>
              <a:t>- MTSI </a:t>
            </a:r>
          </a:p>
          <a:p>
            <a:pPr>
              <a:lnSpc>
                <a:spcPct val="150000"/>
              </a:lnSpc>
            </a:pPr>
            <a:r>
              <a:rPr lang="en-US" sz="2400" dirty="0">
                <a:solidFill>
                  <a:schemeClr val="bg1"/>
                </a:solidFill>
              </a:rPr>
              <a:t>- </a:t>
            </a:r>
            <a:r>
              <a:rPr lang="en-US" sz="2400" dirty="0" err="1">
                <a:solidFill>
                  <a:schemeClr val="bg1"/>
                </a:solidFill>
              </a:rPr>
              <a:t>PatchPlus</a:t>
            </a:r>
            <a:r>
              <a:rPr lang="en-US" sz="2400" dirty="0">
                <a:solidFill>
                  <a:schemeClr val="bg1"/>
                </a:solidFill>
              </a:rPr>
              <a:t> Consulting</a:t>
            </a:r>
          </a:p>
          <a:p>
            <a:pPr>
              <a:lnSpc>
                <a:spcPct val="150000"/>
              </a:lnSpc>
            </a:pPr>
            <a:r>
              <a:rPr lang="en-US" sz="2400" dirty="0">
                <a:solidFill>
                  <a:schemeClr val="bg1"/>
                </a:solidFill>
              </a:rPr>
              <a:t>- Pinnacle Solutions </a:t>
            </a:r>
          </a:p>
          <a:p>
            <a:pPr>
              <a:lnSpc>
                <a:spcPct val="150000"/>
              </a:lnSpc>
            </a:pPr>
            <a:r>
              <a:rPr lang="en-US" sz="2400" dirty="0">
                <a:solidFill>
                  <a:schemeClr val="bg1"/>
                </a:solidFill>
              </a:rPr>
              <a:t>- Radiance Technologies</a:t>
            </a:r>
          </a:p>
          <a:p>
            <a:pPr lvl="0">
              <a:lnSpc>
                <a:spcPct val="150000"/>
              </a:lnSpc>
            </a:pPr>
            <a:r>
              <a:rPr lang="en-US" sz="2400" dirty="0">
                <a:solidFill>
                  <a:schemeClr val="bg1"/>
                </a:solidFill>
              </a:rPr>
              <a:t>- </a:t>
            </a:r>
            <a:r>
              <a:rPr lang="en-US" sz="2400" dirty="0" err="1">
                <a:solidFill>
                  <a:schemeClr val="bg1"/>
                </a:solidFill>
              </a:rPr>
              <a:t>Sonalysts</a:t>
            </a:r>
            <a:endParaRPr lang="en-US" sz="2400" dirty="0">
              <a:solidFill>
                <a:schemeClr val="bg1"/>
              </a:solidFill>
            </a:endParaRPr>
          </a:p>
          <a:p>
            <a:pPr lvl="0">
              <a:lnSpc>
                <a:spcPct val="150000"/>
              </a:lnSpc>
            </a:pPr>
            <a:r>
              <a:rPr lang="en-US" sz="2400" dirty="0">
                <a:solidFill>
                  <a:schemeClr val="bg1"/>
                </a:solidFill>
              </a:rPr>
              <a:t>- Torch Technologies</a:t>
            </a:r>
          </a:p>
          <a:p>
            <a:pPr lvl="0">
              <a:lnSpc>
                <a:spcPct val="150000"/>
              </a:lnSpc>
            </a:pPr>
            <a:r>
              <a:rPr lang="en-US" sz="2400" dirty="0">
                <a:solidFill>
                  <a:schemeClr val="bg1"/>
                </a:solidFill>
              </a:rPr>
              <a:t>- TSC </a:t>
            </a:r>
          </a:p>
          <a:p>
            <a:pPr lvl="0">
              <a:lnSpc>
                <a:spcPct val="150000"/>
              </a:lnSpc>
            </a:pPr>
            <a:r>
              <a:rPr lang="en-US" sz="2400" dirty="0">
                <a:solidFill>
                  <a:schemeClr val="bg1"/>
                </a:solidFill>
              </a:rPr>
              <a:t>- Will-Burt Company</a:t>
            </a:r>
          </a:p>
          <a:p>
            <a:pPr lvl="0"/>
            <a:endParaRPr lang="en-US" sz="2400" b="1" u="sng" dirty="0">
              <a:solidFill>
                <a:schemeClr val="bg1"/>
              </a:solidFill>
            </a:endParaRPr>
          </a:p>
          <a:p>
            <a:pPr lvl="0"/>
            <a:r>
              <a:rPr lang="en-US" sz="2400" b="1" u="sng" dirty="0">
                <a:solidFill>
                  <a:schemeClr val="bg1"/>
                </a:solidFill>
              </a:rPr>
              <a:t>Supporter Members </a:t>
            </a:r>
          </a:p>
          <a:p>
            <a:pPr lvl="0"/>
            <a:r>
              <a:rPr lang="en-US" sz="2400" dirty="0">
                <a:solidFill>
                  <a:schemeClr val="bg1"/>
                </a:solidFill>
              </a:rPr>
              <a:t>- Data Systems Analysts</a:t>
            </a:r>
          </a:p>
        </p:txBody>
      </p:sp>
      <p:sp>
        <p:nvSpPr>
          <p:cNvPr id="2" name="Rectangle 1">
            <a:extLst>
              <a:ext uri="{FF2B5EF4-FFF2-40B4-BE49-F238E27FC236}">
                <a16:creationId xmlns:a16="http://schemas.microsoft.com/office/drawing/2014/main" id="{78511521-843E-4045-BA20-A6A1730DFC55}"/>
              </a:ext>
            </a:extLst>
          </p:cNvPr>
          <p:cNvSpPr/>
          <p:nvPr/>
        </p:nvSpPr>
        <p:spPr>
          <a:xfrm>
            <a:off x="35559" y="0"/>
            <a:ext cx="9128761" cy="707886"/>
          </a:xfrm>
          <a:prstGeom prst="rect">
            <a:avLst/>
          </a:prstGeom>
        </p:spPr>
        <p:txBody>
          <a:bodyPr wrap="square">
            <a:spAutoFit/>
          </a:bodyPr>
          <a:lstStyle/>
          <a:p>
            <a:pPr algn="ctr"/>
            <a:r>
              <a:rPr lang="en-US" sz="4000" b="1" dirty="0">
                <a:solidFill>
                  <a:schemeClr val="bg1"/>
                </a:solidFill>
                <a:latin typeface="Arial" panose="020B0604020202020204" pitchFamily="34" charset="0"/>
                <a:cs typeface="Arial" panose="020B0604020202020204" pitchFamily="34" charset="0"/>
              </a:rPr>
              <a:t>Current ECR Membership</a:t>
            </a:r>
            <a:endParaRPr lang="en-US" sz="4000" b="1" dirty="0"/>
          </a:p>
        </p:txBody>
      </p:sp>
    </p:spTree>
    <p:extLst>
      <p:ext uri="{BB962C8B-B14F-4D97-AF65-F5344CB8AC3E}">
        <p14:creationId xmlns:p14="http://schemas.microsoft.com/office/powerpoint/2010/main" val="9429232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76C19588-5D3A-4580-9570-40C3870A37A0}"/>
              </a:ext>
            </a:extLst>
          </p:cNvPr>
          <p:cNvSpPr/>
          <p:nvPr/>
        </p:nvSpPr>
        <p:spPr>
          <a:xfrm>
            <a:off x="35559" y="0"/>
            <a:ext cx="9128761" cy="584775"/>
          </a:xfrm>
          <a:prstGeom prst="rect">
            <a:avLst/>
          </a:prstGeom>
        </p:spPr>
        <p:txBody>
          <a:bodyPr wrap="square">
            <a:spAutoFit/>
          </a:bodyPr>
          <a:lstStyle/>
          <a:p>
            <a:pPr algn="ctr"/>
            <a:r>
              <a:rPr lang="en-US" sz="3200" b="1" dirty="0">
                <a:solidFill>
                  <a:schemeClr val="bg1"/>
                </a:solidFill>
                <a:latin typeface="Arial" panose="020B0604020202020204" pitchFamily="34" charset="0"/>
                <a:cs typeface="Arial" panose="020B0604020202020204" pitchFamily="34" charset="0"/>
              </a:rPr>
              <a:t>The Small Business Advisory Council (SBAC)</a:t>
            </a:r>
            <a:endParaRPr lang="en-US" sz="3200" b="1" dirty="0"/>
          </a:p>
        </p:txBody>
      </p:sp>
      <p:sp>
        <p:nvSpPr>
          <p:cNvPr id="4" name="Content Placeholder 2">
            <a:extLst>
              <a:ext uri="{FF2B5EF4-FFF2-40B4-BE49-F238E27FC236}">
                <a16:creationId xmlns:a16="http://schemas.microsoft.com/office/drawing/2014/main" id="{F6A4B754-DF5F-4473-A091-4185163A8D5C}"/>
              </a:ext>
            </a:extLst>
          </p:cNvPr>
          <p:cNvSpPr txBox="1">
            <a:spLocks/>
          </p:cNvSpPr>
          <p:nvPr/>
        </p:nvSpPr>
        <p:spPr bwMode="auto">
          <a:xfrm>
            <a:off x="76199" y="914400"/>
            <a:ext cx="8991601" cy="43434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algn="l" rtl="0" fontAlgn="base"/>
            <a:r>
              <a:rPr lang="en-US" sz="2400" dirty="0">
                <a:solidFill>
                  <a:schemeClr val="bg1"/>
                </a:solidFill>
                <a:latin typeface="+mj-lt"/>
              </a:rPr>
              <a:t>ECR formed the SBAC to allow small businesses interested in ECR’s policy approach, possible ESOP transition, and engagement with members of Congress on small business growth challenges to lend their business expertise, insights, political footprint, and voice to bolster ECR’s advocacy efforts. The SBAC  provides ECR members with critical feedback and insights that help shape our policy ideas and legislative strategy. </a:t>
            </a:r>
          </a:p>
          <a:p>
            <a:pPr algn="l" rtl="0" fontAlgn="base"/>
            <a:endParaRPr lang="en-US" sz="2400" dirty="0">
              <a:solidFill>
                <a:schemeClr val="bg1"/>
              </a:solidFill>
              <a:latin typeface="+mj-lt"/>
            </a:endParaRPr>
          </a:p>
          <a:p>
            <a:pPr algn="l" rtl="0" fontAlgn="base"/>
            <a:r>
              <a:rPr lang="en-US" sz="2400" b="1" dirty="0">
                <a:solidFill>
                  <a:schemeClr val="bg1"/>
                </a:solidFill>
                <a:latin typeface="+mj-lt"/>
              </a:rPr>
              <a:t>The SBAC played a vital role in helping pass the 100% ESOP sole-source pilot program by signing onto a letter that was sent to leaders of the Senate and House Armed Service Committees during the conference negotiations of the FY22 NDAA. </a:t>
            </a:r>
            <a:endParaRPr lang="en-US" sz="2400" b="1" dirty="0">
              <a:solidFill>
                <a:schemeClr val="bg1"/>
              </a:solidFill>
              <a:latin typeface="+mj-lt"/>
              <a:cs typeface="Arial" panose="020B0604020202020204" pitchFamily="34" charset="0"/>
            </a:endParaRPr>
          </a:p>
          <a:p>
            <a:pPr marL="0" lvl="1">
              <a:spcBef>
                <a:spcPts val="0"/>
              </a:spcBef>
            </a:pPr>
            <a:endParaRPr lang="en-US" sz="2200" dirty="0">
              <a:solidFill>
                <a:schemeClr val="bg1"/>
              </a:solidFill>
            </a:endParaRPr>
          </a:p>
          <a:p>
            <a:pPr marL="0" lvl="1">
              <a:spcBef>
                <a:spcPts val="0"/>
              </a:spcBef>
            </a:pPr>
            <a:endParaRPr lang="en-US" sz="2200" dirty="0">
              <a:solidFill>
                <a:schemeClr val="bg1"/>
              </a:solidFill>
            </a:endParaRPr>
          </a:p>
          <a:p>
            <a:pPr marL="0" lvl="1">
              <a:spcBef>
                <a:spcPts val="0"/>
              </a:spcBef>
            </a:pPr>
            <a:endParaRPr lang="en-US" sz="1400" dirty="0"/>
          </a:p>
        </p:txBody>
      </p:sp>
    </p:spTree>
    <p:extLst>
      <p:ext uri="{BB962C8B-B14F-4D97-AF65-F5344CB8AC3E}">
        <p14:creationId xmlns:p14="http://schemas.microsoft.com/office/powerpoint/2010/main" val="3881558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511521-843E-4045-BA20-A6A1730DFC55}"/>
              </a:ext>
            </a:extLst>
          </p:cNvPr>
          <p:cNvSpPr/>
          <p:nvPr/>
        </p:nvSpPr>
        <p:spPr>
          <a:xfrm>
            <a:off x="-15766" y="76200"/>
            <a:ext cx="9144000" cy="530915"/>
          </a:xfrm>
          <a:prstGeom prst="rect">
            <a:avLst/>
          </a:prstGeom>
        </p:spPr>
        <p:txBody>
          <a:bodyPr wrap="square" lIns="68580" tIns="34290" rIns="68580" bIns="34290" anchor="t">
            <a:spAutoFit/>
          </a:bodyPr>
          <a:lstStyle/>
          <a:p>
            <a:pPr algn="ctr" fontAlgn="base">
              <a:spcBef>
                <a:spcPct val="0"/>
              </a:spcBef>
              <a:spcAft>
                <a:spcPct val="0"/>
              </a:spcAft>
            </a:pPr>
            <a:r>
              <a:rPr lang="en-US" sz="3000" b="1" dirty="0">
                <a:solidFill>
                  <a:schemeClr val="bg1"/>
                </a:solidFill>
                <a:cs typeface="Arial"/>
              </a:rPr>
              <a:t>Sec. 874 Implementation Update </a:t>
            </a:r>
            <a:endParaRPr lang="en-US" sz="3000" b="1" dirty="0">
              <a:solidFill>
                <a:schemeClr val="bg1"/>
              </a:solidFill>
              <a:highlight>
                <a:srgbClr val="00FF00"/>
              </a:highlight>
              <a:cs typeface="Arial"/>
            </a:endParaRPr>
          </a:p>
        </p:txBody>
      </p:sp>
      <p:sp>
        <p:nvSpPr>
          <p:cNvPr id="8" name="Content Placeholder 5">
            <a:extLst>
              <a:ext uri="{FF2B5EF4-FFF2-40B4-BE49-F238E27FC236}">
                <a16:creationId xmlns:a16="http://schemas.microsoft.com/office/drawing/2014/main" id="{B7DC749E-51FB-4234-8B83-350A9B9A6341}"/>
              </a:ext>
            </a:extLst>
          </p:cNvPr>
          <p:cNvSpPr txBox="1">
            <a:spLocks/>
          </p:cNvSpPr>
          <p:nvPr/>
        </p:nvSpPr>
        <p:spPr bwMode="auto">
          <a:xfrm>
            <a:off x="76701" y="685800"/>
            <a:ext cx="8959065" cy="4744864"/>
          </a:xfrm>
          <a:prstGeom prst="rect">
            <a:avLst/>
          </a:prstGeom>
          <a:noFill/>
          <a:ln w="9525">
            <a:noFill/>
            <a:miter lim="800000"/>
            <a:headEnd/>
            <a:tailEnd/>
          </a:ln>
        </p:spPr>
        <p:txBody>
          <a:bodyPr vert="horz" wrap="square" lIns="68580" tIns="34290" rIns="68580" bIns="34290" numCol="1" anchor="t" anchorCtr="0" compatLnSpc="1">
            <a:prstTxWarp prst="textNoShape">
              <a:avLst/>
            </a:prstTxWarp>
          </a:bodyPr>
          <a:lstStyle>
            <a:lvl1pPr marL="0" indent="0" algn="ctr" rtl="0" eaLnBrk="0" fontAlgn="base" hangingPunct="0">
              <a:spcBef>
                <a:spcPct val="20000"/>
              </a:spcBef>
              <a:spcAft>
                <a:spcPct val="0"/>
              </a:spcAft>
              <a:buFont typeface="Arial" charset="0"/>
              <a:buNone/>
              <a:defRPr sz="3200" kern="1200">
                <a:solidFill>
                  <a:schemeClr val="tx1">
                    <a:tint val="75000"/>
                  </a:schemeClr>
                </a:solidFill>
                <a:latin typeface="+mn-lt"/>
                <a:ea typeface="+mn-ea"/>
                <a:cs typeface="+mn-cs"/>
              </a:defRPr>
            </a:lvl1pPr>
            <a:lvl2pPr marL="457200" indent="0" algn="ctr" rtl="0" eaLnBrk="0" fontAlgn="base" hangingPunct="0">
              <a:spcBef>
                <a:spcPct val="20000"/>
              </a:spcBef>
              <a:spcAft>
                <a:spcPct val="0"/>
              </a:spcAft>
              <a:buFont typeface="Arial" charset="0"/>
              <a:buNone/>
              <a:defRPr sz="2800" kern="1200">
                <a:solidFill>
                  <a:schemeClr val="tx1">
                    <a:tint val="75000"/>
                  </a:schemeClr>
                </a:solidFill>
                <a:latin typeface="+mn-lt"/>
                <a:ea typeface="+mn-ea"/>
                <a:cs typeface="+mn-cs"/>
              </a:defRPr>
            </a:lvl2pPr>
            <a:lvl3pPr marL="914400" indent="0" algn="ctr" rtl="0" eaLnBrk="0" fontAlgn="base" hangingPunct="0">
              <a:spcBef>
                <a:spcPct val="20000"/>
              </a:spcBef>
              <a:spcAft>
                <a:spcPct val="0"/>
              </a:spcAft>
              <a:buFont typeface="Arial" charset="0"/>
              <a:buNone/>
              <a:defRPr sz="2400" kern="1200">
                <a:solidFill>
                  <a:schemeClr val="tx1">
                    <a:tint val="75000"/>
                  </a:schemeClr>
                </a:solidFill>
                <a:latin typeface="+mn-lt"/>
                <a:ea typeface="+mn-ea"/>
                <a:cs typeface="+mn-cs"/>
              </a:defRPr>
            </a:lvl3pPr>
            <a:lvl4pPr marL="13716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4pPr>
            <a:lvl5pPr marL="1828800" indent="0" algn="ctr" rtl="0" eaLnBrk="0" fontAlgn="base" hangingPunct="0">
              <a:spcBef>
                <a:spcPct val="20000"/>
              </a:spcBef>
              <a:spcAft>
                <a:spcPct val="0"/>
              </a:spcAft>
              <a:buFont typeface="Arial"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itchFamily="34" charset="0"/>
              <a:buNone/>
              <a:defRPr sz="2000" kern="1200">
                <a:solidFill>
                  <a:schemeClr val="tx1">
                    <a:tint val="75000"/>
                  </a:schemeClr>
                </a:solidFill>
                <a:latin typeface="+mn-lt"/>
                <a:ea typeface="+mn-ea"/>
                <a:cs typeface="+mn-cs"/>
              </a:defRPr>
            </a:lvl9pPr>
          </a:lstStyle>
          <a:p>
            <a:pPr marL="342900" indent="-342900" algn="l">
              <a:buFont typeface="Arial" panose="020B0604020202020204" pitchFamily="34" charset="0"/>
              <a:buChar char="•"/>
            </a:pPr>
            <a:r>
              <a:rPr lang="en-US" sz="2400" dirty="0">
                <a:solidFill>
                  <a:schemeClr val="bg1"/>
                </a:solidFill>
                <a:latin typeface="+mj-lt"/>
                <a:cs typeface="Calibri"/>
              </a:rPr>
              <a:t>DoD implementation is voluntary, decision made by DoD’s Defense Pricing and Contracting (DPC) office</a:t>
            </a:r>
          </a:p>
          <a:p>
            <a:pPr marL="342900" indent="-342900" algn="l">
              <a:buFont typeface="Arial" panose="020B0604020202020204" pitchFamily="34" charset="0"/>
              <a:buChar char="•"/>
            </a:pPr>
            <a:endParaRPr lang="en-US" sz="1200" dirty="0">
              <a:solidFill>
                <a:schemeClr val="bg1"/>
              </a:solidFill>
              <a:latin typeface="+mj-lt"/>
              <a:cs typeface="Calibri"/>
            </a:endParaRPr>
          </a:p>
          <a:p>
            <a:pPr marL="342900" indent="-342900" algn="l">
              <a:buFont typeface="Arial" panose="020B0604020202020204" pitchFamily="34" charset="0"/>
              <a:buChar char="•"/>
            </a:pPr>
            <a:r>
              <a:rPr lang="en-US" sz="2400" dirty="0">
                <a:solidFill>
                  <a:schemeClr val="bg1"/>
                </a:solidFill>
                <a:latin typeface="+mj-lt"/>
                <a:cs typeface="Calibri"/>
              </a:rPr>
              <a:t>ECR brought on former House Armed Services Committee staff as a consultant to help engage DPC, create materials, and advise on the process </a:t>
            </a:r>
          </a:p>
          <a:p>
            <a:pPr marL="342900" indent="-342900" algn="l">
              <a:buFont typeface="Arial" panose="020B0604020202020204" pitchFamily="34" charset="0"/>
              <a:buChar char="•"/>
            </a:pPr>
            <a:endParaRPr lang="en-US" sz="1200" dirty="0">
              <a:solidFill>
                <a:schemeClr val="bg1"/>
              </a:solidFill>
              <a:latin typeface="+mj-lt"/>
              <a:cs typeface="Calibri"/>
            </a:endParaRPr>
          </a:p>
          <a:p>
            <a:pPr marL="342900" indent="-342900" algn="l">
              <a:buFont typeface="Arial" panose="020B0604020202020204" pitchFamily="34" charset="0"/>
              <a:buChar char="•"/>
            </a:pPr>
            <a:r>
              <a:rPr lang="en-US" sz="2400" dirty="0">
                <a:solidFill>
                  <a:schemeClr val="bg1"/>
                </a:solidFill>
                <a:latin typeface="+mj-lt"/>
                <a:cs typeface="Calibri"/>
              </a:rPr>
              <a:t>ECR submitted materials through the FY22 NDAA Engagement portal</a:t>
            </a:r>
          </a:p>
          <a:p>
            <a:pPr marL="800100" lvl="1" indent="-342900" algn="l">
              <a:buFont typeface="Wingdings" panose="05000000000000000000" pitchFamily="2" charset="2"/>
              <a:buChar char="Ø"/>
            </a:pPr>
            <a:r>
              <a:rPr lang="en-US" sz="1800" i="1" dirty="0">
                <a:solidFill>
                  <a:schemeClr val="bg1"/>
                </a:solidFill>
                <a:latin typeface="+mj-lt"/>
                <a:ea typeface="Cambria" panose="02040503050406030204" pitchFamily="18" charset="0"/>
              </a:rPr>
              <a:t>Letter </a:t>
            </a:r>
          </a:p>
          <a:p>
            <a:pPr marL="800100" lvl="1" indent="-342900" algn="l">
              <a:buFont typeface="Wingdings" panose="05000000000000000000" pitchFamily="2" charset="2"/>
              <a:buChar char="Ø"/>
            </a:pPr>
            <a:r>
              <a:rPr lang="en-US" sz="1800" i="1" dirty="0">
                <a:solidFill>
                  <a:schemeClr val="bg1"/>
                </a:solidFill>
                <a:latin typeface="+mj-lt"/>
                <a:ea typeface="Cambria" panose="02040503050406030204" pitchFamily="18" charset="0"/>
                <a:cs typeface="Times New Roman" panose="02020603050405020304" pitchFamily="18" charset="0"/>
              </a:rPr>
              <a:t>Recommended Draft Data Collection Strategy</a:t>
            </a:r>
          </a:p>
          <a:p>
            <a:pPr marL="800100" lvl="1" indent="-342900" algn="l">
              <a:buFont typeface="Wingdings" panose="05000000000000000000" pitchFamily="2" charset="2"/>
              <a:buChar char="Ø"/>
            </a:pPr>
            <a:r>
              <a:rPr lang="en-US" sz="1800" i="1" dirty="0">
                <a:solidFill>
                  <a:schemeClr val="bg1"/>
                </a:solidFill>
                <a:latin typeface="+mj-lt"/>
                <a:ea typeface="Cambria" panose="02040503050406030204" pitchFamily="18" charset="0"/>
                <a:cs typeface="Times New Roman" panose="02020603050405020304" pitchFamily="18" charset="0"/>
              </a:rPr>
              <a:t>Recommended Draft Proposed Rule</a:t>
            </a:r>
          </a:p>
          <a:p>
            <a:pPr marL="800100" lvl="1" indent="-342900" algn="l">
              <a:buFont typeface="Wingdings" panose="05000000000000000000" pitchFamily="2" charset="2"/>
              <a:buChar char="Ø"/>
            </a:pPr>
            <a:r>
              <a:rPr lang="en-US" sz="1800" i="1" dirty="0">
                <a:solidFill>
                  <a:schemeClr val="bg1"/>
                </a:solidFill>
                <a:latin typeface="+mj-lt"/>
                <a:ea typeface="Cambria" panose="02040503050406030204" pitchFamily="18" charset="0"/>
              </a:rPr>
              <a:t>Sample IRS Form to Verify Status</a:t>
            </a:r>
          </a:p>
          <a:p>
            <a:pPr marL="800100" lvl="1" indent="-342900" algn="l">
              <a:buFont typeface="Wingdings" panose="05000000000000000000" pitchFamily="2" charset="2"/>
              <a:buChar char="Ø"/>
            </a:pPr>
            <a:r>
              <a:rPr lang="en-US" sz="1800" i="1" dirty="0">
                <a:solidFill>
                  <a:schemeClr val="bg1"/>
                </a:solidFill>
                <a:latin typeface="+mj-lt"/>
                <a:ea typeface="Cambria" panose="02040503050406030204" pitchFamily="18" charset="0"/>
              </a:rPr>
              <a:t>Section 874 of the National Defense Authorization Act for Fiscal Year 2022 (P.L. 117-81)</a:t>
            </a:r>
          </a:p>
          <a:p>
            <a:pPr marL="800100" lvl="1" indent="-342900" algn="l">
              <a:buFont typeface="Wingdings" panose="05000000000000000000" pitchFamily="2" charset="2"/>
              <a:buChar char="Ø"/>
            </a:pPr>
            <a:r>
              <a:rPr lang="en-US" sz="1800" i="1" dirty="0">
                <a:solidFill>
                  <a:schemeClr val="bg1"/>
                </a:solidFill>
                <a:latin typeface="+mj-lt"/>
                <a:ea typeface="Cambria" panose="02040503050406030204" pitchFamily="18" charset="0"/>
              </a:rPr>
              <a:t>Joint Explanatory Statement to Accompany the National Defense Authorization Act for Fiscal</a:t>
            </a:r>
          </a:p>
          <a:p>
            <a:pPr marL="342900" indent="-342900" algn="l">
              <a:buFont typeface="Arial" panose="020B0604020202020204" pitchFamily="34" charset="0"/>
              <a:buChar char="•"/>
            </a:pPr>
            <a:endParaRPr lang="en-US" sz="2200" dirty="0">
              <a:solidFill>
                <a:schemeClr val="bg1"/>
              </a:solidFill>
              <a:latin typeface="+mj-lt"/>
              <a:cs typeface="Calibri"/>
            </a:endParaRPr>
          </a:p>
          <a:p>
            <a:pPr marL="342900" indent="-342900" algn="l">
              <a:buFont typeface="Arial" panose="020B0604020202020204" pitchFamily="34" charset="0"/>
              <a:buChar char="•"/>
            </a:pPr>
            <a:endParaRPr lang="en-US" sz="2200" dirty="0">
              <a:solidFill>
                <a:schemeClr val="bg1"/>
              </a:solidFill>
              <a:latin typeface="+mj-lt"/>
              <a:cs typeface="Calibri"/>
            </a:endParaRPr>
          </a:p>
        </p:txBody>
      </p:sp>
    </p:spTree>
    <p:extLst>
      <p:ext uri="{BB962C8B-B14F-4D97-AF65-F5344CB8AC3E}">
        <p14:creationId xmlns:p14="http://schemas.microsoft.com/office/powerpoint/2010/main" val="139357376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Arrow: Left-Up 2">
            <a:extLst>
              <a:ext uri="{FF2B5EF4-FFF2-40B4-BE49-F238E27FC236}">
                <a16:creationId xmlns:a16="http://schemas.microsoft.com/office/drawing/2014/main" id="{9F49EDEF-140B-C24A-84FA-862A10DD0EE3}"/>
              </a:ext>
            </a:extLst>
          </p:cNvPr>
          <p:cNvSpPr/>
          <p:nvPr/>
        </p:nvSpPr>
        <p:spPr>
          <a:xfrm>
            <a:off x="6865684" y="1893620"/>
            <a:ext cx="1580605" cy="3262448"/>
          </a:xfrm>
          <a:prstGeom prst="leftUpArrow">
            <a:avLst>
              <a:gd name="adj1" fmla="val 25000"/>
              <a:gd name="adj2" fmla="val 26252"/>
              <a:gd name="adj3" fmla="val 25000"/>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9" name="Rectangle 18">
            <a:extLst>
              <a:ext uri="{FF2B5EF4-FFF2-40B4-BE49-F238E27FC236}">
                <a16:creationId xmlns:a16="http://schemas.microsoft.com/office/drawing/2014/main" id="{A6E805E1-1887-4F47-B32B-ED02D565EEC9}"/>
              </a:ext>
            </a:extLst>
          </p:cNvPr>
          <p:cNvSpPr/>
          <p:nvPr/>
        </p:nvSpPr>
        <p:spPr>
          <a:xfrm>
            <a:off x="0" y="139023"/>
            <a:ext cx="9144000" cy="584775"/>
          </a:xfrm>
          <a:prstGeom prst="rect">
            <a:avLst/>
          </a:prstGeom>
        </p:spPr>
        <p:txBody>
          <a:bodyPr wrap="square">
            <a:spAutoFit/>
          </a:bodyPr>
          <a:lstStyle/>
          <a:p>
            <a:pPr algn="ctr" fontAlgn="base">
              <a:spcBef>
                <a:spcPct val="0"/>
              </a:spcBef>
              <a:spcAft>
                <a:spcPct val="0"/>
              </a:spcAft>
            </a:pPr>
            <a:r>
              <a:rPr lang="en-US" sz="3200" b="1" dirty="0">
                <a:solidFill>
                  <a:prstClr val="white"/>
                </a:solidFill>
                <a:latin typeface="Calibri" panose="020F0502020204030204" pitchFamily="34" charset="0"/>
                <a:cs typeface="Calibri" panose="020F0502020204030204" pitchFamily="34" charset="0"/>
              </a:rPr>
              <a:t>Implementation Strategy</a:t>
            </a:r>
          </a:p>
        </p:txBody>
      </p:sp>
      <p:sp>
        <p:nvSpPr>
          <p:cNvPr id="20" name="TextBox 19">
            <a:extLst>
              <a:ext uri="{FF2B5EF4-FFF2-40B4-BE49-F238E27FC236}">
                <a16:creationId xmlns:a16="http://schemas.microsoft.com/office/drawing/2014/main" id="{0EDE4413-2ABD-9F4F-98C8-5C382679BF21}"/>
              </a:ext>
            </a:extLst>
          </p:cNvPr>
          <p:cNvSpPr txBox="1"/>
          <p:nvPr/>
        </p:nvSpPr>
        <p:spPr>
          <a:xfrm>
            <a:off x="101808" y="757233"/>
            <a:ext cx="4875165" cy="5471498"/>
          </a:xfrm>
          <a:prstGeom prst="rect">
            <a:avLst/>
          </a:prstGeom>
          <a:noFill/>
        </p:spPr>
        <p:txBody>
          <a:bodyPr wrap="square">
            <a:spAutoFit/>
          </a:bodyPr>
          <a:lstStyle/>
          <a:p>
            <a:pPr marL="214313" indent="-214313">
              <a:lnSpc>
                <a:spcPct val="107000"/>
              </a:lnSpc>
              <a:spcBef>
                <a:spcPts val="0"/>
              </a:spcBef>
              <a:spcAft>
                <a:spcPts val="0"/>
              </a:spcAft>
              <a:buClr>
                <a:schemeClr val="bg1"/>
              </a:buClr>
              <a:buFont typeface="Wingdings" panose="05000000000000000000" pitchFamily="2" charset="2"/>
              <a:buChar char="Ø"/>
            </a:pPr>
            <a:r>
              <a:rPr lang="en-US" dirty="0">
                <a:solidFill>
                  <a:schemeClr val="bg1"/>
                </a:solidFill>
                <a:latin typeface="+mj-lt"/>
              </a:rPr>
              <a:t>Implementing this authority is critical for expansion into other 100% ESOP contracting tools</a:t>
            </a:r>
          </a:p>
          <a:p>
            <a:pPr marL="214313" indent="-214313">
              <a:lnSpc>
                <a:spcPct val="107000"/>
              </a:lnSpc>
              <a:spcBef>
                <a:spcPts val="0"/>
              </a:spcBef>
              <a:spcAft>
                <a:spcPts val="0"/>
              </a:spcAft>
              <a:buClr>
                <a:schemeClr val="bg1"/>
              </a:buClr>
              <a:buFont typeface="Wingdings" panose="05000000000000000000" pitchFamily="2" charset="2"/>
              <a:buChar char="Ø"/>
            </a:pPr>
            <a:endParaRPr lang="en-US" b="1" i="1" dirty="0">
              <a:solidFill>
                <a:schemeClr val="bg1"/>
              </a:solidFill>
              <a:latin typeface="+mj-lt"/>
            </a:endParaRPr>
          </a:p>
          <a:p>
            <a:pPr marL="214313" indent="-214313">
              <a:lnSpc>
                <a:spcPct val="107000"/>
              </a:lnSpc>
              <a:spcBef>
                <a:spcPts val="0"/>
              </a:spcBef>
              <a:spcAft>
                <a:spcPts val="0"/>
              </a:spcAft>
              <a:buClr>
                <a:schemeClr val="bg1"/>
              </a:buClr>
              <a:buFont typeface="Wingdings" panose="05000000000000000000" pitchFamily="2" charset="2"/>
              <a:buChar char="Ø"/>
            </a:pPr>
            <a:r>
              <a:rPr lang="en-US" b="1" i="1" u="sng" dirty="0">
                <a:solidFill>
                  <a:schemeClr val="bg1"/>
                </a:solidFill>
                <a:latin typeface="+mj-lt"/>
              </a:rPr>
              <a:t>Goal</a:t>
            </a:r>
            <a:r>
              <a:rPr lang="en-US" b="1" i="1" dirty="0">
                <a:solidFill>
                  <a:schemeClr val="bg1"/>
                </a:solidFill>
                <a:latin typeface="+mj-lt"/>
              </a:rPr>
              <a:t> : </a:t>
            </a:r>
            <a:r>
              <a:rPr lang="en-US" i="1" dirty="0">
                <a:solidFill>
                  <a:schemeClr val="bg1"/>
                </a:solidFill>
                <a:latin typeface="+mj-lt"/>
              </a:rPr>
              <a:t>Do DoD’s work for them – make it impossible to say no</a:t>
            </a:r>
          </a:p>
          <a:p>
            <a:pPr marL="214313" indent="-214313">
              <a:lnSpc>
                <a:spcPct val="107000"/>
              </a:lnSpc>
              <a:spcBef>
                <a:spcPts val="0"/>
              </a:spcBef>
              <a:spcAft>
                <a:spcPts val="0"/>
              </a:spcAft>
              <a:buClr>
                <a:schemeClr val="bg1"/>
              </a:buClr>
              <a:buFont typeface="Arial" panose="020B0604020202020204" pitchFamily="34" charset="0"/>
              <a:buChar char="•"/>
            </a:pPr>
            <a:endParaRPr lang="en-US" i="1" dirty="0">
              <a:solidFill>
                <a:schemeClr val="bg1"/>
              </a:solidFill>
              <a:latin typeface="+mj-lt"/>
            </a:endParaRPr>
          </a:p>
          <a:p>
            <a:pPr marL="214313" indent="-214313">
              <a:lnSpc>
                <a:spcPct val="107000"/>
              </a:lnSpc>
              <a:spcBef>
                <a:spcPts val="0"/>
              </a:spcBef>
              <a:spcAft>
                <a:spcPts val="0"/>
              </a:spcAft>
              <a:buClr>
                <a:schemeClr val="bg1"/>
              </a:buClr>
              <a:buFont typeface="Wingdings" panose="05000000000000000000" pitchFamily="2" charset="2"/>
              <a:buChar char="Ø"/>
            </a:pPr>
            <a:r>
              <a:rPr lang="en-US" b="1" u="sng" dirty="0">
                <a:solidFill>
                  <a:schemeClr val="bg1"/>
                </a:solidFill>
                <a:latin typeface="+mj-lt"/>
              </a:rPr>
              <a:t>Strategy:</a:t>
            </a:r>
          </a:p>
          <a:p>
            <a:pPr marL="557213" lvl="1" indent="-214313">
              <a:lnSpc>
                <a:spcPct val="107000"/>
              </a:lnSpc>
              <a:buFont typeface="Wingdings" pitchFamily="2" charset="2"/>
              <a:buChar char="§"/>
            </a:pPr>
            <a:r>
              <a:rPr lang="en-US" sz="1600" dirty="0">
                <a:solidFill>
                  <a:schemeClr val="bg1"/>
                </a:solidFill>
                <a:latin typeface="+mj-lt"/>
              </a:rPr>
              <a:t>Draft the data collection strategy and DFAR regs for DoD </a:t>
            </a:r>
          </a:p>
          <a:p>
            <a:pPr marL="557213" lvl="1" indent="-214313">
              <a:lnSpc>
                <a:spcPct val="107000"/>
              </a:lnSpc>
              <a:buFont typeface="Wingdings" pitchFamily="2" charset="2"/>
              <a:buChar char="§"/>
            </a:pPr>
            <a:r>
              <a:rPr lang="en-US" sz="1600" dirty="0">
                <a:solidFill>
                  <a:schemeClr val="bg1"/>
                </a:solidFill>
                <a:latin typeface="+mj-lt"/>
              </a:rPr>
              <a:t>Work to educate COs/PMs about the authority/100% ESOPs, and push for timely implementation</a:t>
            </a:r>
          </a:p>
          <a:p>
            <a:pPr marL="557213" lvl="1" indent="-214313">
              <a:lnSpc>
                <a:spcPct val="107000"/>
              </a:lnSpc>
              <a:buFont typeface="Wingdings" pitchFamily="2" charset="2"/>
              <a:buChar char="§"/>
            </a:pPr>
            <a:r>
              <a:rPr lang="en-US" sz="1600" dirty="0">
                <a:solidFill>
                  <a:schemeClr val="bg1"/>
                </a:solidFill>
                <a:latin typeface="+mj-lt"/>
              </a:rPr>
              <a:t>Engage directly with the office of Defense Pricing and Contracting</a:t>
            </a:r>
          </a:p>
          <a:p>
            <a:pPr marL="557213" lvl="1" indent="-214313">
              <a:lnSpc>
                <a:spcPct val="107000"/>
              </a:lnSpc>
              <a:buFont typeface="Wingdings" pitchFamily="2" charset="2"/>
              <a:buChar char="§"/>
            </a:pPr>
            <a:r>
              <a:rPr lang="en-US" sz="1600" dirty="0">
                <a:solidFill>
                  <a:schemeClr val="bg1"/>
                </a:solidFill>
                <a:latin typeface="+mj-lt"/>
              </a:rPr>
              <a:t>Activate Members of Congress (direct outreach/letters, etc.) to encourage DoD to establish this authority </a:t>
            </a:r>
          </a:p>
          <a:p>
            <a:pPr marL="557213" lvl="1" indent="-214313">
              <a:lnSpc>
                <a:spcPct val="107000"/>
              </a:lnSpc>
              <a:buFont typeface="Wingdings" panose="05000000000000000000" pitchFamily="2" charset="2"/>
              <a:buChar char="Ø"/>
            </a:pPr>
            <a:endParaRPr lang="en-US" i="1" dirty="0">
              <a:solidFill>
                <a:schemeClr val="bg1"/>
              </a:solidFill>
            </a:endParaRPr>
          </a:p>
        </p:txBody>
      </p:sp>
      <p:pic>
        <p:nvPicPr>
          <p:cNvPr id="21" name="Picture 2" descr="286,865 BEST Person Clipart IMAGES, STOCK PHOTOS &amp;amp; VECTORS | Adobe Stock">
            <a:extLst>
              <a:ext uri="{FF2B5EF4-FFF2-40B4-BE49-F238E27FC236}">
                <a16:creationId xmlns:a16="http://schemas.microsoft.com/office/drawing/2014/main" id="{6EC10E52-CCDF-4441-89AB-DF30ED3129F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3492" t="9428" r="33492" b="9809"/>
          <a:stretch/>
        </p:blipFill>
        <p:spPr bwMode="auto">
          <a:xfrm>
            <a:off x="7514471" y="4331970"/>
            <a:ext cx="283029" cy="692331"/>
          </a:xfrm>
          <a:prstGeom prst="rect">
            <a:avLst/>
          </a:prstGeom>
          <a:noFill/>
          <a:extLst>
            <a:ext uri="{909E8E84-426E-40DD-AFC4-6F175D3DCCD1}">
              <a14:hiddenFill xmlns:a14="http://schemas.microsoft.com/office/drawing/2010/main">
                <a:solidFill>
                  <a:srgbClr val="FFFFFF"/>
                </a:solidFill>
              </a14:hiddenFill>
            </a:ext>
          </a:extLst>
        </p:spPr>
      </p:pic>
      <p:pic>
        <p:nvPicPr>
          <p:cNvPr id="22" name="Picture 2" descr="286,865 BEST Person Clipart IMAGES, STOCK PHOTOS &amp;amp; VECTORS | Adobe Stock">
            <a:extLst>
              <a:ext uri="{FF2B5EF4-FFF2-40B4-BE49-F238E27FC236}">
                <a16:creationId xmlns:a16="http://schemas.microsoft.com/office/drawing/2014/main" id="{0E979189-DD3E-114D-926E-5A030C01A4F8}"/>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3492" t="9428" r="33492" b="9809"/>
          <a:stretch/>
        </p:blipFill>
        <p:spPr bwMode="auto">
          <a:xfrm>
            <a:off x="7886699" y="4331970"/>
            <a:ext cx="283029" cy="692331"/>
          </a:xfrm>
          <a:prstGeom prst="rect">
            <a:avLst/>
          </a:prstGeom>
          <a:noFill/>
          <a:extLst>
            <a:ext uri="{909E8E84-426E-40DD-AFC4-6F175D3DCCD1}">
              <a14:hiddenFill xmlns:a14="http://schemas.microsoft.com/office/drawing/2010/main">
                <a:solidFill>
                  <a:srgbClr val="FFFFFF"/>
                </a:solidFill>
              </a14:hiddenFill>
            </a:ext>
          </a:extLst>
        </p:spPr>
      </p:pic>
      <p:pic>
        <p:nvPicPr>
          <p:cNvPr id="23" name="Picture 2" descr="286,865 BEST Person Clipart IMAGES, STOCK PHOTOS &amp;amp; VECTORS | Adobe Stock">
            <a:extLst>
              <a:ext uri="{FF2B5EF4-FFF2-40B4-BE49-F238E27FC236}">
                <a16:creationId xmlns:a16="http://schemas.microsoft.com/office/drawing/2014/main" id="{C49D4DBE-CF37-D149-94CD-26148E7F6D4D}"/>
              </a:ext>
            </a:extLst>
          </p:cNvPr>
          <p:cNvPicPr>
            <a:picLocks noChangeAspect="1" noChangeArrowheads="1"/>
          </p:cNvPicPr>
          <p:nvPr/>
        </p:nvPicPr>
        <p:blipFill rotWithShape="1">
          <a:blip r:embed="rId3" cstate="print">
            <a:extLst>
              <a:ext uri="{28A0092B-C50C-407E-A947-70E740481C1C}">
                <a14:useLocalDpi xmlns:a14="http://schemas.microsoft.com/office/drawing/2010/main" val="0"/>
              </a:ext>
            </a:extLst>
          </a:blip>
          <a:srcRect l="33492" t="9428" r="33492" b="9809"/>
          <a:stretch/>
        </p:blipFill>
        <p:spPr bwMode="auto">
          <a:xfrm>
            <a:off x="8272178" y="4331970"/>
            <a:ext cx="283029" cy="692331"/>
          </a:xfrm>
          <a:prstGeom prst="rect">
            <a:avLst/>
          </a:prstGeom>
          <a:noFill/>
          <a:extLst>
            <a:ext uri="{909E8E84-426E-40DD-AFC4-6F175D3DCCD1}">
              <a14:hiddenFill xmlns:a14="http://schemas.microsoft.com/office/drawing/2010/main">
                <a:solidFill>
                  <a:srgbClr val="FFFFFF"/>
                </a:solidFill>
              </a14:hiddenFill>
            </a:ext>
          </a:extLst>
        </p:spPr>
      </p:pic>
      <p:pic>
        <p:nvPicPr>
          <p:cNvPr id="24" name="Picture 2" descr="Pentagon Logo - Centerpoint Cybersecurity Lifecycle Management &amp;amp; Enterprise  Mobile Solutions">
            <a:extLst>
              <a:ext uri="{FF2B5EF4-FFF2-40B4-BE49-F238E27FC236}">
                <a16:creationId xmlns:a16="http://schemas.microsoft.com/office/drawing/2014/main" id="{D1D0A573-6583-5B41-95C2-B1AD937E1358}"/>
              </a:ext>
            </a:extLst>
          </p:cNvPr>
          <p:cNvPicPr>
            <a:picLocks noChangeAspect="1" noChangeArrowheads="1"/>
          </p:cNvPicPr>
          <p:nvPr/>
        </p:nvPicPr>
        <p:blipFill rotWithShape="1">
          <a:blip r:embed="rId4" cstate="print">
            <a:extLst>
              <a:ext uri="{28A0092B-C50C-407E-A947-70E740481C1C}">
                <a14:useLocalDpi xmlns:a14="http://schemas.microsoft.com/office/drawing/2010/main" val="0"/>
              </a:ext>
            </a:extLst>
          </a:blip>
          <a:srcRect l="14219" t="4221" r="13139" b="7776"/>
          <a:stretch/>
        </p:blipFill>
        <p:spPr bwMode="auto">
          <a:xfrm>
            <a:off x="7248170" y="2476035"/>
            <a:ext cx="1696622" cy="113207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a:extLst>
            <a:ext uri="{909E8E84-426E-40DD-AFC4-6F175D3DCCD1}">
              <a14:hiddenFill xmlns:a14="http://schemas.microsoft.com/office/drawing/2010/main">
                <a:solidFill>
                  <a:srgbClr val="FFFFFF"/>
                </a:solidFill>
              </a14:hiddenFill>
            </a:ext>
          </a:extLst>
        </p:spPr>
      </p:pic>
      <p:pic>
        <p:nvPicPr>
          <p:cNvPr id="25" name="Picture 6" descr="Suit Png - Suit Clipart Transparent PNG - 360x720 - Free Download on NicePNG">
            <a:extLst>
              <a:ext uri="{FF2B5EF4-FFF2-40B4-BE49-F238E27FC236}">
                <a16:creationId xmlns:a16="http://schemas.microsoft.com/office/drawing/2014/main" id="{512662D7-25B8-C049-8B81-479EE74E3228}"/>
              </a:ext>
            </a:extLst>
          </p:cNvPr>
          <p:cNvPicPr>
            <a:picLocks noChangeAspect="1" noChangeArrowheads="1"/>
          </p:cNvPicPr>
          <p:nvPr/>
        </p:nvPicPr>
        <p:blipFill rotWithShape="1">
          <a:blip r:embed="rId5" cstate="print">
            <a:extLst>
              <a:ext uri="{28A0092B-C50C-407E-A947-70E740481C1C}">
                <a14:useLocalDpi xmlns:a14="http://schemas.microsoft.com/office/drawing/2010/main" val="0"/>
              </a:ext>
            </a:extLst>
          </a:blip>
          <a:srcRect l="29530" t="3302" r="31640" b="4508"/>
          <a:stretch/>
        </p:blipFill>
        <p:spPr bwMode="auto">
          <a:xfrm>
            <a:off x="7821930" y="947758"/>
            <a:ext cx="412570" cy="956951"/>
          </a:xfrm>
          <a:prstGeom prst="rect">
            <a:avLst/>
          </a:prstGeom>
          <a:noFill/>
          <a:extLst>
            <a:ext uri="{909E8E84-426E-40DD-AFC4-6F175D3DCCD1}">
              <a14:hiddenFill xmlns:a14="http://schemas.microsoft.com/office/drawing/2010/main">
                <a:solidFill>
                  <a:srgbClr val="FFFFFF"/>
                </a:solidFill>
              </a14:hiddenFill>
            </a:ext>
          </a:extLst>
        </p:spPr>
      </p:pic>
      <p:sp>
        <p:nvSpPr>
          <p:cNvPr id="26" name="TextBox 25">
            <a:extLst>
              <a:ext uri="{FF2B5EF4-FFF2-40B4-BE49-F238E27FC236}">
                <a16:creationId xmlns:a16="http://schemas.microsoft.com/office/drawing/2014/main" id="{6F9C54D9-FDE6-CE42-894E-3759D05CA664}"/>
              </a:ext>
            </a:extLst>
          </p:cNvPr>
          <p:cNvSpPr txBox="1"/>
          <p:nvPr/>
        </p:nvSpPr>
        <p:spPr>
          <a:xfrm>
            <a:off x="4882370" y="4271767"/>
            <a:ext cx="1894115" cy="1015663"/>
          </a:xfrm>
          <a:prstGeom prst="rect">
            <a:avLst/>
          </a:prstGeom>
          <a:solidFill>
            <a:srgbClr val="C00000">
              <a:alpha val="64000"/>
            </a:srgbClr>
          </a:solidFill>
        </p:spPr>
        <p:txBody>
          <a:bodyPr wrap="square" rtlCol="0">
            <a:spAutoFit/>
          </a:bodyPr>
          <a:lstStyle/>
          <a:p>
            <a:pPr algn="ctr"/>
            <a:r>
              <a:rPr lang="en-US" sz="1200" i="1" dirty="0">
                <a:solidFill>
                  <a:schemeClr val="bg1"/>
                </a:solidFill>
              </a:rPr>
              <a:t>ECR Members Interface Directly w/ CO/PMS handing off prewritten data collection strategy and regs  </a:t>
            </a:r>
          </a:p>
        </p:txBody>
      </p:sp>
      <p:sp>
        <p:nvSpPr>
          <p:cNvPr id="27" name="TextBox 26">
            <a:extLst>
              <a:ext uri="{FF2B5EF4-FFF2-40B4-BE49-F238E27FC236}">
                <a16:creationId xmlns:a16="http://schemas.microsoft.com/office/drawing/2014/main" id="{AB1D6C14-0690-3546-9FDE-165AE9DE3CDB}"/>
              </a:ext>
            </a:extLst>
          </p:cNvPr>
          <p:cNvSpPr txBox="1"/>
          <p:nvPr/>
        </p:nvSpPr>
        <p:spPr>
          <a:xfrm>
            <a:off x="7167698" y="3870061"/>
            <a:ext cx="1721032" cy="276999"/>
          </a:xfrm>
          <a:prstGeom prst="rect">
            <a:avLst/>
          </a:prstGeom>
          <a:solidFill>
            <a:srgbClr val="FF0000">
              <a:alpha val="64000"/>
            </a:srgbClr>
          </a:solidFill>
        </p:spPr>
        <p:txBody>
          <a:bodyPr wrap="square" rtlCol="0">
            <a:spAutoFit/>
          </a:bodyPr>
          <a:lstStyle/>
          <a:p>
            <a:pPr algn="ctr"/>
            <a:r>
              <a:rPr lang="en-US" sz="1200" i="1" dirty="0">
                <a:solidFill>
                  <a:schemeClr val="bg1"/>
                </a:solidFill>
              </a:rPr>
              <a:t>CO’s ask for authority</a:t>
            </a:r>
          </a:p>
        </p:txBody>
      </p:sp>
      <p:sp>
        <p:nvSpPr>
          <p:cNvPr id="28" name="Left Brace 27">
            <a:extLst>
              <a:ext uri="{FF2B5EF4-FFF2-40B4-BE49-F238E27FC236}">
                <a16:creationId xmlns:a16="http://schemas.microsoft.com/office/drawing/2014/main" id="{5D160B64-2C6D-9D40-AC93-98476761BF2F}"/>
              </a:ext>
            </a:extLst>
          </p:cNvPr>
          <p:cNvSpPr/>
          <p:nvPr/>
        </p:nvSpPr>
        <p:spPr>
          <a:xfrm>
            <a:off x="6898279" y="1042112"/>
            <a:ext cx="650652" cy="2592977"/>
          </a:xfrm>
          <a:prstGeom prst="leftBrace">
            <a:avLst/>
          </a:prstGeom>
          <a:noFill/>
          <a:ln w="38100"/>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dirty="0"/>
          </a:p>
        </p:txBody>
      </p:sp>
      <p:sp>
        <p:nvSpPr>
          <p:cNvPr id="29" name="TextBox 28">
            <a:extLst>
              <a:ext uri="{FF2B5EF4-FFF2-40B4-BE49-F238E27FC236}">
                <a16:creationId xmlns:a16="http://schemas.microsoft.com/office/drawing/2014/main" id="{017AA2EB-D7D6-BF4D-8759-7ABAE431FAC4}"/>
              </a:ext>
            </a:extLst>
          </p:cNvPr>
          <p:cNvSpPr txBox="1"/>
          <p:nvPr/>
        </p:nvSpPr>
        <p:spPr>
          <a:xfrm>
            <a:off x="5419414" y="2800296"/>
            <a:ext cx="1411880" cy="461665"/>
          </a:xfrm>
          <a:prstGeom prst="rect">
            <a:avLst/>
          </a:prstGeom>
          <a:solidFill>
            <a:srgbClr val="C00000">
              <a:alpha val="64000"/>
            </a:srgbClr>
          </a:solidFill>
        </p:spPr>
        <p:txBody>
          <a:bodyPr wrap="square" rtlCol="0">
            <a:spAutoFit/>
          </a:bodyPr>
          <a:lstStyle/>
          <a:p>
            <a:pPr algn="ctr"/>
            <a:r>
              <a:rPr lang="en-US" sz="1200" i="1" dirty="0">
                <a:solidFill>
                  <a:schemeClr val="bg1"/>
                </a:solidFill>
              </a:rPr>
              <a:t>MoC Political Engagement</a:t>
            </a:r>
          </a:p>
        </p:txBody>
      </p:sp>
      <p:sp>
        <p:nvSpPr>
          <p:cNvPr id="30" name="TextBox 29">
            <a:extLst>
              <a:ext uri="{FF2B5EF4-FFF2-40B4-BE49-F238E27FC236}">
                <a16:creationId xmlns:a16="http://schemas.microsoft.com/office/drawing/2014/main" id="{868518A6-6BC6-F643-A177-75FA79FDF27F}"/>
              </a:ext>
            </a:extLst>
          </p:cNvPr>
          <p:cNvSpPr txBox="1"/>
          <p:nvPr/>
        </p:nvSpPr>
        <p:spPr>
          <a:xfrm>
            <a:off x="5420877" y="1548116"/>
            <a:ext cx="1411879" cy="461665"/>
          </a:xfrm>
          <a:prstGeom prst="rect">
            <a:avLst/>
          </a:prstGeom>
          <a:solidFill>
            <a:srgbClr val="C00000">
              <a:alpha val="64000"/>
            </a:srgbClr>
          </a:solidFill>
        </p:spPr>
        <p:txBody>
          <a:bodyPr wrap="square" rtlCol="0">
            <a:spAutoFit/>
          </a:bodyPr>
          <a:lstStyle/>
          <a:p>
            <a:pPr algn="ctr"/>
            <a:r>
              <a:rPr lang="en-US" sz="1200" i="1" dirty="0">
                <a:solidFill>
                  <a:schemeClr val="bg1"/>
                </a:solidFill>
              </a:rPr>
              <a:t>DoD </a:t>
            </a:r>
          </a:p>
          <a:p>
            <a:pPr algn="ctr"/>
            <a:r>
              <a:rPr lang="en-US" sz="1200" i="1" dirty="0">
                <a:solidFill>
                  <a:schemeClr val="bg1"/>
                </a:solidFill>
              </a:rPr>
              <a:t>Engagement</a:t>
            </a:r>
          </a:p>
        </p:txBody>
      </p:sp>
    </p:spTree>
    <p:extLst>
      <p:ext uri="{BB962C8B-B14F-4D97-AF65-F5344CB8AC3E}">
        <p14:creationId xmlns:p14="http://schemas.microsoft.com/office/powerpoint/2010/main" val="38407822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511521-843E-4045-BA20-A6A1730DFC55}"/>
              </a:ext>
            </a:extLst>
          </p:cNvPr>
          <p:cNvSpPr/>
          <p:nvPr/>
        </p:nvSpPr>
        <p:spPr>
          <a:xfrm>
            <a:off x="3679" y="152400"/>
            <a:ext cx="9144000" cy="553998"/>
          </a:xfrm>
          <a:prstGeom prst="rect">
            <a:avLst/>
          </a:prstGeom>
        </p:spPr>
        <p:txBody>
          <a:bodyPr wrap="square">
            <a:spAutoFit/>
          </a:bodyPr>
          <a:lstStyle/>
          <a:p>
            <a:pPr algn="ctr" fontAlgn="base">
              <a:spcBef>
                <a:spcPct val="0"/>
              </a:spcBef>
              <a:spcAft>
                <a:spcPct val="0"/>
              </a:spcAft>
            </a:pPr>
            <a:r>
              <a:rPr lang="en-US" sz="3000" b="1" dirty="0">
                <a:solidFill>
                  <a:prstClr val="white"/>
                </a:solidFill>
                <a:cs typeface="Arial" panose="020B0604020202020204" pitchFamily="34" charset="0"/>
              </a:rPr>
              <a:t>FY23 NDAA HASC Direct Report Language (DRL)</a:t>
            </a:r>
            <a:endParaRPr lang="en-US" sz="3000" b="1" dirty="0">
              <a:solidFill>
                <a:prstClr val="black"/>
              </a:solidFill>
            </a:endParaRPr>
          </a:p>
        </p:txBody>
      </p:sp>
      <p:sp>
        <p:nvSpPr>
          <p:cNvPr id="6" name="Content Placeholder 5">
            <a:extLst>
              <a:ext uri="{FF2B5EF4-FFF2-40B4-BE49-F238E27FC236}">
                <a16:creationId xmlns:a16="http://schemas.microsoft.com/office/drawing/2014/main" id="{CF3808A0-330E-43D6-BD7E-FF8C8AF39968}"/>
              </a:ext>
            </a:extLst>
          </p:cNvPr>
          <p:cNvSpPr>
            <a:spLocks noGrp="1"/>
          </p:cNvSpPr>
          <p:nvPr>
            <p:ph idx="1"/>
          </p:nvPr>
        </p:nvSpPr>
        <p:spPr>
          <a:xfrm>
            <a:off x="184935" y="1066800"/>
            <a:ext cx="8774130" cy="3394472"/>
          </a:xfrm>
        </p:spPr>
        <p:txBody>
          <a:bodyPr/>
          <a:lstStyle/>
          <a:p>
            <a:pPr marL="0" indent="0">
              <a:buNone/>
            </a:pPr>
            <a:r>
              <a:rPr lang="en-US" sz="2000" b="1" dirty="0">
                <a:solidFill>
                  <a:schemeClr val="bg1"/>
                </a:solidFill>
                <a:latin typeface="+mj-lt"/>
              </a:rPr>
              <a:t>Why it is important?</a:t>
            </a:r>
          </a:p>
          <a:p>
            <a:pPr>
              <a:buFontTx/>
              <a:buChar char="-"/>
            </a:pPr>
            <a:r>
              <a:rPr lang="en-US" sz="2000" b="1" dirty="0">
                <a:solidFill>
                  <a:schemeClr val="bg1"/>
                </a:solidFill>
                <a:latin typeface="+mj-lt"/>
              </a:rPr>
              <a:t>Demonstrates continued HASC/Congressional interest in this Issue</a:t>
            </a:r>
          </a:p>
          <a:p>
            <a:pPr>
              <a:buFontTx/>
              <a:buChar char="-"/>
            </a:pPr>
            <a:r>
              <a:rPr lang="en-US" sz="2000" b="1" dirty="0">
                <a:solidFill>
                  <a:schemeClr val="bg1"/>
                </a:solidFill>
                <a:latin typeface="+mj-lt"/>
              </a:rPr>
              <a:t>Sets a marker for DoD to provide an update</a:t>
            </a:r>
          </a:p>
          <a:p>
            <a:pPr>
              <a:buFontTx/>
              <a:buChar char="-"/>
            </a:pPr>
            <a:r>
              <a:rPr lang="en-US" sz="2000" b="1" dirty="0">
                <a:solidFill>
                  <a:schemeClr val="bg1"/>
                </a:solidFill>
                <a:latin typeface="+mj-lt"/>
              </a:rPr>
              <a:t>Keeps momentum going</a:t>
            </a:r>
          </a:p>
          <a:p>
            <a:pPr>
              <a:buFontTx/>
              <a:buChar char="-"/>
            </a:pPr>
            <a:endParaRPr lang="en-US" sz="2000" b="1" dirty="0">
              <a:solidFill>
                <a:schemeClr val="bg1"/>
              </a:solidFill>
              <a:latin typeface="+mj-lt"/>
            </a:endParaRPr>
          </a:p>
          <a:p>
            <a:pPr marL="0" indent="0">
              <a:buNone/>
            </a:pPr>
            <a:r>
              <a:rPr lang="en-US" sz="2000" b="1" dirty="0">
                <a:solidFill>
                  <a:schemeClr val="bg1"/>
                </a:solidFill>
                <a:latin typeface="+mj-lt"/>
              </a:rPr>
              <a:t>Key Aspects:</a:t>
            </a:r>
          </a:p>
          <a:p>
            <a:pPr>
              <a:buFontTx/>
              <a:buChar char="-"/>
            </a:pPr>
            <a:r>
              <a:rPr lang="en-US" sz="2000" b="1" dirty="0">
                <a:solidFill>
                  <a:schemeClr val="bg1"/>
                </a:solidFill>
                <a:latin typeface="+mj-lt"/>
              </a:rPr>
              <a:t>Encourages DoD to make FULL USE of the authority in Sec. 874</a:t>
            </a:r>
          </a:p>
          <a:p>
            <a:pPr>
              <a:buFontTx/>
              <a:buChar char="-"/>
            </a:pPr>
            <a:r>
              <a:rPr lang="en-US" sz="2000" b="1" dirty="0">
                <a:solidFill>
                  <a:schemeClr val="bg1"/>
                </a:solidFill>
                <a:latin typeface="+mj-lt"/>
              </a:rPr>
              <a:t>February report by DoD</a:t>
            </a:r>
          </a:p>
          <a:p>
            <a:pPr>
              <a:buFontTx/>
              <a:buChar char="-"/>
            </a:pPr>
            <a:r>
              <a:rPr lang="en-US" sz="2000" b="1" dirty="0">
                <a:solidFill>
                  <a:schemeClr val="bg1"/>
                </a:solidFill>
                <a:latin typeface="+mj-lt"/>
              </a:rPr>
              <a:t>Shows ECR’s Impact on the Hill and with HASC PSMs</a:t>
            </a:r>
          </a:p>
          <a:p>
            <a:pPr>
              <a:buFontTx/>
              <a:buChar char="-"/>
            </a:pPr>
            <a:endParaRPr lang="en-US" sz="2000" b="1" dirty="0">
              <a:solidFill>
                <a:schemeClr val="bg1"/>
              </a:solidFill>
              <a:latin typeface="+mj-lt"/>
            </a:endParaRPr>
          </a:p>
          <a:p>
            <a:pPr marL="0" indent="0">
              <a:buNone/>
            </a:pPr>
            <a:r>
              <a:rPr lang="en-US" sz="2000" b="1" dirty="0">
                <a:solidFill>
                  <a:schemeClr val="bg1"/>
                </a:solidFill>
                <a:latin typeface="+mj-lt"/>
              </a:rPr>
              <a:t>HASC (or SASC) DRL is not conferenced (no changes)</a:t>
            </a:r>
          </a:p>
          <a:p>
            <a:pPr>
              <a:buFontTx/>
              <a:buChar char="-"/>
            </a:pPr>
            <a:endParaRPr lang="en-US" sz="1500" dirty="0">
              <a:solidFill>
                <a:schemeClr val="bg1"/>
              </a:solidFill>
              <a:latin typeface="+mj-lt"/>
            </a:endParaRPr>
          </a:p>
          <a:p>
            <a:pPr marL="0" indent="0">
              <a:buNone/>
            </a:pPr>
            <a:endParaRPr lang="en-US" sz="1350" b="1" dirty="0">
              <a:solidFill>
                <a:schemeClr val="bg1"/>
              </a:solidFill>
            </a:endParaRPr>
          </a:p>
        </p:txBody>
      </p:sp>
    </p:spTree>
    <p:extLst>
      <p:ext uri="{BB962C8B-B14F-4D97-AF65-F5344CB8AC3E}">
        <p14:creationId xmlns:p14="http://schemas.microsoft.com/office/powerpoint/2010/main" val="370574041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78511521-843E-4045-BA20-A6A1730DFC55}"/>
              </a:ext>
            </a:extLst>
          </p:cNvPr>
          <p:cNvSpPr/>
          <p:nvPr/>
        </p:nvSpPr>
        <p:spPr>
          <a:xfrm>
            <a:off x="-1" y="76200"/>
            <a:ext cx="9108265" cy="553998"/>
          </a:xfrm>
          <a:prstGeom prst="rect">
            <a:avLst/>
          </a:prstGeom>
        </p:spPr>
        <p:txBody>
          <a:bodyPr wrap="square">
            <a:spAutoFit/>
          </a:bodyPr>
          <a:lstStyle/>
          <a:p>
            <a:pPr algn="ctr" fontAlgn="base">
              <a:spcBef>
                <a:spcPct val="0"/>
              </a:spcBef>
              <a:spcAft>
                <a:spcPct val="0"/>
              </a:spcAft>
            </a:pPr>
            <a:r>
              <a:rPr lang="en-US" sz="3000" b="1" dirty="0">
                <a:solidFill>
                  <a:prstClr val="white"/>
                </a:solidFill>
                <a:cs typeface="Arial" panose="020B0604020202020204" pitchFamily="34" charset="0"/>
              </a:rPr>
              <a:t>SBAC Engagement Opportunities</a:t>
            </a:r>
            <a:endParaRPr lang="en-US" sz="3000" b="1" dirty="0">
              <a:solidFill>
                <a:prstClr val="black"/>
              </a:solidFill>
            </a:endParaRPr>
          </a:p>
        </p:txBody>
      </p:sp>
      <p:sp>
        <p:nvSpPr>
          <p:cNvPr id="6" name="Content Placeholder 5">
            <a:extLst>
              <a:ext uri="{FF2B5EF4-FFF2-40B4-BE49-F238E27FC236}">
                <a16:creationId xmlns:a16="http://schemas.microsoft.com/office/drawing/2014/main" id="{CF3808A0-330E-43D6-BD7E-FF8C8AF39968}"/>
              </a:ext>
            </a:extLst>
          </p:cNvPr>
          <p:cNvSpPr>
            <a:spLocks noGrp="1"/>
          </p:cNvSpPr>
          <p:nvPr>
            <p:ph idx="1"/>
          </p:nvPr>
        </p:nvSpPr>
        <p:spPr>
          <a:xfrm>
            <a:off x="94068" y="762000"/>
            <a:ext cx="8955864" cy="4648200"/>
          </a:xfrm>
        </p:spPr>
        <p:txBody>
          <a:bodyPr/>
          <a:lstStyle/>
          <a:p>
            <a:pPr marL="214313" indent="-214313">
              <a:buFont typeface="Arial"/>
              <a:buChar char="•"/>
            </a:pPr>
            <a:r>
              <a:rPr lang="en-US" sz="2400" b="1" dirty="0">
                <a:solidFill>
                  <a:schemeClr val="bg1"/>
                </a:solidFill>
                <a:latin typeface="+mn-lt"/>
                <a:ea typeface="Calibri"/>
                <a:cs typeface="Calibri"/>
              </a:rPr>
              <a:t>SBAC members listed on ECR’s new website</a:t>
            </a:r>
          </a:p>
          <a:p>
            <a:pPr marL="614363" lvl="1" indent="-214313">
              <a:buFont typeface="Arial"/>
              <a:buChar char="•"/>
            </a:pPr>
            <a:r>
              <a:rPr lang="en-US" sz="2400" i="1" dirty="0">
                <a:solidFill>
                  <a:schemeClr val="bg1"/>
                </a:solidFill>
                <a:latin typeface="+mn-lt"/>
                <a:ea typeface="Calibri"/>
                <a:cs typeface="Calibri"/>
              </a:rPr>
              <a:t>Website will be launched end of July</a:t>
            </a:r>
          </a:p>
          <a:p>
            <a:pPr marL="214313" indent="-214313">
              <a:buFont typeface="Arial"/>
              <a:buChar char="•"/>
            </a:pPr>
            <a:r>
              <a:rPr lang="en-US" sz="2400" b="1" dirty="0">
                <a:solidFill>
                  <a:schemeClr val="bg1"/>
                </a:solidFill>
                <a:latin typeface="+mn-lt"/>
                <a:ea typeface="Calibri"/>
                <a:cs typeface="Calibri"/>
              </a:rPr>
              <a:t>Support Sec. 874 implementation</a:t>
            </a:r>
          </a:p>
          <a:p>
            <a:pPr marL="614363" lvl="1" indent="-214313">
              <a:buFont typeface="Arial"/>
              <a:buChar char="•"/>
            </a:pPr>
            <a:r>
              <a:rPr lang="en-US" sz="2400" dirty="0">
                <a:solidFill>
                  <a:schemeClr val="bg1"/>
                </a:solidFill>
                <a:latin typeface="+mn-lt"/>
                <a:ea typeface="Calibri"/>
                <a:cs typeface="Calibri"/>
              </a:rPr>
              <a:t>Opportunistic letters, DoD outreach, Hill engagement </a:t>
            </a:r>
          </a:p>
          <a:p>
            <a:pPr marL="214313" indent="-214313">
              <a:buFont typeface="Arial"/>
              <a:buChar char="•"/>
            </a:pPr>
            <a:r>
              <a:rPr lang="en-US" sz="2400" b="1" dirty="0">
                <a:solidFill>
                  <a:schemeClr val="bg1"/>
                </a:solidFill>
                <a:latin typeface="+mn-lt"/>
                <a:ea typeface="Calibri"/>
                <a:cs typeface="Calibri"/>
              </a:rPr>
              <a:t>Hill engagement opportunities</a:t>
            </a:r>
          </a:p>
          <a:p>
            <a:pPr marL="214313" indent="-214313">
              <a:buFont typeface="Arial"/>
              <a:buChar char="•"/>
            </a:pPr>
            <a:r>
              <a:rPr lang="en-US" sz="2400" b="1" dirty="0">
                <a:solidFill>
                  <a:schemeClr val="bg1"/>
                </a:solidFill>
                <a:latin typeface="+mn-lt"/>
                <a:ea typeface="Calibri"/>
                <a:cs typeface="Calibri"/>
              </a:rPr>
              <a:t>Participation in Small Business Committee Outreach</a:t>
            </a:r>
          </a:p>
          <a:p>
            <a:pPr marL="614363" lvl="1" indent="-214313">
              <a:buFont typeface="Arial"/>
              <a:buChar char="•"/>
            </a:pPr>
            <a:r>
              <a:rPr lang="en-US" sz="2400" i="1" dirty="0">
                <a:solidFill>
                  <a:schemeClr val="bg1"/>
                </a:solidFill>
                <a:latin typeface="+mn-lt"/>
                <a:ea typeface="Calibri"/>
                <a:cs typeface="Calibri"/>
              </a:rPr>
              <a:t>ECR is working with Small Business Committee staff to socialize a hearing/round table on our issues for next Congress</a:t>
            </a:r>
          </a:p>
          <a:p>
            <a:pPr marL="214313" indent="-214313">
              <a:buFont typeface="Arial"/>
              <a:buChar char="•"/>
            </a:pPr>
            <a:r>
              <a:rPr lang="en-US" sz="2400" b="1" dirty="0">
                <a:solidFill>
                  <a:schemeClr val="bg1"/>
                </a:solidFill>
                <a:latin typeface="+mn-lt"/>
                <a:ea typeface="Calibri"/>
                <a:cs typeface="Calibri"/>
              </a:rPr>
              <a:t>Open lines of communication to ECR staff and members</a:t>
            </a:r>
          </a:p>
          <a:p>
            <a:pPr marL="214313" indent="-214313">
              <a:buFont typeface="Arial"/>
              <a:buChar char="•"/>
            </a:pPr>
            <a:r>
              <a:rPr lang="en-US" sz="2400" b="1" dirty="0">
                <a:solidFill>
                  <a:schemeClr val="bg1"/>
                </a:solidFill>
                <a:latin typeface="+mn-lt"/>
                <a:ea typeface="Calibri"/>
                <a:cs typeface="Calibri"/>
              </a:rPr>
              <a:t>Bring in other small businesses to SBAC</a:t>
            </a:r>
          </a:p>
          <a:p>
            <a:pPr marL="214313" indent="-214313">
              <a:buFont typeface="Arial"/>
              <a:buChar char="•"/>
            </a:pPr>
            <a:r>
              <a:rPr lang="en-US" sz="2400" b="1" dirty="0">
                <a:solidFill>
                  <a:schemeClr val="bg1"/>
                </a:solidFill>
                <a:latin typeface="+mn-lt"/>
                <a:ea typeface="Calibri"/>
                <a:cs typeface="Calibri"/>
              </a:rPr>
              <a:t>SBAC updates </a:t>
            </a:r>
            <a:r>
              <a:rPr lang="en-US" sz="2400" b="1">
                <a:solidFill>
                  <a:schemeClr val="bg1"/>
                </a:solidFill>
                <a:latin typeface="+mn-lt"/>
                <a:ea typeface="Calibri"/>
                <a:cs typeface="Calibri"/>
              </a:rPr>
              <a:t>and calls </a:t>
            </a:r>
            <a:r>
              <a:rPr lang="en-US" sz="2400" b="1" dirty="0">
                <a:solidFill>
                  <a:schemeClr val="bg1"/>
                </a:solidFill>
                <a:latin typeface="+mn-lt"/>
                <a:ea typeface="Calibri"/>
                <a:cs typeface="Calibri"/>
              </a:rPr>
              <a:t>with ECR members</a:t>
            </a:r>
            <a:endParaRPr lang="en-US" sz="2400" dirty="0">
              <a:solidFill>
                <a:schemeClr val="bg1"/>
              </a:solidFill>
              <a:latin typeface="+mn-lt"/>
              <a:ea typeface="Calibri"/>
              <a:cs typeface="Calibri"/>
            </a:endParaRPr>
          </a:p>
          <a:p>
            <a:pPr marL="214313" indent="-214313">
              <a:buFont typeface="Arial"/>
              <a:buChar char="•"/>
            </a:pPr>
            <a:endParaRPr lang="en-US" sz="1800" dirty="0">
              <a:solidFill>
                <a:schemeClr val="bg1"/>
              </a:solidFill>
              <a:latin typeface="+mn-lt"/>
              <a:ea typeface="Calibri"/>
              <a:cs typeface="Calibri"/>
            </a:endParaRPr>
          </a:p>
          <a:p>
            <a:pPr>
              <a:buFontTx/>
              <a:buChar char="-"/>
            </a:pPr>
            <a:endParaRPr lang="en-US" sz="1800" dirty="0">
              <a:solidFill>
                <a:schemeClr val="bg1"/>
              </a:solidFill>
              <a:latin typeface="+mj-lt"/>
            </a:endParaRPr>
          </a:p>
          <a:p>
            <a:pPr marL="0" indent="0">
              <a:buNone/>
            </a:pPr>
            <a:endParaRPr lang="en-US" sz="1350" b="1" dirty="0">
              <a:solidFill>
                <a:schemeClr val="bg1"/>
              </a:solidFill>
            </a:endParaRPr>
          </a:p>
        </p:txBody>
      </p:sp>
    </p:spTree>
    <p:extLst>
      <p:ext uri="{BB962C8B-B14F-4D97-AF65-F5344CB8AC3E}">
        <p14:creationId xmlns:p14="http://schemas.microsoft.com/office/powerpoint/2010/main" val="408920870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f695447e-dcab-4201-b6d4-9a6c9a18ca9c" xsi:nil="true"/>
    <lcf76f155ced4ddcb4097134ff3c332f xmlns="a5ec7bdb-4640-4ce8-bdb9-aaf32c714275">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B782797039E10F4B877B1785F1083F48" ma:contentTypeVersion="16" ma:contentTypeDescription="Create a new document." ma:contentTypeScope="" ma:versionID="1e23b995db40aaba04806ead76f01394">
  <xsd:schema xmlns:xsd="http://www.w3.org/2001/XMLSchema" xmlns:xs="http://www.w3.org/2001/XMLSchema" xmlns:p="http://schemas.microsoft.com/office/2006/metadata/properties" xmlns:ns2="a5ec7bdb-4640-4ce8-bdb9-aaf32c714275" xmlns:ns3="f695447e-dcab-4201-b6d4-9a6c9a18ca9c" targetNamespace="http://schemas.microsoft.com/office/2006/metadata/properties" ma:root="true" ma:fieldsID="38dd4f5c9eafaf36aac401b4f290190b" ns2:_="" ns3:_="">
    <xsd:import namespace="a5ec7bdb-4640-4ce8-bdb9-aaf32c714275"/>
    <xsd:import namespace="f695447e-dcab-4201-b6d4-9a6c9a18ca9c"/>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LengthInSeconds" minOccurs="0"/>
                <xsd:element ref="ns2:MediaServiceAutoKeyPoints" minOccurs="0"/>
                <xsd:element ref="ns2:MediaServiceKeyPoints" minOccurs="0"/>
                <xsd:element ref="ns2:MediaServiceGenerationTime" minOccurs="0"/>
                <xsd:element ref="ns2:MediaServiceEventHashCode" minOccurs="0"/>
                <xsd:element ref="ns2:MediaServiceOCR" minOccurs="0"/>
                <xsd:element ref="ns3:SharedWithUsers" minOccurs="0"/>
                <xsd:element ref="ns3:SharedWithDetails" minOccurs="0"/>
                <xsd:element ref="ns2:MediaServiceLocation" minOccurs="0"/>
                <xsd:element ref="ns2:lcf76f155ced4ddcb4097134ff3c332f" minOccurs="0"/>
                <xsd:element ref="ns3:TaxCatchAll"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ec7bdb-4640-4ce8-bdb9-aaf32c71427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MediaServiceAutoKeyPoints" ma:index="13" nillable="true" ma:displayName="MediaServiceAutoKeyPoints" ma:hidden="true" ma:internalName="MediaServiceAutoKeyPoints" ma:readOnly="true">
      <xsd:simpleType>
        <xsd:restriction base="dms:Note"/>
      </xsd:simpleType>
    </xsd:element>
    <xsd:element name="MediaServiceKeyPoints" ma:index="14" nillable="true" ma:displayName="KeyPoints" ma:internalName="MediaServiceKeyPoints"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OCR" ma:index="17" nillable="true" ma:displayName="Extracted Text" ma:internalName="MediaServiceOCR"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element name="lcf76f155ced4ddcb4097134ff3c332f" ma:index="22" nillable="true" ma:taxonomy="true" ma:internalName="lcf76f155ced4ddcb4097134ff3c332f" ma:taxonomyFieldName="MediaServiceImageTags" ma:displayName="Image Tags" ma:readOnly="false" ma:fieldId="{5cf76f15-5ced-4ddc-b409-7134ff3c332f}" ma:taxonomyMulti="true" ma:sspId="9c190e5d-d177-4975-b4ef-fb844f368b86" ma:termSetId="09814cd3-568e-fe90-9814-8d621ff8fb84" ma:anchorId="fba54fb3-c3e1-fe81-a776-ca4b69148c4d" ma:open="true" ma:isKeyword="false">
      <xsd:complexType>
        <xsd:sequence>
          <xsd:element ref="pc:Terms" minOccurs="0" maxOccurs="1"/>
        </xsd:sequence>
      </xsd:complexType>
    </xsd:element>
  </xsd:schema>
  <xsd:schema xmlns:xsd="http://www.w3.org/2001/XMLSchema" xmlns:xs="http://www.w3.org/2001/XMLSchema" xmlns:dms="http://schemas.microsoft.com/office/2006/documentManagement/types" xmlns:pc="http://schemas.microsoft.com/office/infopath/2007/PartnerControls" targetNamespace="f695447e-dcab-4201-b6d4-9a6c9a18ca9c" elementFormDefault="qualified">
    <xsd:import namespace="http://schemas.microsoft.com/office/2006/documentManagement/types"/>
    <xsd:import namespace="http://schemas.microsoft.com/office/infopath/2007/PartnerControls"/>
    <xsd:element name="SharedWithUsers" ma:index="18"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9" nillable="true" ma:displayName="Shared With Details" ma:internalName="SharedWithDetails" ma:readOnly="true">
      <xsd:simpleType>
        <xsd:restriction base="dms:Note">
          <xsd:maxLength value="255"/>
        </xsd:restriction>
      </xsd:simpleType>
    </xsd:element>
    <xsd:element name="TaxCatchAll" ma:index="23" nillable="true" ma:displayName="Taxonomy Catch All Column" ma:hidden="true" ma:list="{51087f6d-bab2-4576-8bf9-71eecf17b314}" ma:internalName="TaxCatchAll" ma:showField="CatchAllData" ma:web="f695447e-dcab-4201-b6d4-9a6c9a18ca9c">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991021E-C19A-4AEE-808C-356568CCBD94}">
  <ds:schemaRefs>
    <ds:schemaRef ds:uri="http://schemas.microsoft.com/sharepoint/v3/contenttype/forms"/>
  </ds:schemaRefs>
</ds:datastoreItem>
</file>

<file path=customXml/itemProps2.xml><?xml version="1.0" encoding="utf-8"?>
<ds:datastoreItem xmlns:ds="http://schemas.openxmlformats.org/officeDocument/2006/customXml" ds:itemID="{A4BABE3E-0128-4804-9378-BDCC79095F7C}">
  <ds:schemaRefs>
    <ds:schemaRef ds:uri="http://schemas.microsoft.com/office/2006/metadata/properties"/>
    <ds:schemaRef ds:uri="http://www.w3.org/XML/1998/namespace"/>
    <ds:schemaRef ds:uri="http://purl.org/dc/elements/1.1/"/>
    <ds:schemaRef ds:uri="a5ec7bdb-4640-4ce8-bdb9-aaf32c714275"/>
    <ds:schemaRef ds:uri="http://schemas.microsoft.com/office/2006/documentManagement/types"/>
    <ds:schemaRef ds:uri="http://purl.org/dc/terms/"/>
    <ds:schemaRef ds:uri="f695447e-dcab-4201-b6d4-9a6c9a18ca9c"/>
    <ds:schemaRef ds:uri="http://schemas.microsoft.com/office/infopath/2007/PartnerControls"/>
    <ds:schemaRef ds:uri="http://schemas.openxmlformats.org/package/2006/metadata/core-properties"/>
    <ds:schemaRef ds:uri="http://purl.org/dc/dcmitype/"/>
  </ds:schemaRefs>
</ds:datastoreItem>
</file>

<file path=customXml/itemProps3.xml><?xml version="1.0" encoding="utf-8"?>
<ds:datastoreItem xmlns:ds="http://schemas.openxmlformats.org/officeDocument/2006/customXml" ds:itemID="{0E766135-3D26-491B-828C-42681B47D75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ec7bdb-4640-4ce8-bdb9-aaf32c714275"/>
    <ds:schemaRef ds:uri="f695447e-dcab-4201-b6d4-9a6c9a18ca9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14041</TotalTime>
  <Words>941</Words>
  <Application>Microsoft Office PowerPoint</Application>
  <PresentationFormat>On-screen Show (4:3)</PresentationFormat>
  <Paragraphs>146</Paragraphs>
  <Slides>11</Slides>
  <Notes>8</Notes>
  <HiddenSlides>0</HiddenSlides>
  <MMClips>0</MMClips>
  <ScaleCrop>false</ScaleCrop>
  <HeadingPairs>
    <vt:vector size="4" baseType="variant">
      <vt:variant>
        <vt:lpstr>Theme</vt:lpstr>
      </vt:variant>
      <vt:variant>
        <vt:i4>1</vt:i4>
      </vt:variant>
      <vt:variant>
        <vt:lpstr>Slide Titles</vt:lpstr>
      </vt:variant>
      <vt:variant>
        <vt:i4>11</vt:i4>
      </vt:variant>
    </vt:vector>
  </HeadingPairs>
  <TitlesOfParts>
    <vt:vector size="12"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lpunzenberger</dc:creator>
  <cp:lastModifiedBy>Matt Pearce</cp:lastModifiedBy>
  <cp:revision>382</cp:revision>
  <cp:lastPrinted>2022-06-29T17:19:30Z</cp:lastPrinted>
  <dcterms:created xsi:type="dcterms:W3CDTF">2012-09-26T12:21:36Z</dcterms:created>
  <dcterms:modified xsi:type="dcterms:W3CDTF">2022-09-05T23:18:16Z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Order">
    <vt:lpwstr>8611000.00000000</vt:lpwstr>
  </property>
  <property fmtid="{D5CDD505-2E9C-101B-9397-08002B2CF9AE}" pid="3" name="ContentTypeId">
    <vt:lpwstr>0x010100B782797039E10F4B877B1785F1083F48</vt:lpwstr>
  </property>
</Properties>
</file>