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9"/>
  </p:notesMasterIdLst>
  <p:sldIdLst>
    <p:sldId id="5965" r:id="rId5"/>
    <p:sldId id="5964" r:id="rId6"/>
    <p:sldId id="5986" r:id="rId7"/>
    <p:sldId id="5979" r:id="rId8"/>
    <p:sldId id="5985" r:id="rId9"/>
    <p:sldId id="5980" r:id="rId10"/>
    <p:sldId id="5969" r:id="rId11"/>
    <p:sldId id="5976" r:id="rId12"/>
    <p:sldId id="5981" r:id="rId13"/>
    <p:sldId id="5970" r:id="rId14"/>
    <p:sldId id="5982" r:id="rId15"/>
    <p:sldId id="5983" r:id="rId16"/>
    <p:sldId id="5975" r:id="rId17"/>
    <p:sldId id="5977" r:id="rId1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2C9B3-F94A-4124-AB08-2F54CAFD059C}" v="4" dt="2024-02-26T19:56:24.9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91" autoAdjust="0"/>
    <p:restoredTop sz="92601" autoAdjust="0"/>
  </p:normalViewPr>
  <p:slideViewPr>
    <p:cSldViewPr snapToGrid="0">
      <p:cViewPr varScale="1">
        <p:scale>
          <a:sx n="159" d="100"/>
          <a:sy n="159" d="100"/>
        </p:scale>
        <p:origin x="2514" y="138"/>
      </p:cViewPr>
      <p:guideLst/>
    </p:cSldViewPr>
  </p:slideViewPr>
  <p:outlineViewPr>
    <p:cViewPr>
      <p:scale>
        <a:sx n="33" d="100"/>
        <a:sy n="33" d="100"/>
      </p:scale>
      <p:origin x="0" y="-179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7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081741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943459-0C4A-25A1-1423-120F51FEE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294104"/>
            <a:ext cx="8534400" cy="1470026"/>
          </a:xfrm>
        </p:spPr>
        <p:txBody>
          <a:bodyPr/>
          <a:lstStyle/>
          <a:p>
            <a:r>
              <a:rPr lang="en-US" dirty="0"/>
              <a:t>Monthly Meeting</a:t>
            </a:r>
          </a:p>
          <a:p>
            <a:r>
              <a:rPr lang="en-US" dirty="0"/>
              <a:t>February 27, 2024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528217-F893-38F7-B099-B5E588FBC5FA}"/>
              </a:ext>
            </a:extLst>
          </p:cNvPr>
          <p:cNvSpPr/>
          <p:nvPr/>
        </p:nvSpPr>
        <p:spPr>
          <a:xfrm>
            <a:off x="539433" y="1173480"/>
            <a:ext cx="10812780" cy="2720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Agency Strategic Engagement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1080D3-8976-210E-2794-ACB46E75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33" y="4068107"/>
            <a:ext cx="10972800" cy="1616413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Goal is Building Champions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Plan is a living document;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in bold are confirmed and/or already accomplished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italicize are currently being scheduling.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B770A-8605-2646-A441-3DCCA819D961}"/>
              </a:ext>
            </a:extLst>
          </p:cNvPr>
          <p:cNvSpPr txBox="1"/>
          <p:nvPr/>
        </p:nvSpPr>
        <p:spPr>
          <a:xfrm>
            <a:off x="1257300" y="5999800"/>
            <a:ext cx="6097554" cy="74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AFMC – Air Force Materiel Command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 – Department of Homeland Security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– Defense Logistics Agency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GSA – General Services Administration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E2E06B-3FB0-952F-FCC8-1F61155B8723}"/>
              </a:ext>
            </a:extLst>
          </p:cNvPr>
          <p:cNvSpPr txBox="1"/>
          <p:nvPr/>
        </p:nvSpPr>
        <p:spPr>
          <a:xfrm>
            <a:off x="7737706" y="5999800"/>
            <a:ext cx="6097554" cy="579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NDIA – National Defense Industrial Association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PSC – Professional Services Council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SECAF – Small and Emerging Contractors Advisory Forum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AF8B83-8517-5DC1-B4FF-F183A40C79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215831"/>
              </p:ext>
            </p:extLst>
          </p:nvPr>
        </p:nvGraphicFramePr>
        <p:xfrm>
          <a:off x="538163" y="1171575"/>
          <a:ext cx="11863387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854785" imgH="3132349" progId="Word.Document.12">
                  <p:embed/>
                </p:oleObj>
              </mc:Choice>
              <mc:Fallback>
                <p:oleObj name="Document" r:id="rId3" imgW="11854785" imgH="3132349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3AF8B83-8517-5DC1-B4FF-F183A40C79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163" y="1171575"/>
                        <a:ext cx="11863387" cy="313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B690FB0-8247-7034-BA5C-03FBB58C441E}"/>
              </a:ext>
            </a:extLst>
          </p:cNvPr>
          <p:cNvCxnSpPr>
            <a:cxnSpLocks/>
          </p:cNvCxnSpPr>
          <p:nvPr/>
        </p:nvCxnSpPr>
        <p:spPr>
          <a:xfrm>
            <a:off x="3927623" y="3148236"/>
            <a:ext cx="230747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2F1EC1A-8A5E-D4EB-0A11-048626A1957A}"/>
              </a:ext>
            </a:extLst>
          </p:cNvPr>
          <p:cNvSpPr txBox="1"/>
          <p:nvPr/>
        </p:nvSpPr>
        <p:spPr>
          <a:xfrm>
            <a:off x="4559968" y="2914261"/>
            <a:ext cx="1269332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DHS, GSA, SBA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495501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EBCB2-0D04-34FF-376E-D7DDBF35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Evaluating Policy Ideas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8BCC3-99FF-731A-B454-A04DCF514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Statute or Policy</a:t>
            </a:r>
          </a:p>
          <a:p>
            <a:r>
              <a:rPr lang="en-US" dirty="0"/>
              <a:t>Previous Efforts By Others</a:t>
            </a:r>
          </a:p>
          <a:p>
            <a:r>
              <a:rPr lang="en-US" dirty="0"/>
              <a:t>Previous ECR Efforts</a:t>
            </a:r>
          </a:p>
          <a:p>
            <a:r>
              <a:rPr lang="en-US" dirty="0"/>
              <a:t>Hill Feedback (if any)</a:t>
            </a:r>
          </a:p>
          <a:p>
            <a:r>
              <a:rPr lang="en-US" dirty="0"/>
              <a:t>Agency Feedback (if any)</a:t>
            </a:r>
          </a:p>
          <a:p>
            <a:r>
              <a:rPr lang="en-US" dirty="0"/>
              <a:t>Other Feedback – Chamber of Commerce, </a:t>
            </a:r>
            <a:r>
              <a:rPr lang="en-US" dirty="0" err="1"/>
              <a:t>etc</a:t>
            </a:r>
            <a:r>
              <a:rPr lang="en-US" dirty="0"/>
              <a:t> (if any)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19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F9E8-4B43-8ECF-0BC6-D46F25882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QTR 2 Fly-in 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62D1F-8700-84FB-DDF2-27BE0DBD2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June 12-13, 2024 – In-person, DC</a:t>
            </a:r>
          </a:p>
          <a:p>
            <a:pPr lvl="1"/>
            <a:r>
              <a:rPr lang="en-US" dirty="0"/>
              <a:t>June 12 – Afternoon Meeting, Dinner </a:t>
            </a:r>
          </a:p>
          <a:p>
            <a:pPr lvl="1"/>
            <a:r>
              <a:rPr lang="en-US" dirty="0"/>
              <a:t>June 13 – Hill Day</a:t>
            </a:r>
          </a:p>
          <a:p>
            <a:r>
              <a:rPr lang="en-US" dirty="0"/>
              <a:t>Focus on committees other than Armed Services </a:t>
            </a:r>
          </a:p>
          <a:p>
            <a:pPr lvl="1"/>
            <a:r>
              <a:rPr lang="en-US" dirty="0"/>
              <a:t>Senate Homeland Security &amp; Government Affairs / House Committee on Oversight &amp; Reform</a:t>
            </a:r>
          </a:p>
          <a:p>
            <a:pPr lvl="1"/>
            <a:r>
              <a:rPr lang="en-US" dirty="0"/>
              <a:t>Senate Small Business &amp; Entrepreneurship / House Small Business</a:t>
            </a:r>
          </a:p>
          <a:p>
            <a:r>
              <a:rPr lang="en-US" dirty="0"/>
              <a:t>Preview/revisit additional priorities</a:t>
            </a:r>
          </a:p>
          <a:p>
            <a:r>
              <a:rPr lang="en-US" dirty="0"/>
              <a:t>Begin identifying potential champions of different issues</a:t>
            </a:r>
          </a:p>
        </p:txBody>
      </p:sp>
    </p:spTree>
    <p:extLst>
      <p:ext uri="{BB962C8B-B14F-4D97-AF65-F5344CB8AC3E}">
        <p14:creationId xmlns:p14="http://schemas.microsoft.com/office/powerpoint/2010/main" val="1125441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3898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AD73B-3B8F-1E80-C89F-64A16F82F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31DC4-7C19-D088-364C-2B90035C3E71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99E50D-5BFB-DB8C-7E47-A16867D1D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934" y="181177"/>
            <a:ext cx="8004131" cy="55849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77C841-7EA7-E8F7-6DD5-6E2FEAC264C3}"/>
              </a:ext>
            </a:extLst>
          </p:cNvPr>
          <p:cNvSpPr txBox="1"/>
          <p:nvPr/>
        </p:nvSpPr>
        <p:spPr>
          <a:xfrm>
            <a:off x="7038474" y="5902457"/>
            <a:ext cx="50512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DFARS Open Cases:</a:t>
            </a:r>
          </a:p>
          <a:p>
            <a:r>
              <a:rPr lang="en-US" sz="1800" dirty="0"/>
              <a:t>https://www.acq.osd.mil/dpap/dars/opencases/dfarscasenum/dfars.pdf</a:t>
            </a:r>
          </a:p>
        </p:txBody>
      </p:sp>
    </p:spTree>
    <p:extLst>
      <p:ext uri="{BB962C8B-B14F-4D97-AF65-F5344CB8AC3E}">
        <p14:creationId xmlns:p14="http://schemas.microsoft.com/office/powerpoint/2010/main" val="87002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2024 QTR 1 Fly In Recap</a:t>
            </a:r>
          </a:p>
          <a:p>
            <a:r>
              <a:rPr lang="en-US" dirty="0"/>
              <a:t>Legislative Updates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HASC/SASC PSM Meeting Out briefs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Sec. 874 / Sec. 872 Implementation </a:t>
            </a:r>
          </a:p>
          <a:p>
            <a:r>
              <a:rPr lang="en-US" dirty="0"/>
              <a:t>ESOP Performance Study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Framework for Evaluating Policy Ideas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Agency Strategic Engagement</a:t>
            </a:r>
          </a:p>
          <a:p>
            <a:r>
              <a:rPr lang="en-US" dirty="0"/>
              <a:t>2024 QTR 2 Fly In Preview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3EEC2-D6DF-4F5C-935F-53F9E62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2024 QTR 1 Fly In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A667-1ED2-F5CD-9635-C344E36E6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13 ECR Members participated in-person</a:t>
            </a:r>
          </a:p>
          <a:p>
            <a:r>
              <a:rPr lang="en-US" dirty="0"/>
              <a:t>18 Hill meetings (15 last year)</a:t>
            </a:r>
          </a:p>
          <a:p>
            <a:pPr lvl="1"/>
            <a:r>
              <a:rPr lang="en-US" dirty="0"/>
              <a:t>11 in-person and 7 virtual meetings (HASC/SASC PSMs/Member)</a:t>
            </a:r>
          </a:p>
          <a:p>
            <a:r>
              <a:rPr lang="en-US" dirty="0"/>
              <a:t>8 ECR Members participated in PAC fundraiser for Sen Peters</a:t>
            </a:r>
          </a:p>
          <a:p>
            <a:r>
              <a:rPr lang="en-US" dirty="0"/>
              <a:t>15 ECR Members enjoyed dinner at the ESCA Conference in FL</a:t>
            </a:r>
          </a:p>
          <a:p>
            <a:pPr lvl="1"/>
            <a:r>
              <a:rPr lang="en-US" dirty="0"/>
              <a:t>Continued networking and team building</a:t>
            </a:r>
          </a:p>
          <a:p>
            <a:pPr lvl="1"/>
            <a:r>
              <a:rPr lang="en-US" dirty="0"/>
              <a:t>Potential new ECR member outreach</a:t>
            </a:r>
          </a:p>
          <a:p>
            <a:pPr lvl="1"/>
            <a:r>
              <a:rPr lang="en-US" dirty="0"/>
              <a:t>Sen Kaine Fundraiser (ESCA)</a:t>
            </a:r>
          </a:p>
        </p:txBody>
      </p:sp>
    </p:spTree>
    <p:extLst>
      <p:ext uri="{BB962C8B-B14F-4D97-AF65-F5344CB8AC3E}">
        <p14:creationId xmlns:p14="http://schemas.microsoft.com/office/powerpoint/2010/main" val="199491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6643-AD39-1FEA-8AC6-9C0DCBF58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Legislative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716CA-CB44-3228-5300-17C9607DE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NDAA Timeline</a:t>
            </a:r>
          </a:p>
          <a:p>
            <a:pPr lvl="1"/>
            <a:r>
              <a:rPr lang="en-US" dirty="0"/>
              <a:t>President’s Budget Request expected mid March</a:t>
            </a:r>
          </a:p>
          <a:p>
            <a:pPr lvl="1"/>
            <a:r>
              <a:rPr lang="en-US" dirty="0"/>
              <a:t>HASC Markup expected early </a:t>
            </a:r>
            <a:r>
              <a:rPr lang="en-US"/>
              <a:t>May </a:t>
            </a:r>
          </a:p>
          <a:p>
            <a:pPr lvl="1"/>
            <a:r>
              <a:rPr lang="en-US"/>
              <a:t>House </a:t>
            </a:r>
            <a:r>
              <a:rPr lang="en-US" dirty="0"/>
              <a:t>Floor prior to August recess</a:t>
            </a:r>
          </a:p>
          <a:p>
            <a:r>
              <a:rPr lang="en-US" dirty="0"/>
              <a:t>Member Requests</a:t>
            </a:r>
          </a:p>
          <a:p>
            <a:pPr lvl="1"/>
            <a:r>
              <a:rPr lang="en-US" dirty="0"/>
              <a:t>HASC member office requests underway, SASC to follow in March</a:t>
            </a:r>
          </a:p>
          <a:p>
            <a:pPr lvl="1"/>
            <a:r>
              <a:rPr lang="en-US" dirty="0"/>
              <a:t>HASC holding to March 1 deadline for member office submissions</a:t>
            </a:r>
          </a:p>
          <a:p>
            <a:pPr lvl="1"/>
            <a:r>
              <a:rPr lang="en-US" dirty="0"/>
              <a:t>ECR will follow up with each members office to confirm submission</a:t>
            </a:r>
          </a:p>
        </p:txBody>
      </p:sp>
    </p:spTree>
    <p:extLst>
      <p:ext uri="{BB962C8B-B14F-4D97-AF65-F5344CB8AC3E}">
        <p14:creationId xmlns:p14="http://schemas.microsoft.com/office/powerpoint/2010/main" val="279902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412A2-1B46-6EE9-4326-2A5336C0FE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EF316-2AA1-FB15-109A-E50A5386A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Legislative Update – Member Requests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BAF4ABC-7938-242D-DAEE-CC056A534A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95174"/>
              </p:ext>
            </p:extLst>
          </p:nvPr>
        </p:nvGraphicFramePr>
        <p:xfrm>
          <a:off x="609600" y="1081088"/>
          <a:ext cx="109728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1598173196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6439982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SASC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83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Banks</a:t>
                      </a:r>
                    </a:p>
                    <a:p>
                      <a:r>
                        <a:rPr lang="en-US" sz="2000" dirty="0"/>
                        <a:t>Bergman</a:t>
                      </a:r>
                    </a:p>
                    <a:p>
                      <a:r>
                        <a:rPr lang="en-US" sz="2000" dirty="0"/>
                        <a:t>Courtney</a:t>
                      </a:r>
                    </a:p>
                    <a:p>
                      <a:r>
                        <a:rPr lang="en-US" sz="2000" dirty="0" err="1"/>
                        <a:t>Houlahan</a:t>
                      </a:r>
                      <a:endParaRPr lang="en-US" sz="2000" dirty="0"/>
                    </a:p>
                    <a:p>
                      <a:r>
                        <a:rPr lang="en-US" sz="2000" dirty="0" err="1"/>
                        <a:t>Kiggins</a:t>
                      </a:r>
                      <a:endParaRPr lang="en-US" sz="2000" dirty="0"/>
                    </a:p>
                    <a:p>
                      <a:r>
                        <a:rPr lang="en-US" sz="2000" dirty="0"/>
                        <a:t>Lamborn</a:t>
                      </a:r>
                    </a:p>
                    <a:p>
                      <a:r>
                        <a:rPr lang="en-US" sz="2000" dirty="0"/>
                        <a:t>Mace</a:t>
                      </a:r>
                    </a:p>
                    <a:p>
                      <a:r>
                        <a:rPr lang="en-US" sz="2000" dirty="0"/>
                        <a:t>Scott</a:t>
                      </a:r>
                    </a:p>
                    <a:p>
                      <a:r>
                        <a:rPr lang="en-US" sz="2000" dirty="0"/>
                        <a:t>Sewell</a:t>
                      </a:r>
                    </a:p>
                    <a:p>
                      <a:r>
                        <a:rPr lang="en-US" sz="2000" dirty="0"/>
                        <a:t>Strong</a:t>
                      </a:r>
                    </a:p>
                    <a:p>
                      <a:r>
                        <a:rPr lang="en-US" sz="2000" dirty="0"/>
                        <a:t>Turner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Fischer</a:t>
                      </a:r>
                    </a:p>
                    <a:p>
                      <a:r>
                        <a:rPr lang="en-US" dirty="0"/>
                        <a:t>Kaine</a:t>
                      </a:r>
                    </a:p>
                    <a:p>
                      <a:r>
                        <a:rPr lang="en-US" dirty="0"/>
                        <a:t>Kelly</a:t>
                      </a:r>
                    </a:p>
                    <a:p>
                      <a:r>
                        <a:rPr lang="en-US" dirty="0"/>
                        <a:t>Peters</a:t>
                      </a:r>
                    </a:p>
                    <a:p>
                      <a:r>
                        <a:rPr lang="en-US" dirty="0"/>
                        <a:t>Rosen</a:t>
                      </a:r>
                    </a:p>
                    <a:p>
                      <a:r>
                        <a:rPr lang="en-US" dirty="0"/>
                        <a:t>Shaheen</a:t>
                      </a:r>
                    </a:p>
                    <a:p>
                      <a:r>
                        <a:rPr lang="en-US" dirty="0"/>
                        <a:t>Tuberville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426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31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BB5A8-8FB3-1F30-3BC6-B824C3529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HASC/SASC PSM Meeting Out briefs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010A8-8EB5-9BFC-B445-2A6022379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HASC PSMs – February 14 </a:t>
            </a:r>
          </a:p>
          <a:p>
            <a:pPr lvl="1"/>
            <a:r>
              <a:rPr lang="en-US" dirty="0"/>
              <a:t>Appreciate our Member outreach</a:t>
            </a:r>
          </a:p>
          <a:p>
            <a:pPr lvl="1"/>
            <a:r>
              <a:rPr lang="en-US" dirty="0"/>
              <a:t>Appreciate update on DPC’s effort for rule making</a:t>
            </a:r>
          </a:p>
          <a:p>
            <a:r>
              <a:rPr lang="en-US" dirty="0"/>
              <a:t>SASC PSMs – February 27 (today)</a:t>
            </a:r>
          </a:p>
          <a:p>
            <a:pPr lvl="1"/>
            <a:r>
              <a:rPr lang="en-US" dirty="0"/>
              <a:t>Provide </a:t>
            </a:r>
            <a:r>
              <a:rPr lang="en-US" dirty="0" err="1"/>
              <a:t>outbrief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2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AFE9-8A54-700A-DC95-DBA29A60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Sec. 874 / Sec. 872 Implementation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C8C61F1-50DD-FBD7-338F-5EF5C07C6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822795"/>
              </p:ext>
            </p:extLst>
          </p:nvPr>
        </p:nvGraphicFramePr>
        <p:xfrm>
          <a:off x="609600" y="1081088"/>
          <a:ext cx="10972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3046160174"/>
                    </a:ext>
                  </a:extLst>
                </a:gridCol>
                <a:gridCol w="8930640">
                  <a:extLst>
                    <a:ext uri="{9D8B030D-6E8A-4147-A177-3AD203B41FA5}">
                      <a16:colId xmlns:a16="http://schemas.microsoft.com/office/drawing/2014/main" val="3012718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Planned Effort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804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Engage DPC; Engage Member Offices &amp; HASC/SASC PSMs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50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Begin Agency Strategic Engagement; Draft input for DoD Early Engagement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83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Check w/ Member Offices to confirm submission of 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75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HASC Chairman’s Mark, Check in w/ DPC; 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947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SASC Chairman’s Mark, Check in w/ DPC; 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6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June/July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Fly in 1) building champions for expansion, 2) ask Members to ask HASC/SASC PSMs for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6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Look for proposed rule in the federal register; Engage DPC 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690588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136DB455-2178-AF1A-E470-C1FF7FA09299}"/>
              </a:ext>
            </a:extLst>
          </p:cNvPr>
          <p:cNvSpPr/>
          <p:nvPr/>
        </p:nvSpPr>
        <p:spPr>
          <a:xfrm>
            <a:off x="6035842" y="1776983"/>
            <a:ext cx="3926305" cy="4729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DB22FC-C236-B72B-0BAC-7AABA6439644}"/>
              </a:ext>
            </a:extLst>
          </p:cNvPr>
          <p:cNvCxnSpPr>
            <a:cxnSpLocks/>
          </p:cNvCxnSpPr>
          <p:nvPr/>
        </p:nvCxnSpPr>
        <p:spPr>
          <a:xfrm flipH="1" flipV="1">
            <a:off x="9083842" y="2249904"/>
            <a:ext cx="878305" cy="20453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0F2C46-D428-C951-CFC2-4A6CF9256051}"/>
              </a:ext>
            </a:extLst>
          </p:cNvPr>
          <p:cNvSpPr txBox="1"/>
          <p:nvPr/>
        </p:nvSpPr>
        <p:spPr>
          <a:xfrm>
            <a:off x="7166810" y="4420537"/>
            <a:ext cx="4415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Recommend drafting after March 13; first gate on DFARS process; see next slide</a:t>
            </a:r>
          </a:p>
        </p:txBody>
      </p:sp>
    </p:spTree>
    <p:extLst>
      <p:ext uri="{BB962C8B-B14F-4D97-AF65-F5344CB8AC3E}">
        <p14:creationId xmlns:p14="http://schemas.microsoft.com/office/powerpoint/2010/main" val="3077156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950159-8CC2-68DF-CA4A-65907D0A609D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617175-D3EA-86E2-B340-1DF1734F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12060"/>
              </p:ext>
            </p:extLst>
          </p:nvPr>
        </p:nvGraphicFramePr>
        <p:xfrm>
          <a:off x="1022960" y="1055927"/>
          <a:ext cx="10434471" cy="4404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894">
                  <a:extLst>
                    <a:ext uri="{9D8B030D-6E8A-4147-A177-3AD203B41FA5}">
                      <a16:colId xmlns:a16="http://schemas.microsoft.com/office/drawing/2014/main" val="228284797"/>
                    </a:ext>
                  </a:extLst>
                </a:gridCol>
                <a:gridCol w="2486312">
                  <a:extLst>
                    <a:ext uri="{9D8B030D-6E8A-4147-A177-3AD203B41FA5}">
                      <a16:colId xmlns:a16="http://schemas.microsoft.com/office/drawing/2014/main" val="2244090450"/>
                    </a:ext>
                  </a:extLst>
                </a:gridCol>
                <a:gridCol w="1687477">
                  <a:extLst>
                    <a:ext uri="{9D8B030D-6E8A-4147-A177-3AD203B41FA5}">
                      <a16:colId xmlns:a16="http://schemas.microsoft.com/office/drawing/2014/main" val="179708813"/>
                    </a:ext>
                  </a:extLst>
                </a:gridCol>
                <a:gridCol w="2086894">
                  <a:extLst>
                    <a:ext uri="{9D8B030D-6E8A-4147-A177-3AD203B41FA5}">
                      <a16:colId xmlns:a16="http://schemas.microsoft.com/office/drawing/2014/main" val="1273407050"/>
                    </a:ext>
                  </a:extLst>
                </a:gridCol>
                <a:gridCol w="2086894">
                  <a:extLst>
                    <a:ext uri="{9D8B030D-6E8A-4147-A177-3AD203B41FA5}">
                      <a16:colId xmlns:a16="http://schemas.microsoft.com/office/drawing/2014/main" val="3484502965"/>
                    </a:ext>
                  </a:extLst>
                </a:gridCol>
              </a:tblGrid>
              <a:tr h="27496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215013"/>
                  </a:ext>
                </a:extLst>
              </a:tr>
              <a:tr h="274963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Proposed Rule Making (24 weeks)</a:t>
                      </a:r>
                    </a:p>
                  </a:txBody>
                  <a:tcPr marL="4763" marR="4763" marT="4763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Start ~ 1/24/24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61013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3/13/24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310506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3/27/24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470947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505190"/>
                  </a:ext>
                </a:extLst>
              </a:tr>
              <a:tr h="27588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5/15/24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49391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5/29/24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82282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proposed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6/12/24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6975"/>
                  </a:ext>
                </a:extLst>
              </a:tr>
              <a:tr h="2749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610591"/>
                  </a:ext>
                </a:extLst>
              </a:tr>
              <a:tr h="274963"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Final Rule Making </a:t>
                      </a:r>
                    </a:p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(19 weeks)</a:t>
                      </a:r>
                    </a:p>
                  </a:txBody>
                  <a:tcPr marL="4763" marR="4763" marT="4763" marB="0" vert="vert27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14698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733032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51413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178520"/>
                  </a:ext>
                </a:extLst>
              </a:tr>
              <a:tr h="2790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85961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12/18/24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09260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final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1/22/25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214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79BAE86-2B0B-0713-ABA7-409F5B2F27D2}"/>
              </a:ext>
            </a:extLst>
          </p:cNvPr>
          <p:cNvSpPr txBox="1"/>
          <p:nvPr/>
        </p:nvSpPr>
        <p:spPr>
          <a:xfrm>
            <a:off x="9564103" y="1578337"/>
            <a:ext cx="1753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We will see progress in the DFARS Open Case Log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C44E5D-684A-9996-6C64-1B9446AC3B1A}"/>
              </a:ext>
            </a:extLst>
          </p:cNvPr>
          <p:cNvSpPr txBox="1"/>
          <p:nvPr/>
        </p:nvSpPr>
        <p:spPr>
          <a:xfrm>
            <a:off x="8486385" y="3349711"/>
            <a:ext cx="3096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Chance to submit comments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8BFCD1-E9F2-C34D-8D9B-4C47D30DC082}"/>
              </a:ext>
            </a:extLst>
          </p:cNvPr>
          <p:cNvSpPr txBox="1"/>
          <p:nvPr/>
        </p:nvSpPr>
        <p:spPr>
          <a:xfrm>
            <a:off x="7038474" y="5902457"/>
            <a:ext cx="50512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DFARS Open Cases:</a:t>
            </a:r>
          </a:p>
          <a:p>
            <a:r>
              <a:rPr lang="en-US" sz="1800" dirty="0"/>
              <a:t>https://www.acq.osd.mil/dpap/dars/opencases/dfarscasenum/dfars.pdf</a:t>
            </a:r>
          </a:p>
        </p:txBody>
      </p:sp>
      <p:pic>
        <p:nvPicPr>
          <p:cNvPr id="7" name="Graphic 6" descr="Holiday tree with solid fill">
            <a:extLst>
              <a:ext uri="{FF2B5EF4-FFF2-40B4-BE49-F238E27FC236}">
                <a16:creationId xmlns:a16="http://schemas.microsoft.com/office/drawing/2014/main" id="{0D207A8C-53F7-4A08-484B-2242CF9B5B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56259" y="5048593"/>
            <a:ext cx="369332" cy="369332"/>
          </a:xfrm>
          <a:prstGeom prst="rect">
            <a:avLst/>
          </a:prstGeom>
        </p:spPr>
      </p:pic>
      <p:pic>
        <p:nvPicPr>
          <p:cNvPr id="12" name="Graphic 11" descr="Turkey with solid fill">
            <a:extLst>
              <a:ext uri="{FF2B5EF4-FFF2-40B4-BE49-F238E27FC236}">
                <a16:creationId xmlns:a16="http://schemas.microsoft.com/office/drawing/2014/main" id="{DC06A301-B46A-C239-20FA-F8638753BB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62937" y="4435506"/>
            <a:ext cx="369332" cy="369332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1508535-1678-3041-5A75-3CEDF7B1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DFARS Case 2024 – D004</a:t>
            </a:r>
          </a:p>
        </p:txBody>
      </p:sp>
    </p:spTree>
    <p:extLst>
      <p:ext uri="{BB962C8B-B14F-4D97-AF65-F5344CB8AC3E}">
        <p14:creationId xmlns:p14="http://schemas.microsoft.com/office/powerpoint/2010/main" val="1007073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CC8F-D2E4-B2B4-41B1-6C3A77DE7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ESOP Performance Study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A5772-BBC7-1610-989D-0AB6F626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 are very good</a:t>
            </a:r>
          </a:p>
          <a:p>
            <a:pPr lvl="1"/>
            <a:r>
              <a:rPr lang="en-US" dirty="0"/>
              <a:t>T-statistics are extremely high which means there is almost no chance the results are random</a:t>
            </a:r>
          </a:p>
          <a:p>
            <a:r>
              <a:rPr lang="en-US" dirty="0"/>
              <a:t>Draft received and in review</a:t>
            </a:r>
          </a:p>
        </p:txBody>
      </p:sp>
    </p:spTree>
    <p:extLst>
      <p:ext uri="{BB962C8B-B14F-4D97-AF65-F5344CB8AC3E}">
        <p14:creationId xmlns:p14="http://schemas.microsoft.com/office/powerpoint/2010/main" val="1655178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2E4974-F039-41FC-8C8E-02AFB4E697BE}">
  <ds:schemaRefs>
    <ds:schemaRef ds:uri="http://schemas.microsoft.com/office/2006/metadata/properties"/>
    <ds:schemaRef ds:uri="http://schemas.microsoft.com/office/infopath/2007/PartnerControls"/>
    <ds:schemaRef ds:uri="f695447e-dcab-4201-b6d4-9a6c9a18ca9c"/>
    <ds:schemaRef ds:uri="a5ec7bdb-4640-4ce8-bdb9-aaf32c714275"/>
  </ds:schemaRefs>
</ds:datastoreItem>
</file>

<file path=customXml/itemProps2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634F15-5FB5-4912-B23A-9664977EA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12314</TotalTime>
  <Words>837</Words>
  <Application>Microsoft Office PowerPoint</Application>
  <PresentationFormat>Widescreen</PresentationFormat>
  <Paragraphs>170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Document</vt:lpstr>
      <vt:lpstr>PowerPoint Presentation</vt:lpstr>
      <vt:lpstr>Agenda</vt:lpstr>
      <vt:lpstr>2024 QTR 1 Fly In Recap</vt:lpstr>
      <vt:lpstr>Legislative Update</vt:lpstr>
      <vt:lpstr>Legislative Update – Member Requests</vt:lpstr>
      <vt:lpstr>HASC/SASC PSM Meeting Out briefs</vt:lpstr>
      <vt:lpstr>Sec. 874 / Sec. 872 Implementation</vt:lpstr>
      <vt:lpstr>DFARS Case 2024 – D004</vt:lpstr>
      <vt:lpstr>ESOP Performance Study</vt:lpstr>
      <vt:lpstr>Agency Strategic Engagement</vt:lpstr>
      <vt:lpstr>Framework for Evaluating Policy Ideas</vt:lpstr>
      <vt:lpstr>2024 QTR 2 Fly-in Preview</vt:lpstr>
      <vt:lpstr>Discussion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422</cp:revision>
  <cp:lastPrinted>2020-01-03T15:33:43Z</cp:lastPrinted>
  <dcterms:created xsi:type="dcterms:W3CDTF">2016-11-22T20:02:45Z</dcterms:created>
  <dcterms:modified xsi:type="dcterms:W3CDTF">2024-02-26T21:17:12Z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</Properties>
</file>