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4"/>
  </p:sldMasterIdLst>
  <p:notesMasterIdLst>
    <p:notesMasterId r:id="rId19"/>
  </p:notesMasterIdLst>
  <p:sldIdLst>
    <p:sldId id="5965" r:id="rId5"/>
    <p:sldId id="5964" r:id="rId6"/>
    <p:sldId id="5986" r:id="rId7"/>
    <p:sldId id="5979" r:id="rId8"/>
    <p:sldId id="5985" r:id="rId9"/>
    <p:sldId id="5980" r:id="rId10"/>
    <p:sldId id="5969" r:id="rId11"/>
    <p:sldId id="5976" r:id="rId12"/>
    <p:sldId id="5981" r:id="rId13"/>
    <p:sldId id="5970" r:id="rId14"/>
    <p:sldId id="5982" r:id="rId15"/>
    <p:sldId id="5983" r:id="rId16"/>
    <p:sldId id="5975" r:id="rId17"/>
    <p:sldId id="5977" r:id="rId18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78CEFF2-C755-64D8-7148-4031AE777FF2}" name="Matt Scott" initials="MS" userId="S::mscott@vennstrategies.com::e3b21f49-feec-4233-931c-ce1b3ef6b6a4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t Pearce" initials="MP" lastIdx="1" clrIdx="0">
    <p:extLst>
      <p:ext uri="{19B8F6BF-5375-455C-9EA6-DF929625EA0E}">
        <p15:presenceInfo xmlns:p15="http://schemas.microsoft.com/office/powerpoint/2012/main" userId="Matt Pearc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264061"/>
    <a:srgbClr val="375067"/>
    <a:srgbClr val="006FAC"/>
    <a:srgbClr val="A6A6A6"/>
    <a:srgbClr val="D9D9D9"/>
    <a:srgbClr val="6EBEEA"/>
    <a:srgbClr val="6D6D6D"/>
    <a:srgbClr val="CCCCCC"/>
    <a:srgbClr val="78C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E2C9B3-F94A-4124-AB08-2F54CAFD059C}" v="4" dt="2024-02-26T19:56:24.9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891" autoAdjust="0"/>
    <p:restoredTop sz="92601" autoAdjust="0"/>
  </p:normalViewPr>
  <p:slideViewPr>
    <p:cSldViewPr snapToGrid="0">
      <p:cViewPr varScale="1">
        <p:scale>
          <a:sx n="159" d="100"/>
          <a:sy n="159" d="100"/>
        </p:scale>
        <p:origin x="2514" y="138"/>
      </p:cViewPr>
      <p:guideLst/>
    </p:cSldViewPr>
  </p:slideViewPr>
  <p:outlineViewPr>
    <p:cViewPr>
      <p:scale>
        <a:sx n="33" d="100"/>
        <a:sy n="33" d="100"/>
      </p:scale>
      <p:origin x="0" y="-17916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578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8/10/relationships/authors" Target="authors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8846EC2E-A6B5-4FB4-8885-569145C1B0E5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85BDFD58-E265-4BC7-B188-C9F118279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80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BDFD58-E265-4BC7-B188-C9F1182790C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502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BDFD58-E265-4BC7-B188-C9F1182790C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795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1445" y="2689695"/>
            <a:ext cx="10363200" cy="128811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114986"/>
            <a:ext cx="8534400" cy="1470026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C8CEE-B0DE-4AD8-BF28-DB4E712B8E97}" type="datetimeFigureOut">
              <a:rPr lang="en-US"/>
              <a:pPr>
                <a:defRPr/>
              </a:pPr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8C9FD-3806-4078-A11C-2FB2A02B80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5012AB3-CEC1-3B8F-AA5E-4DDF454F847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828756" y="278572"/>
            <a:ext cx="6568579" cy="2273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062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A5A2767B-12E8-3097-0F5A-70DD91F148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7ACB3-F2AB-4FB0-BD44-3301AD82071A}" type="datetimeFigureOut">
              <a:rPr lang="en-US"/>
              <a:pPr>
                <a:defRPr/>
              </a:pPr>
              <a:t>2/26/2024</a:t>
            </a:fld>
            <a:endParaRPr lang="en-US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B6F10EF7-F91C-B355-81E1-E4236964E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662D6-0288-46F0-BC06-7915B728F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8" name="Title Placeholder 1">
            <a:extLst>
              <a:ext uri="{FF2B5EF4-FFF2-40B4-BE49-F238E27FC236}">
                <a16:creationId xmlns:a16="http://schemas.microsoft.com/office/drawing/2014/main" id="{E91C370F-6C82-71E2-9D86-123039B58C1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724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B1C58673-14C8-B46F-03D7-300DC9C87AB8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609600" y="1081741"/>
            <a:ext cx="10972800" cy="4673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31575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7ACB3-F2AB-4FB0-BD44-3301AD82071A}" type="datetimeFigureOut">
              <a:rPr lang="en-US"/>
              <a:pPr>
                <a:defRPr/>
              </a:pPr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2A98A-71B5-4EDF-A3A8-AEE6BE03CF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227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05648"/>
            <a:ext cx="5384800" cy="4667624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05648"/>
            <a:ext cx="5384800" cy="4667624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DC75A-5963-4759-8A21-2AD27192C3FA}" type="datetimeFigureOut">
              <a:rPr lang="en-US"/>
              <a:pPr>
                <a:defRPr/>
              </a:pPr>
              <a:t>2/26/2024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662D6-0288-46F0-BC06-7915B728F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8CD90D-D759-A0F5-D5FE-65CF669B0AE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724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1698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3438F-E558-4457-A8F2-7DF2DBE77132}" type="datetimeFigureOut">
              <a:rPr lang="en-US"/>
              <a:pPr>
                <a:defRPr/>
              </a:pPr>
              <a:t>2/26/2024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83D68-74FF-41C4-9F30-3D668FFAF8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AF7D40-FD72-317B-2A52-DB824D924FE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724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2435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11B87-68E1-4D49-B601-BD986F480169}" type="datetimeFigureOut">
              <a:rPr lang="en-US"/>
              <a:pPr>
                <a:defRPr/>
              </a:pPr>
              <a:t>2/26/2024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EF144-A0A7-45BC-AB4E-9B6676C8BE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752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51217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35012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B591D-0692-4112-B0A0-2E9F45EA45F2}" type="datetimeFigureOut">
              <a:rPr lang="en-US"/>
              <a:pPr>
                <a:defRPr/>
              </a:pPr>
              <a:t>2/26/2024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11CB8-8E0C-4EF2-AAB0-9A116C016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729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999193"/>
            <a:ext cx="10972800" cy="4756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FEB7298-C7C1-4AA2-9964-95265F62A99D}" type="datetimeFigureOut">
              <a:rPr lang="en-US"/>
              <a:pPr>
                <a:defRPr/>
              </a:pPr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948CB7B-C705-4D4C-9351-7E21134867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D91AD6-93FE-270E-05B4-BD706385537E}"/>
              </a:ext>
            </a:extLst>
          </p:cNvPr>
          <p:cNvSpPr txBox="1">
            <a:spLocks/>
          </p:cNvSpPr>
          <p:nvPr userDrawn="1"/>
        </p:nvSpPr>
        <p:spPr bwMode="auto">
          <a:xfrm>
            <a:off x="609600" y="274638"/>
            <a:ext cx="10972800" cy="724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150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9" r:id="rId5"/>
    <p:sldLayoutId id="2147483730" r:id="rId6"/>
    <p:sldLayoutId id="2147483731" r:id="rId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5943459-0C4A-25A1-1423-120F51FEE4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3294104"/>
            <a:ext cx="8534400" cy="1470026"/>
          </a:xfrm>
        </p:spPr>
        <p:txBody>
          <a:bodyPr/>
          <a:lstStyle/>
          <a:p>
            <a:r>
              <a:rPr lang="en-US" dirty="0"/>
              <a:t>Monthly Meeting</a:t>
            </a:r>
          </a:p>
          <a:p>
            <a:r>
              <a:rPr lang="en-US" dirty="0"/>
              <a:t>February 27, 2024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A3E8BE1-6361-ACAB-3F52-9A204302EF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8756" y="278572"/>
            <a:ext cx="6568579" cy="2273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9244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1528217-F893-38F7-B099-B5E588FBC5FA}"/>
              </a:ext>
            </a:extLst>
          </p:cNvPr>
          <p:cNvSpPr/>
          <p:nvPr/>
        </p:nvSpPr>
        <p:spPr>
          <a:xfrm>
            <a:off x="539433" y="1173480"/>
            <a:ext cx="10812780" cy="27203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03E6F9-F363-7B04-7EC6-AD122B209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Agency Strategic Engagement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21080D3-8976-210E-2794-ACB46E75A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433" y="4068107"/>
            <a:ext cx="10972800" cy="1616413"/>
          </a:xfrm>
        </p:spPr>
        <p:txBody>
          <a:bodyPr/>
          <a:lstStyle/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CY24 Agency Strategic Engagement Goal is Building Champions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CY24 Agency Strategic Engagement Plan is a living document;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items in bold are confirmed and/or already accomplished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items italicize are currently being scheduling.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D9B770A-8605-2646-A441-3DCCA819D961}"/>
              </a:ext>
            </a:extLst>
          </p:cNvPr>
          <p:cNvSpPr txBox="1"/>
          <p:nvPr/>
        </p:nvSpPr>
        <p:spPr>
          <a:xfrm>
            <a:off x="1257300" y="5999800"/>
            <a:ext cx="6097554" cy="743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AFMC – Air Force Materiel Command</a:t>
            </a:r>
          </a:p>
          <a:p>
            <a:pPr marR="0"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DHS – Department of Homeland Security</a:t>
            </a:r>
          </a:p>
          <a:p>
            <a:pPr marR="0"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DLA – Defense Logistics Agency</a:t>
            </a:r>
          </a:p>
          <a:p>
            <a:pPr marR="0"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GSA – General Services Administration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CE2E06B-3FB0-952F-FCC8-1F61155B8723}"/>
              </a:ext>
            </a:extLst>
          </p:cNvPr>
          <p:cNvSpPr txBox="1"/>
          <p:nvPr/>
        </p:nvSpPr>
        <p:spPr>
          <a:xfrm>
            <a:off x="7737706" y="5999800"/>
            <a:ext cx="6097554" cy="5790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NDIA – National Defense Industrial Association</a:t>
            </a:r>
          </a:p>
          <a:p>
            <a:pPr marR="0"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PSC – Professional Services Council</a:t>
            </a:r>
          </a:p>
          <a:p>
            <a:pPr marR="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SECAF – Small and Emerging Contractors Advisory Forum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73AF8B83-8517-5DC1-B4FF-F183A40C79D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5215831"/>
              </p:ext>
            </p:extLst>
          </p:nvPr>
        </p:nvGraphicFramePr>
        <p:xfrm>
          <a:off x="538163" y="1171575"/>
          <a:ext cx="11863387" cy="313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1854785" imgH="3132349" progId="Word.Document.12">
                  <p:embed/>
                </p:oleObj>
              </mc:Choice>
              <mc:Fallback>
                <p:oleObj name="Document" r:id="rId3" imgW="11854785" imgH="3132349" progId="Word.Document.12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73AF8B83-8517-5DC1-B4FF-F183A40C79D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8163" y="1171575"/>
                        <a:ext cx="11863387" cy="3136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B690FB0-8247-7034-BA5C-03FBB58C441E}"/>
              </a:ext>
            </a:extLst>
          </p:cNvPr>
          <p:cNvCxnSpPr>
            <a:cxnSpLocks/>
          </p:cNvCxnSpPr>
          <p:nvPr/>
        </p:nvCxnSpPr>
        <p:spPr>
          <a:xfrm>
            <a:off x="3927623" y="3148236"/>
            <a:ext cx="2307479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52F1EC1A-8A5E-D4EB-0A11-048626A1957A}"/>
              </a:ext>
            </a:extLst>
          </p:cNvPr>
          <p:cNvSpPr txBox="1"/>
          <p:nvPr/>
        </p:nvSpPr>
        <p:spPr>
          <a:xfrm>
            <a:off x="4559968" y="2914261"/>
            <a:ext cx="1269332" cy="233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DHS, GSA, SBA</a:t>
            </a:r>
            <a:endParaRPr lang="en-US" sz="900" b="1" dirty="0"/>
          </a:p>
        </p:txBody>
      </p:sp>
    </p:spTree>
    <p:extLst>
      <p:ext uri="{BB962C8B-B14F-4D97-AF65-F5344CB8AC3E}">
        <p14:creationId xmlns:p14="http://schemas.microsoft.com/office/powerpoint/2010/main" val="4955013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EBCB2-0D04-34FF-376E-D7DDBF356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Framework for Evaluating Policy Ideas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68BCC3-99FF-731A-B454-A04DCF514A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 Statute or Policy</a:t>
            </a:r>
          </a:p>
          <a:p>
            <a:r>
              <a:rPr lang="en-US" dirty="0"/>
              <a:t>Previous Efforts By Others</a:t>
            </a:r>
          </a:p>
          <a:p>
            <a:r>
              <a:rPr lang="en-US" dirty="0"/>
              <a:t>Previous ECR Efforts</a:t>
            </a:r>
          </a:p>
          <a:p>
            <a:r>
              <a:rPr lang="en-US" dirty="0"/>
              <a:t>Hill Feedback (if any)</a:t>
            </a:r>
          </a:p>
          <a:p>
            <a:r>
              <a:rPr lang="en-US" dirty="0"/>
              <a:t>Agency Feedback (if any)</a:t>
            </a:r>
          </a:p>
          <a:p>
            <a:r>
              <a:rPr lang="en-US" dirty="0"/>
              <a:t>Other Feedback – Chamber of Commerce, </a:t>
            </a:r>
            <a:r>
              <a:rPr lang="en-US" dirty="0" err="1"/>
              <a:t>etc</a:t>
            </a:r>
            <a:r>
              <a:rPr lang="en-US" dirty="0"/>
              <a:t> (if any)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7193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1F9E8-4B43-8ECF-0BC6-D46F25882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2024 QTR 2 Fly-in Preview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662D1F-8700-84FB-DDF2-27BE0DBD2F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June 12-13, 2024 – In-person, DC</a:t>
            </a:r>
          </a:p>
          <a:p>
            <a:pPr lvl="1"/>
            <a:r>
              <a:rPr lang="en-US" dirty="0"/>
              <a:t>June 12 – Afternoon Meeting, Dinner </a:t>
            </a:r>
          </a:p>
          <a:p>
            <a:pPr lvl="1"/>
            <a:r>
              <a:rPr lang="en-US" dirty="0"/>
              <a:t>June 13 – Hill Day</a:t>
            </a:r>
          </a:p>
          <a:p>
            <a:r>
              <a:rPr lang="en-US" dirty="0"/>
              <a:t>Focus on committees other than Armed Services </a:t>
            </a:r>
          </a:p>
          <a:p>
            <a:pPr lvl="1"/>
            <a:r>
              <a:rPr lang="en-US" dirty="0"/>
              <a:t>Senate Homeland Security &amp; Government Affairs / House Committee on Oversight &amp; Reform</a:t>
            </a:r>
          </a:p>
          <a:p>
            <a:pPr lvl="1"/>
            <a:r>
              <a:rPr lang="en-US" dirty="0"/>
              <a:t>Senate Small Business &amp; Entrepreneurship / House Small Business</a:t>
            </a:r>
          </a:p>
          <a:p>
            <a:r>
              <a:rPr lang="en-US" dirty="0"/>
              <a:t>Preview/revisit additional priorities</a:t>
            </a:r>
          </a:p>
          <a:p>
            <a:r>
              <a:rPr lang="en-US" dirty="0"/>
              <a:t>Begin identifying potential champions of different issues</a:t>
            </a:r>
          </a:p>
        </p:txBody>
      </p:sp>
    </p:spTree>
    <p:extLst>
      <p:ext uri="{BB962C8B-B14F-4D97-AF65-F5344CB8AC3E}">
        <p14:creationId xmlns:p14="http://schemas.microsoft.com/office/powerpoint/2010/main" val="11254411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0E81D-7F60-7D3E-466C-F8F6661FB1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138984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9AD73B-3B8F-1E80-C89F-64A16F82F9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131DC4-7C19-D088-364C-2B90035C3E71}"/>
              </a:ext>
            </a:extLst>
          </p:cNvPr>
          <p:cNvSpPr txBox="1"/>
          <p:nvPr/>
        </p:nvSpPr>
        <p:spPr>
          <a:xfrm>
            <a:off x="160773" y="5948624"/>
            <a:ext cx="53959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DFARS Operating Guide:</a:t>
            </a:r>
          </a:p>
          <a:p>
            <a:r>
              <a:rPr lang="en-US" sz="1600" dirty="0"/>
              <a:t>https://www.acq.osd.mil/dpap/dars/docs/far_dfars_guide/DFARS_Operating_Guide_January_2015.pdf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099E50D-5BFB-DB8C-7E47-A16867D1DB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3934" y="181177"/>
            <a:ext cx="8004131" cy="558496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E77C841-7EA7-E8F7-6DD5-6E2FEAC264C3}"/>
              </a:ext>
            </a:extLst>
          </p:cNvPr>
          <p:cNvSpPr txBox="1"/>
          <p:nvPr/>
        </p:nvSpPr>
        <p:spPr>
          <a:xfrm>
            <a:off x="7038474" y="5902457"/>
            <a:ext cx="505125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DFARS Open Cases:</a:t>
            </a:r>
          </a:p>
          <a:p>
            <a:r>
              <a:rPr lang="en-US" sz="1800" dirty="0"/>
              <a:t>https://www.acq.osd.mil/dpap/dars/opencases/dfarscasenum/dfars.pdf</a:t>
            </a:r>
          </a:p>
        </p:txBody>
      </p:sp>
    </p:spTree>
    <p:extLst>
      <p:ext uri="{BB962C8B-B14F-4D97-AF65-F5344CB8AC3E}">
        <p14:creationId xmlns:p14="http://schemas.microsoft.com/office/powerpoint/2010/main" val="870026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AA7AD-905A-009C-8FD6-EB7666426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2455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CFC24-812A-A49C-D524-540074DB2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81741"/>
            <a:ext cx="10972800" cy="4673601"/>
          </a:xfrm>
        </p:spPr>
        <p:txBody>
          <a:bodyPr/>
          <a:lstStyle/>
          <a:p>
            <a:r>
              <a:rPr lang="en-US" dirty="0"/>
              <a:t>2024 QTR 1 Fly In Recap</a:t>
            </a:r>
          </a:p>
          <a:p>
            <a:r>
              <a:rPr lang="en-US" dirty="0"/>
              <a:t>Legislative Updates 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HASC/SASC PSM Meeting Out briefs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Sec. 874 / Sec. 872 Implementation </a:t>
            </a:r>
          </a:p>
          <a:p>
            <a:r>
              <a:rPr lang="en-US" dirty="0"/>
              <a:t>ESOP Performance Study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Framework for Evaluating Policy Ideas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Agency Strategic Engagement</a:t>
            </a:r>
          </a:p>
          <a:p>
            <a:r>
              <a:rPr lang="en-US" dirty="0"/>
              <a:t>2024 QTR 2 Fly In Preview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111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3EEC2-D6DF-4F5C-935F-53F9E62BD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24555"/>
          </a:xfrm>
        </p:spPr>
        <p:txBody>
          <a:bodyPr/>
          <a:lstStyle/>
          <a:p>
            <a:r>
              <a:rPr lang="en-US" dirty="0"/>
              <a:t>2024 QTR 1 Fly In 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6FA667-1ED2-F5CD-9635-C344E36E64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81741"/>
            <a:ext cx="10972800" cy="4673601"/>
          </a:xfrm>
        </p:spPr>
        <p:txBody>
          <a:bodyPr/>
          <a:lstStyle/>
          <a:p>
            <a:r>
              <a:rPr lang="en-US" dirty="0"/>
              <a:t>13 ECR Members participated in-person</a:t>
            </a:r>
          </a:p>
          <a:p>
            <a:r>
              <a:rPr lang="en-US" dirty="0"/>
              <a:t>18 Hill meetings (15 last year)</a:t>
            </a:r>
          </a:p>
          <a:p>
            <a:pPr lvl="1"/>
            <a:r>
              <a:rPr lang="en-US" dirty="0"/>
              <a:t>11 in-person and 7 virtual meetings (HASC/SASC PSMs/Member)</a:t>
            </a:r>
          </a:p>
          <a:p>
            <a:r>
              <a:rPr lang="en-US" dirty="0"/>
              <a:t>8 ECR Members participated in PAC fundraiser for Sen Peters</a:t>
            </a:r>
          </a:p>
          <a:p>
            <a:r>
              <a:rPr lang="en-US" dirty="0"/>
              <a:t>15 ECR Members enjoyed dinner at the ESCA Conference in FL</a:t>
            </a:r>
          </a:p>
          <a:p>
            <a:pPr lvl="1"/>
            <a:r>
              <a:rPr lang="en-US" dirty="0"/>
              <a:t>Continued networking and team building</a:t>
            </a:r>
          </a:p>
          <a:p>
            <a:pPr lvl="1"/>
            <a:r>
              <a:rPr lang="en-US" dirty="0"/>
              <a:t>Potential new ECR member outreach</a:t>
            </a:r>
          </a:p>
          <a:p>
            <a:pPr lvl="1"/>
            <a:r>
              <a:rPr lang="en-US" dirty="0"/>
              <a:t>Sen Kaine Fundraiser (ESCA)</a:t>
            </a:r>
          </a:p>
        </p:txBody>
      </p:sp>
    </p:spTree>
    <p:extLst>
      <p:ext uri="{BB962C8B-B14F-4D97-AF65-F5344CB8AC3E}">
        <p14:creationId xmlns:p14="http://schemas.microsoft.com/office/powerpoint/2010/main" val="1994919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F6643-AD39-1FEA-8AC6-9C0DCBF58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24555"/>
          </a:xfrm>
        </p:spPr>
        <p:txBody>
          <a:bodyPr/>
          <a:lstStyle/>
          <a:p>
            <a:r>
              <a:rPr lang="en-US" dirty="0"/>
              <a:t>Legislative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716CA-CB44-3228-5300-17C9607DEB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81741"/>
            <a:ext cx="10972800" cy="4673601"/>
          </a:xfrm>
        </p:spPr>
        <p:txBody>
          <a:bodyPr/>
          <a:lstStyle/>
          <a:p>
            <a:r>
              <a:rPr lang="en-US" dirty="0"/>
              <a:t>NDAA Timeline</a:t>
            </a:r>
          </a:p>
          <a:p>
            <a:pPr lvl="1"/>
            <a:r>
              <a:rPr lang="en-US" dirty="0"/>
              <a:t>President’s Budget Request expected mid March</a:t>
            </a:r>
          </a:p>
          <a:p>
            <a:pPr lvl="1"/>
            <a:r>
              <a:rPr lang="en-US" dirty="0"/>
              <a:t>HASC Markup expected early </a:t>
            </a:r>
            <a:r>
              <a:rPr lang="en-US"/>
              <a:t>May </a:t>
            </a:r>
          </a:p>
          <a:p>
            <a:pPr lvl="1"/>
            <a:r>
              <a:rPr lang="en-US"/>
              <a:t>House </a:t>
            </a:r>
            <a:r>
              <a:rPr lang="en-US" dirty="0"/>
              <a:t>Floor prior to August recess</a:t>
            </a:r>
          </a:p>
          <a:p>
            <a:r>
              <a:rPr lang="en-US" dirty="0"/>
              <a:t>Member Requests</a:t>
            </a:r>
          </a:p>
          <a:p>
            <a:pPr lvl="1"/>
            <a:r>
              <a:rPr lang="en-US" dirty="0"/>
              <a:t>HASC member office requests underway, SASC to follow in March</a:t>
            </a:r>
          </a:p>
          <a:p>
            <a:pPr lvl="1"/>
            <a:r>
              <a:rPr lang="en-US" dirty="0"/>
              <a:t>HASC holding to March 1 deadline for member office submissions</a:t>
            </a:r>
          </a:p>
          <a:p>
            <a:pPr lvl="1"/>
            <a:r>
              <a:rPr lang="en-US" dirty="0"/>
              <a:t>ECR will follow up with each members office to confirm submission</a:t>
            </a:r>
          </a:p>
        </p:txBody>
      </p:sp>
    </p:spTree>
    <p:extLst>
      <p:ext uri="{BB962C8B-B14F-4D97-AF65-F5344CB8AC3E}">
        <p14:creationId xmlns:p14="http://schemas.microsoft.com/office/powerpoint/2010/main" val="2799027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6412A2-1B46-6EE9-4326-2A5336C0FE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EF316-2AA1-FB15-109A-E50A5386A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24555"/>
          </a:xfrm>
        </p:spPr>
        <p:txBody>
          <a:bodyPr/>
          <a:lstStyle/>
          <a:p>
            <a:r>
              <a:rPr lang="en-US" dirty="0"/>
              <a:t>Legislative Update – Member Requests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CBAF4ABC-7938-242D-DAEE-CC056A534A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295174"/>
              </p:ext>
            </p:extLst>
          </p:nvPr>
        </p:nvGraphicFramePr>
        <p:xfrm>
          <a:off x="609600" y="1081088"/>
          <a:ext cx="10972800" cy="417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0">
                  <a:extLst>
                    <a:ext uri="{9D8B030D-6E8A-4147-A177-3AD203B41FA5}">
                      <a16:colId xmlns:a16="http://schemas.microsoft.com/office/drawing/2014/main" val="1598173196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164399827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HASC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SASC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75832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Banks</a:t>
                      </a:r>
                    </a:p>
                    <a:p>
                      <a:r>
                        <a:rPr lang="en-US" sz="2000" dirty="0"/>
                        <a:t>Bergman</a:t>
                      </a:r>
                    </a:p>
                    <a:p>
                      <a:r>
                        <a:rPr lang="en-US" sz="2000" dirty="0"/>
                        <a:t>Courtney</a:t>
                      </a:r>
                    </a:p>
                    <a:p>
                      <a:r>
                        <a:rPr lang="en-US" sz="2000" dirty="0" err="1"/>
                        <a:t>Houlahan</a:t>
                      </a:r>
                      <a:endParaRPr lang="en-US" sz="2000" dirty="0"/>
                    </a:p>
                    <a:p>
                      <a:r>
                        <a:rPr lang="en-US" sz="2000" dirty="0" err="1"/>
                        <a:t>Kiggins</a:t>
                      </a:r>
                      <a:endParaRPr lang="en-US" sz="2000" dirty="0"/>
                    </a:p>
                    <a:p>
                      <a:r>
                        <a:rPr lang="en-US" sz="2000" dirty="0"/>
                        <a:t>Lamborn</a:t>
                      </a:r>
                    </a:p>
                    <a:p>
                      <a:r>
                        <a:rPr lang="en-US" sz="2000" dirty="0"/>
                        <a:t>Mace</a:t>
                      </a:r>
                    </a:p>
                    <a:p>
                      <a:r>
                        <a:rPr lang="en-US" sz="2000" dirty="0"/>
                        <a:t>Scott</a:t>
                      </a:r>
                    </a:p>
                    <a:p>
                      <a:r>
                        <a:rPr lang="en-US" sz="2000" dirty="0"/>
                        <a:t>Sewell</a:t>
                      </a:r>
                    </a:p>
                    <a:p>
                      <a:r>
                        <a:rPr lang="en-US" sz="2000" dirty="0"/>
                        <a:t>Strong</a:t>
                      </a:r>
                    </a:p>
                    <a:p>
                      <a:r>
                        <a:rPr lang="en-US" sz="2000" dirty="0"/>
                        <a:t>Turner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Fischer</a:t>
                      </a:r>
                    </a:p>
                    <a:p>
                      <a:r>
                        <a:rPr lang="en-US" dirty="0"/>
                        <a:t>Kaine</a:t>
                      </a:r>
                    </a:p>
                    <a:p>
                      <a:r>
                        <a:rPr lang="en-US" dirty="0"/>
                        <a:t>Kelly</a:t>
                      </a:r>
                    </a:p>
                    <a:p>
                      <a:r>
                        <a:rPr lang="en-US" dirty="0"/>
                        <a:t>Peters</a:t>
                      </a:r>
                    </a:p>
                    <a:p>
                      <a:r>
                        <a:rPr lang="en-US" dirty="0"/>
                        <a:t>Rosen</a:t>
                      </a:r>
                    </a:p>
                    <a:p>
                      <a:r>
                        <a:rPr lang="en-US" dirty="0"/>
                        <a:t>Shaheen</a:t>
                      </a:r>
                    </a:p>
                    <a:p>
                      <a:r>
                        <a:rPr lang="en-US" dirty="0"/>
                        <a:t>Tuberville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54264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4312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BB5A8-8FB3-1F30-3BC6-B824C3529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HASC/SASC PSM Meeting Out briefs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D010A8-8EB5-9BFC-B445-2A6022379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HASC PSMs – February 14 </a:t>
            </a:r>
          </a:p>
          <a:p>
            <a:pPr lvl="1"/>
            <a:r>
              <a:rPr lang="en-US" dirty="0"/>
              <a:t>Appreciate our Member outreach</a:t>
            </a:r>
          </a:p>
          <a:p>
            <a:pPr lvl="1"/>
            <a:r>
              <a:rPr lang="en-US" dirty="0"/>
              <a:t>Appreciate update on DPC’s effort for rule making</a:t>
            </a:r>
          </a:p>
          <a:p>
            <a:r>
              <a:rPr lang="en-US" dirty="0"/>
              <a:t>SASC PSMs – February 27 (today)</a:t>
            </a:r>
          </a:p>
          <a:p>
            <a:pPr lvl="1"/>
            <a:r>
              <a:rPr lang="en-US" dirty="0"/>
              <a:t>Provide </a:t>
            </a:r>
            <a:r>
              <a:rPr lang="en-US" dirty="0" err="1"/>
              <a:t>outbrief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42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4AFE9-8A54-700A-DC95-DBA29A60F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Sec. 874 / Sec. 872 Implementation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C8C61F1-50DD-FBD7-338F-5EF5C07C6D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7822795"/>
              </p:ext>
            </p:extLst>
          </p:nvPr>
        </p:nvGraphicFramePr>
        <p:xfrm>
          <a:off x="609600" y="1081088"/>
          <a:ext cx="109728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2160">
                  <a:extLst>
                    <a:ext uri="{9D8B030D-6E8A-4147-A177-3AD203B41FA5}">
                      <a16:colId xmlns:a16="http://schemas.microsoft.com/office/drawing/2014/main" val="3046160174"/>
                    </a:ext>
                  </a:extLst>
                </a:gridCol>
                <a:gridCol w="8930640">
                  <a:extLst>
                    <a:ext uri="{9D8B030D-6E8A-4147-A177-3AD203B41FA5}">
                      <a16:colId xmlns:a16="http://schemas.microsoft.com/office/drawing/2014/main" val="30127183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Month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Planned Effort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9804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January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Engage DPC; Engage Member Offices &amp; HASC/SASC PSMs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8150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February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Begin Agency Strategic Engagement; Draft input for DoD Early Engagement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9836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Check w/ Member Offices to confirm submission of asks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77512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April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HASC Chairman’s Mark, Check in w/ DPC; If not in Mark, prepare for amendment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2947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SASC Chairman’s Mark, Check in w/ DPC; If not in Mark, prepare for amendment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756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June/July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Fly in 1) building champions for expansion, 2) ask Members to ask HASC/SASC PSMs for 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18683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Look for proposed rule in the federal register; Engage DPC on 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4690588"/>
                  </a:ext>
                </a:extLst>
              </a:tr>
            </a:tbl>
          </a:graphicData>
        </a:graphic>
      </p:graphicFrame>
      <p:sp>
        <p:nvSpPr>
          <p:cNvPr id="3" name="Oval 2">
            <a:extLst>
              <a:ext uri="{FF2B5EF4-FFF2-40B4-BE49-F238E27FC236}">
                <a16:creationId xmlns:a16="http://schemas.microsoft.com/office/drawing/2014/main" id="{136DB455-2178-AF1A-E470-C1FF7FA09299}"/>
              </a:ext>
            </a:extLst>
          </p:cNvPr>
          <p:cNvSpPr/>
          <p:nvPr/>
        </p:nvSpPr>
        <p:spPr>
          <a:xfrm>
            <a:off x="6035842" y="1776983"/>
            <a:ext cx="3926305" cy="47292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ADB22FC-C236-B72B-0BAC-7AABA6439644}"/>
              </a:ext>
            </a:extLst>
          </p:cNvPr>
          <p:cNvCxnSpPr>
            <a:cxnSpLocks/>
          </p:cNvCxnSpPr>
          <p:nvPr/>
        </p:nvCxnSpPr>
        <p:spPr>
          <a:xfrm flipH="1" flipV="1">
            <a:off x="9083842" y="2249904"/>
            <a:ext cx="878305" cy="204537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CA0F2C46-D428-C951-CFC2-4A6CF9256051}"/>
              </a:ext>
            </a:extLst>
          </p:cNvPr>
          <p:cNvSpPr txBox="1"/>
          <p:nvPr/>
        </p:nvSpPr>
        <p:spPr>
          <a:xfrm>
            <a:off x="7166810" y="4420537"/>
            <a:ext cx="44155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Recommend drafting after March 13; first gate on DFARS process; see next slide</a:t>
            </a:r>
          </a:p>
        </p:txBody>
      </p:sp>
    </p:spTree>
    <p:extLst>
      <p:ext uri="{BB962C8B-B14F-4D97-AF65-F5344CB8AC3E}">
        <p14:creationId xmlns:p14="http://schemas.microsoft.com/office/powerpoint/2010/main" val="3077156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5950159-8CC2-68DF-CA4A-65907D0A609D}"/>
              </a:ext>
            </a:extLst>
          </p:cNvPr>
          <p:cNvSpPr txBox="1"/>
          <p:nvPr/>
        </p:nvSpPr>
        <p:spPr>
          <a:xfrm>
            <a:off x="160773" y="5948624"/>
            <a:ext cx="53959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DFARS Operating Guide:</a:t>
            </a:r>
          </a:p>
          <a:p>
            <a:r>
              <a:rPr lang="en-US" sz="1600" dirty="0"/>
              <a:t>https://www.acq.osd.mil/dpap/dars/docs/far_dfars_guide/DFARS_Operating_Guide_January_2015.pdf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2617175-D3EA-86E2-B340-1DF1734FBA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0312060"/>
              </p:ext>
            </p:extLst>
          </p:nvPr>
        </p:nvGraphicFramePr>
        <p:xfrm>
          <a:off x="1022960" y="1055927"/>
          <a:ext cx="10434471" cy="44043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6894">
                  <a:extLst>
                    <a:ext uri="{9D8B030D-6E8A-4147-A177-3AD203B41FA5}">
                      <a16:colId xmlns:a16="http://schemas.microsoft.com/office/drawing/2014/main" val="228284797"/>
                    </a:ext>
                  </a:extLst>
                </a:gridCol>
                <a:gridCol w="2486312">
                  <a:extLst>
                    <a:ext uri="{9D8B030D-6E8A-4147-A177-3AD203B41FA5}">
                      <a16:colId xmlns:a16="http://schemas.microsoft.com/office/drawing/2014/main" val="2244090450"/>
                    </a:ext>
                  </a:extLst>
                </a:gridCol>
                <a:gridCol w="1687477">
                  <a:extLst>
                    <a:ext uri="{9D8B030D-6E8A-4147-A177-3AD203B41FA5}">
                      <a16:colId xmlns:a16="http://schemas.microsoft.com/office/drawing/2014/main" val="179708813"/>
                    </a:ext>
                  </a:extLst>
                </a:gridCol>
                <a:gridCol w="2086894">
                  <a:extLst>
                    <a:ext uri="{9D8B030D-6E8A-4147-A177-3AD203B41FA5}">
                      <a16:colId xmlns:a16="http://schemas.microsoft.com/office/drawing/2014/main" val="1273407050"/>
                    </a:ext>
                  </a:extLst>
                </a:gridCol>
                <a:gridCol w="2086894">
                  <a:extLst>
                    <a:ext uri="{9D8B030D-6E8A-4147-A177-3AD203B41FA5}">
                      <a16:colId xmlns:a16="http://schemas.microsoft.com/office/drawing/2014/main" val="3484502965"/>
                    </a:ext>
                  </a:extLst>
                </a:gridCol>
              </a:tblGrid>
              <a:tr h="274963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Step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Weeks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solidFill>
                            <a:schemeClr val="tx1"/>
                          </a:solidFill>
                        </a:rPr>
                        <a:t>Actual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9215013"/>
                  </a:ext>
                </a:extLst>
              </a:tr>
              <a:tr h="274963">
                <a:tc rowSpan="7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Proposed Rule Making (24 weeks)</a:t>
                      </a:r>
                    </a:p>
                  </a:txBody>
                  <a:tcPr marL="4763" marR="4763" marT="4763" marB="0" vert="vert27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Submit Report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dirty="0">
                          <a:solidFill>
                            <a:schemeClr val="tx1"/>
                          </a:solidFill>
                        </a:rPr>
                        <a:t>Start ~ 1/24/24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5361013"/>
                  </a:ext>
                </a:extLst>
              </a:tr>
              <a:tr h="274963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DARC agrees to rule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3/13/24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5310506"/>
                  </a:ext>
                </a:extLst>
              </a:tr>
              <a:tr h="274963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Case Manager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3/27/24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9470947"/>
                  </a:ext>
                </a:extLst>
              </a:tr>
              <a:tr h="274963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DoD Approval to Publish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5.5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4/3/24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4505190"/>
                  </a:ext>
                </a:extLst>
              </a:tr>
              <a:tr h="275882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OFPP/OIRA identify issues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5/15/24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4649391"/>
                  </a:ext>
                </a:extLst>
              </a:tr>
              <a:tr h="274963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Resolve OFPP/OIRA issues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5/29/24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282282"/>
                  </a:ext>
                </a:extLst>
              </a:tr>
              <a:tr h="274963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Publish proposed rule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4.5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6/12/24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1296975"/>
                  </a:ext>
                </a:extLst>
              </a:tr>
              <a:tr h="27496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Public Comment (60 days)</a:t>
                      </a:r>
                    </a:p>
                  </a:txBody>
                  <a:tcPr marL="4763" marR="4763" marT="476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Public Comment (60 days)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7/10/24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4610591"/>
                  </a:ext>
                </a:extLst>
              </a:tr>
              <a:tr h="274963">
                <a:tc rowSpan="7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+mj-lt"/>
                        </a:rPr>
                        <a:t>Final Rule Making </a:t>
                      </a:r>
                    </a:p>
                    <a:p>
                      <a:pPr algn="ctr"/>
                      <a:r>
                        <a:rPr lang="en-US" sz="1200" b="1" dirty="0">
                          <a:latin typeface="+mj-lt"/>
                        </a:rPr>
                        <a:t>(19 weeks)</a:t>
                      </a:r>
                    </a:p>
                  </a:txBody>
                  <a:tcPr marL="4763" marR="4763" marT="4763" marB="0" vert="vert27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Submit Report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9/11/24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9614698"/>
                  </a:ext>
                </a:extLst>
              </a:tr>
              <a:tr h="27496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DARC agrees to rule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10/9/24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2733032"/>
                  </a:ext>
                </a:extLst>
              </a:tr>
              <a:tr h="2749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Case Manager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10/23/24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8451413"/>
                  </a:ext>
                </a:extLst>
              </a:tr>
              <a:tr h="27496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DoD Approval to Publish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5.5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12/4/24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5178520"/>
                  </a:ext>
                </a:extLst>
              </a:tr>
              <a:tr h="27901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OFPP/OIRA identify issues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12/11/24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2985961"/>
                  </a:ext>
                </a:extLst>
              </a:tr>
              <a:tr h="27496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Resolve OFPP/OIRA issues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12/18/24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0509260"/>
                  </a:ext>
                </a:extLst>
              </a:tr>
              <a:tr h="27496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Publish final rule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4.5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1/22/25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952142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879BAE86-2B0B-0713-ABA7-409F5B2F27D2}"/>
              </a:ext>
            </a:extLst>
          </p:cNvPr>
          <p:cNvSpPr txBox="1"/>
          <p:nvPr/>
        </p:nvSpPr>
        <p:spPr>
          <a:xfrm>
            <a:off x="9564103" y="1578337"/>
            <a:ext cx="17536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We will see progress in the DFARS Open Case Log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4C44E5D-684A-9996-6C64-1B9446AC3B1A}"/>
              </a:ext>
            </a:extLst>
          </p:cNvPr>
          <p:cNvSpPr txBox="1"/>
          <p:nvPr/>
        </p:nvSpPr>
        <p:spPr>
          <a:xfrm>
            <a:off x="8486385" y="3349711"/>
            <a:ext cx="3096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Chance to submit comments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8BFCD1-E9F2-C34D-8D9B-4C47D30DC082}"/>
              </a:ext>
            </a:extLst>
          </p:cNvPr>
          <p:cNvSpPr txBox="1"/>
          <p:nvPr/>
        </p:nvSpPr>
        <p:spPr>
          <a:xfrm>
            <a:off x="7038474" y="5902457"/>
            <a:ext cx="505125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DFARS Open Cases:</a:t>
            </a:r>
          </a:p>
          <a:p>
            <a:r>
              <a:rPr lang="en-US" sz="1800" dirty="0"/>
              <a:t>https://www.acq.osd.mil/dpap/dars/opencases/dfarscasenum/dfars.pdf</a:t>
            </a:r>
          </a:p>
        </p:txBody>
      </p:sp>
      <p:pic>
        <p:nvPicPr>
          <p:cNvPr id="7" name="Graphic 6" descr="Holiday tree with solid fill">
            <a:extLst>
              <a:ext uri="{FF2B5EF4-FFF2-40B4-BE49-F238E27FC236}">
                <a16:creationId xmlns:a16="http://schemas.microsoft.com/office/drawing/2014/main" id="{0D207A8C-53F7-4A08-484B-2242CF9B5B7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56259" y="5048593"/>
            <a:ext cx="369332" cy="369332"/>
          </a:xfrm>
          <a:prstGeom prst="rect">
            <a:avLst/>
          </a:prstGeom>
        </p:spPr>
      </p:pic>
      <p:pic>
        <p:nvPicPr>
          <p:cNvPr id="12" name="Graphic 11" descr="Turkey with solid fill">
            <a:extLst>
              <a:ext uri="{FF2B5EF4-FFF2-40B4-BE49-F238E27FC236}">
                <a16:creationId xmlns:a16="http://schemas.microsoft.com/office/drawing/2014/main" id="{DC06A301-B46A-C239-20FA-F8638753BBE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262937" y="4435506"/>
            <a:ext cx="369332" cy="369332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F1508535-1678-3041-5A75-3CEDF7B1B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DFARS Case 2024 – D004</a:t>
            </a:r>
          </a:p>
        </p:txBody>
      </p:sp>
    </p:spTree>
    <p:extLst>
      <p:ext uri="{BB962C8B-B14F-4D97-AF65-F5344CB8AC3E}">
        <p14:creationId xmlns:p14="http://schemas.microsoft.com/office/powerpoint/2010/main" val="1007073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0CC8F-D2E4-B2B4-41B1-6C3A77DE7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ESOP Performance Study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5A5772-BBC7-1610-989D-0AB6F626BA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Results are very good</a:t>
            </a:r>
          </a:p>
          <a:p>
            <a:pPr lvl="1"/>
            <a:r>
              <a:rPr lang="en-US" dirty="0"/>
              <a:t>T-statistics are extremely high which means there is almost no chance the results are random</a:t>
            </a:r>
          </a:p>
          <a:p>
            <a:r>
              <a:rPr lang="en-US" dirty="0"/>
              <a:t>Draft received and in review</a:t>
            </a:r>
          </a:p>
        </p:txBody>
      </p:sp>
    </p:spTree>
    <p:extLst>
      <p:ext uri="{BB962C8B-B14F-4D97-AF65-F5344CB8AC3E}">
        <p14:creationId xmlns:p14="http://schemas.microsoft.com/office/powerpoint/2010/main" val="1655178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695447e-dcab-4201-b6d4-9a6c9a18ca9c" xsi:nil="true"/>
    <lcf76f155ced4ddcb4097134ff3c332f xmlns="a5ec7bdb-4640-4ce8-bdb9-aaf32c714275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82797039E10F4B877B1785F1083F48" ma:contentTypeVersion="18" ma:contentTypeDescription="Create a new document." ma:contentTypeScope="" ma:versionID="0cce6f2e033c630cd7d46d1152b75b0b">
  <xsd:schema xmlns:xsd="http://www.w3.org/2001/XMLSchema" xmlns:xs="http://www.w3.org/2001/XMLSchema" xmlns:p="http://schemas.microsoft.com/office/2006/metadata/properties" xmlns:ns2="a5ec7bdb-4640-4ce8-bdb9-aaf32c714275" xmlns:ns3="f695447e-dcab-4201-b6d4-9a6c9a18ca9c" targetNamespace="http://schemas.microsoft.com/office/2006/metadata/properties" ma:root="true" ma:fieldsID="c8d3157bdf1cfc5f5c35b556cf60280c" ns2:_="" ns3:_="">
    <xsd:import namespace="a5ec7bdb-4640-4ce8-bdb9-aaf32c714275"/>
    <xsd:import namespace="f695447e-dcab-4201-b6d4-9a6c9a18ca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ec7bdb-4640-4ce8-bdb9-aaf32c71427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c190e5d-d177-4975-b4ef-fb844f368b8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95447e-dcab-4201-b6d4-9a6c9a18ca9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1087f6d-bab2-4576-8bf9-71eecf17b314}" ma:internalName="TaxCatchAll" ma:showField="CatchAllData" ma:web="f695447e-dcab-4201-b6d4-9a6c9a18ca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2E4974-F039-41FC-8C8E-02AFB4E697BE}">
  <ds:schemaRefs>
    <ds:schemaRef ds:uri="http://schemas.microsoft.com/office/2006/metadata/properties"/>
    <ds:schemaRef ds:uri="http://schemas.microsoft.com/office/infopath/2007/PartnerControls"/>
    <ds:schemaRef ds:uri="f695447e-dcab-4201-b6d4-9a6c9a18ca9c"/>
    <ds:schemaRef ds:uri="a5ec7bdb-4640-4ce8-bdb9-aaf32c714275"/>
  </ds:schemaRefs>
</ds:datastoreItem>
</file>

<file path=customXml/itemProps2.xml><?xml version="1.0" encoding="utf-8"?>
<ds:datastoreItem xmlns:ds="http://schemas.openxmlformats.org/officeDocument/2006/customXml" ds:itemID="{2A2D69DA-04A3-459A-92E8-F10629FA5E0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B634F15-5FB5-4912-B23A-9664977EAF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ec7bdb-4640-4ce8-bdb9-aaf32c714275"/>
    <ds:schemaRef ds:uri="f695447e-dcab-4201-b6d4-9a6c9a18ca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12314</TotalTime>
  <Words>837</Words>
  <Application>Microsoft Office PowerPoint</Application>
  <PresentationFormat>Widescreen</PresentationFormat>
  <Paragraphs>170</Paragraphs>
  <Slides>14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Office Theme</vt:lpstr>
      <vt:lpstr>Document</vt:lpstr>
      <vt:lpstr>PowerPoint Presentation</vt:lpstr>
      <vt:lpstr>Agenda</vt:lpstr>
      <vt:lpstr>2024 QTR 1 Fly In Recap</vt:lpstr>
      <vt:lpstr>Legislative Update</vt:lpstr>
      <vt:lpstr>Legislative Update – Member Requests</vt:lpstr>
      <vt:lpstr>HASC/SASC PSM Meeting Out briefs</vt:lpstr>
      <vt:lpstr>Sec. 874 / Sec. 872 Implementation</vt:lpstr>
      <vt:lpstr>DFARS Case 2024 – D004</vt:lpstr>
      <vt:lpstr>ESOP Performance Study</vt:lpstr>
      <vt:lpstr>Agency Strategic Engagement</vt:lpstr>
      <vt:lpstr>Framework for Evaluating Policy Ideas</vt:lpstr>
      <vt:lpstr>2024 QTR 2 Fly-in Preview</vt:lpstr>
      <vt:lpstr>Discussion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Lerner</dc:creator>
  <cp:lastModifiedBy>Stephanie Halcrow</cp:lastModifiedBy>
  <cp:revision>422</cp:revision>
  <cp:lastPrinted>2020-01-03T15:33:43Z</cp:lastPrinted>
  <dcterms:created xsi:type="dcterms:W3CDTF">2016-11-22T20:02:45Z</dcterms:created>
  <dcterms:modified xsi:type="dcterms:W3CDTF">2024-02-26T21:17:12Z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lpwstr>8630400.00000000</vt:lpwstr>
  </property>
  <property fmtid="{D5CDD505-2E9C-101B-9397-08002B2CF9AE}" pid="3" name="ContentTypeId">
    <vt:lpwstr>0x010100B782797039E10F4B877B1785F1083F48</vt:lpwstr>
  </property>
</Properties>
</file>