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8"/>
  </p:notesMasterIdLst>
  <p:sldIdLst>
    <p:sldId id="5965" r:id="rId5"/>
    <p:sldId id="5964" r:id="rId6"/>
    <p:sldId id="5979" r:id="rId7"/>
    <p:sldId id="5985" r:id="rId8"/>
    <p:sldId id="5969" r:id="rId9"/>
    <p:sldId id="5976" r:id="rId10"/>
    <p:sldId id="5988" r:id="rId11"/>
    <p:sldId id="5989" r:id="rId12"/>
    <p:sldId id="5981" r:id="rId13"/>
    <p:sldId id="5970" r:id="rId14"/>
    <p:sldId id="5983" r:id="rId15"/>
    <p:sldId id="5975" r:id="rId16"/>
    <p:sldId id="5977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AAD38-2A0E-4E6F-924A-1A5CB9378A90}" v="7" dt="2024-03-18T20:48:35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1" autoAdjust="0"/>
    <p:restoredTop sz="92601" autoAdjust="0"/>
  </p:normalViewPr>
  <p:slideViewPr>
    <p:cSldViewPr snapToGrid="0">
      <p:cViewPr varScale="1">
        <p:scale>
          <a:sx n="105" d="100"/>
          <a:sy n="105" d="100"/>
        </p:scale>
        <p:origin x="120" y="1302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Halcrow" userId="bfaa66868a7fc76b" providerId="LiveId" clId="{4EDAAD38-2A0E-4E6F-924A-1A5CB9378A90}"/>
    <pc:docChg chg="undo custSel addSld delSld modSld">
      <pc:chgData name="Stephanie Halcrow" userId="bfaa66868a7fc76b" providerId="LiveId" clId="{4EDAAD38-2A0E-4E6F-924A-1A5CB9378A90}" dt="2024-03-19T14:06:28.986" v="1678" actId="1076"/>
      <pc:docMkLst>
        <pc:docMk/>
      </pc:docMkLst>
      <pc:sldChg chg="modSp mod">
        <pc:chgData name="Stephanie Halcrow" userId="bfaa66868a7fc76b" providerId="LiveId" clId="{4EDAAD38-2A0E-4E6F-924A-1A5CB9378A90}" dt="2024-03-19T14:05:53.263" v="1675" actId="6549"/>
        <pc:sldMkLst>
          <pc:docMk/>
          <pc:sldMk cId="1324111177" sldId="5964"/>
        </pc:sldMkLst>
        <pc:spChg chg="mod">
          <ac:chgData name="Stephanie Halcrow" userId="bfaa66868a7fc76b" providerId="LiveId" clId="{4EDAAD38-2A0E-4E6F-924A-1A5CB9378A90}" dt="2024-03-19T14:05:53.263" v="1675" actId="6549"/>
          <ac:spMkLst>
            <pc:docMk/>
            <pc:sldMk cId="1324111177" sldId="5964"/>
            <ac:spMk id="3" creationId="{65BCFC24-812A-A49C-D524-540074DB2BD7}"/>
          </ac:spMkLst>
        </pc:spChg>
      </pc:sldChg>
      <pc:sldChg chg="delSp mod">
        <pc:chgData name="Stephanie Halcrow" userId="bfaa66868a7fc76b" providerId="LiveId" clId="{4EDAAD38-2A0E-4E6F-924A-1A5CB9378A90}" dt="2024-03-18T20:38:29.706" v="1631" actId="478"/>
        <pc:sldMkLst>
          <pc:docMk/>
          <pc:sldMk cId="3077156694" sldId="5969"/>
        </pc:sldMkLst>
        <pc:spChg chg="del">
          <ac:chgData name="Stephanie Halcrow" userId="bfaa66868a7fc76b" providerId="LiveId" clId="{4EDAAD38-2A0E-4E6F-924A-1A5CB9378A90}" dt="2024-03-18T20:38:23.746" v="1629" actId="478"/>
          <ac:spMkLst>
            <pc:docMk/>
            <pc:sldMk cId="3077156694" sldId="5969"/>
            <ac:spMk id="3" creationId="{136DB455-2178-AF1A-E470-C1FF7FA09299}"/>
          </ac:spMkLst>
        </pc:spChg>
        <pc:spChg chg="del">
          <ac:chgData name="Stephanie Halcrow" userId="bfaa66868a7fc76b" providerId="LiveId" clId="{4EDAAD38-2A0E-4E6F-924A-1A5CB9378A90}" dt="2024-03-18T20:38:27.451" v="1630" actId="478"/>
          <ac:spMkLst>
            <pc:docMk/>
            <pc:sldMk cId="3077156694" sldId="5969"/>
            <ac:spMk id="10" creationId="{CA0F2C46-D428-C951-CFC2-4A6CF9256051}"/>
          </ac:spMkLst>
        </pc:spChg>
        <pc:cxnChg chg="del">
          <ac:chgData name="Stephanie Halcrow" userId="bfaa66868a7fc76b" providerId="LiveId" clId="{4EDAAD38-2A0E-4E6F-924A-1A5CB9378A90}" dt="2024-03-18T20:38:29.706" v="1631" actId="478"/>
          <ac:cxnSpMkLst>
            <pc:docMk/>
            <pc:sldMk cId="3077156694" sldId="5969"/>
            <ac:cxnSpMk id="8" creationId="{1ADB22FC-C236-B72B-0BAC-7AABA6439644}"/>
          </ac:cxnSpMkLst>
        </pc:cxnChg>
      </pc:sldChg>
      <pc:sldChg chg="modSp mod">
        <pc:chgData name="Stephanie Halcrow" userId="bfaa66868a7fc76b" providerId="LiveId" clId="{4EDAAD38-2A0E-4E6F-924A-1A5CB9378A90}" dt="2024-03-19T14:06:28.986" v="1678" actId="1076"/>
        <pc:sldMkLst>
          <pc:docMk/>
          <pc:sldMk cId="495501390" sldId="5970"/>
        </pc:sldMkLst>
        <pc:spChg chg="mod">
          <ac:chgData name="Stephanie Halcrow" userId="bfaa66868a7fc76b" providerId="LiveId" clId="{4EDAAD38-2A0E-4E6F-924A-1A5CB9378A90}" dt="2024-03-19T14:06:28.986" v="1678" actId="1076"/>
          <ac:spMkLst>
            <pc:docMk/>
            <pc:sldMk cId="495501390" sldId="5970"/>
            <ac:spMk id="3" creationId="{52F1EC1A-8A5E-D4EB-0A11-048626A1957A}"/>
          </ac:spMkLst>
        </pc:spChg>
        <pc:spChg chg="mod">
          <ac:chgData name="Stephanie Halcrow" userId="bfaa66868a7fc76b" providerId="LiveId" clId="{4EDAAD38-2A0E-4E6F-924A-1A5CB9378A90}" dt="2024-03-18T20:27:44.020" v="1269" actId="1076"/>
          <ac:spMkLst>
            <pc:docMk/>
            <pc:sldMk cId="495501390" sldId="5970"/>
            <ac:spMk id="5" creationId="{2D9B770A-8605-2646-A441-3DCCA819D961}"/>
          </ac:spMkLst>
        </pc:spChg>
        <pc:spChg chg="mod">
          <ac:chgData name="Stephanie Halcrow" userId="bfaa66868a7fc76b" providerId="LiveId" clId="{4EDAAD38-2A0E-4E6F-924A-1A5CB9378A90}" dt="2024-03-18T20:27:34.636" v="1266" actId="1076"/>
          <ac:spMkLst>
            <pc:docMk/>
            <pc:sldMk cId="495501390" sldId="5970"/>
            <ac:spMk id="6" creationId="{DCE2E06B-3FB0-952F-FCC8-1F61155B8723}"/>
          </ac:spMkLst>
        </pc:spChg>
        <pc:graphicFrameChg chg="mod">
          <ac:chgData name="Stephanie Halcrow" userId="bfaa66868a7fc76b" providerId="LiveId" clId="{4EDAAD38-2A0E-4E6F-924A-1A5CB9378A90}" dt="2024-03-18T20:27:39.261" v="1268"/>
          <ac:graphicFrameMkLst>
            <pc:docMk/>
            <pc:sldMk cId="495501390" sldId="5970"/>
            <ac:graphicFrameMk id="8" creationId="{73AF8B83-8517-5DC1-B4FF-F183A40C79D6}"/>
          </ac:graphicFrameMkLst>
        </pc:graphicFrameChg>
        <pc:cxnChg chg="mod">
          <ac:chgData name="Stephanie Halcrow" userId="bfaa66868a7fc76b" providerId="LiveId" clId="{4EDAAD38-2A0E-4E6F-924A-1A5CB9378A90}" dt="2024-03-19T14:06:23.956" v="1677" actId="14100"/>
          <ac:cxnSpMkLst>
            <pc:docMk/>
            <pc:sldMk cId="495501390" sldId="5970"/>
            <ac:cxnSpMk id="13" creationId="{9B690FB0-8247-7034-BA5C-03FBB58C441E}"/>
          </ac:cxnSpMkLst>
        </pc:cxnChg>
      </pc:sldChg>
      <pc:sldChg chg="delSp modSp mod">
        <pc:chgData name="Stephanie Halcrow" userId="bfaa66868a7fc76b" providerId="LiveId" clId="{4EDAAD38-2A0E-4E6F-924A-1A5CB9378A90}" dt="2024-03-18T21:12:34.498" v="1674" actId="242"/>
        <pc:sldMkLst>
          <pc:docMk/>
          <pc:sldMk cId="1007073087" sldId="5976"/>
        </pc:sldMkLst>
        <pc:spChg chg="mod">
          <ac:chgData name="Stephanie Halcrow" userId="bfaa66868a7fc76b" providerId="LiveId" clId="{4EDAAD38-2A0E-4E6F-924A-1A5CB9378A90}" dt="2024-03-18T20:49:59.591" v="1673" actId="404"/>
          <ac:spMkLst>
            <pc:docMk/>
            <pc:sldMk cId="1007073087" sldId="5976"/>
            <ac:spMk id="3" creationId="{838BFCD1-E9F2-C34D-8D9B-4C47D30DC082}"/>
          </ac:spMkLst>
        </pc:spChg>
        <pc:spChg chg="del mod">
          <ac:chgData name="Stephanie Halcrow" userId="bfaa66868a7fc76b" providerId="LiveId" clId="{4EDAAD38-2A0E-4E6F-924A-1A5CB9378A90}" dt="2024-03-18T20:48:57.479" v="1659" actId="478"/>
          <ac:spMkLst>
            <pc:docMk/>
            <pc:sldMk cId="1007073087" sldId="5976"/>
            <ac:spMk id="10" creationId="{879BAE86-2B0B-0713-ABA7-409F5B2F27D2}"/>
          </ac:spMkLst>
        </pc:spChg>
        <pc:spChg chg="del mod">
          <ac:chgData name="Stephanie Halcrow" userId="bfaa66868a7fc76b" providerId="LiveId" clId="{4EDAAD38-2A0E-4E6F-924A-1A5CB9378A90}" dt="2024-03-18T20:48:33.002" v="1653" actId="478"/>
          <ac:spMkLst>
            <pc:docMk/>
            <pc:sldMk cId="1007073087" sldId="5976"/>
            <ac:spMk id="11" creationId="{94C44E5D-684A-9996-6C64-1B9446AC3B1A}"/>
          </ac:spMkLst>
        </pc:spChg>
        <pc:graphicFrameChg chg="mod modGraphic">
          <ac:chgData name="Stephanie Halcrow" userId="bfaa66868a7fc76b" providerId="LiveId" clId="{4EDAAD38-2A0E-4E6F-924A-1A5CB9378A90}" dt="2024-03-18T21:12:34.498" v="1674" actId="242"/>
          <ac:graphicFrameMkLst>
            <pc:docMk/>
            <pc:sldMk cId="1007073087" sldId="5976"/>
            <ac:graphicFrameMk id="6" creationId="{02617175-D3EA-86E2-B340-1DF1734FBA65}"/>
          </ac:graphicFrameMkLst>
        </pc:graphicFrameChg>
        <pc:picChg chg="mod">
          <ac:chgData name="Stephanie Halcrow" userId="bfaa66868a7fc76b" providerId="LiveId" clId="{4EDAAD38-2A0E-4E6F-924A-1A5CB9378A90}" dt="2024-03-18T20:49:39.069" v="1672" actId="1076"/>
          <ac:picMkLst>
            <pc:docMk/>
            <pc:sldMk cId="1007073087" sldId="5976"/>
            <ac:picMk id="7" creationId="{0D207A8C-53F7-4A08-484B-2242CF9B5B75}"/>
          </ac:picMkLst>
        </pc:picChg>
        <pc:picChg chg="mod">
          <ac:chgData name="Stephanie Halcrow" userId="bfaa66868a7fc76b" providerId="LiveId" clId="{4EDAAD38-2A0E-4E6F-924A-1A5CB9378A90}" dt="2024-03-18T20:49:36.312" v="1671" actId="1076"/>
          <ac:picMkLst>
            <pc:docMk/>
            <pc:sldMk cId="1007073087" sldId="5976"/>
            <ac:picMk id="12" creationId="{DC06A301-B46A-C239-20FA-F8638753BBE5}"/>
          </ac:picMkLst>
        </pc:picChg>
      </pc:sldChg>
      <pc:sldChg chg="modSp mod">
        <pc:chgData name="Stephanie Halcrow" userId="bfaa66868a7fc76b" providerId="LiveId" clId="{4EDAAD38-2A0E-4E6F-924A-1A5CB9378A90}" dt="2024-03-18T19:49:11.002" v="127" actId="20577"/>
        <pc:sldMkLst>
          <pc:docMk/>
          <pc:sldMk cId="2799027431" sldId="5979"/>
        </pc:sldMkLst>
        <pc:spChg chg="mod">
          <ac:chgData name="Stephanie Halcrow" userId="bfaa66868a7fc76b" providerId="LiveId" clId="{4EDAAD38-2A0E-4E6F-924A-1A5CB9378A90}" dt="2024-03-18T19:49:11.002" v="127" actId="20577"/>
          <ac:spMkLst>
            <pc:docMk/>
            <pc:sldMk cId="2799027431" sldId="5979"/>
            <ac:spMk id="3" creationId="{2C6716CA-CB44-3228-5300-17C9607DEB39}"/>
          </ac:spMkLst>
        </pc:spChg>
      </pc:sldChg>
      <pc:sldChg chg="del">
        <pc:chgData name="Stephanie Halcrow" userId="bfaa66868a7fc76b" providerId="LiveId" clId="{4EDAAD38-2A0E-4E6F-924A-1A5CB9378A90}" dt="2024-03-18T20:07:04.395" v="1161" actId="47"/>
        <pc:sldMkLst>
          <pc:docMk/>
          <pc:sldMk cId="3473719319" sldId="5982"/>
        </pc:sldMkLst>
      </pc:sldChg>
      <pc:sldChg chg="addSp delSp modSp mod chgLayout">
        <pc:chgData name="Stephanie Halcrow" userId="bfaa66868a7fc76b" providerId="LiveId" clId="{4EDAAD38-2A0E-4E6F-924A-1A5CB9378A90}" dt="2024-03-18T20:27:54.157" v="1270" actId="6264"/>
        <pc:sldMkLst>
          <pc:docMk/>
          <pc:sldMk cId="1125441189" sldId="5983"/>
        </pc:sldMkLst>
        <pc:spChg chg="mod ord">
          <ac:chgData name="Stephanie Halcrow" userId="bfaa66868a7fc76b" providerId="LiveId" clId="{4EDAAD38-2A0E-4E6F-924A-1A5CB9378A90}" dt="2024-03-18T20:27:54.157" v="1270" actId="6264"/>
          <ac:spMkLst>
            <pc:docMk/>
            <pc:sldMk cId="1125441189" sldId="5983"/>
            <ac:spMk id="2" creationId="{A331F9E8-4B43-8ECF-0BC6-D46F258820E8}"/>
          </ac:spMkLst>
        </pc:spChg>
        <pc:spChg chg="mod ord">
          <ac:chgData name="Stephanie Halcrow" userId="bfaa66868a7fc76b" providerId="LiveId" clId="{4EDAAD38-2A0E-4E6F-924A-1A5CB9378A90}" dt="2024-03-18T20:27:54.157" v="1270" actId="6264"/>
          <ac:spMkLst>
            <pc:docMk/>
            <pc:sldMk cId="1125441189" sldId="5983"/>
            <ac:spMk id="3" creationId="{2A662D1F-8700-84FB-DDF2-27BE0DBD2F0F}"/>
          </ac:spMkLst>
        </pc:spChg>
        <pc:spChg chg="add del mod">
          <ac:chgData name="Stephanie Halcrow" userId="bfaa66868a7fc76b" providerId="LiveId" clId="{4EDAAD38-2A0E-4E6F-924A-1A5CB9378A90}" dt="2024-03-18T20:27:54.157" v="1270" actId="6264"/>
          <ac:spMkLst>
            <pc:docMk/>
            <pc:sldMk cId="1125441189" sldId="5983"/>
            <ac:spMk id="4" creationId="{BD4B2637-508D-3263-A02D-FFC78AD991D4}"/>
          </ac:spMkLst>
        </pc:spChg>
        <pc:spChg chg="add del mod">
          <ac:chgData name="Stephanie Halcrow" userId="bfaa66868a7fc76b" providerId="LiveId" clId="{4EDAAD38-2A0E-4E6F-924A-1A5CB9378A90}" dt="2024-03-18T20:27:54.157" v="1270" actId="6264"/>
          <ac:spMkLst>
            <pc:docMk/>
            <pc:sldMk cId="1125441189" sldId="5983"/>
            <ac:spMk id="5" creationId="{B2855EAD-E75B-0841-D598-E4C229FE9BBB}"/>
          </ac:spMkLst>
        </pc:spChg>
      </pc:sldChg>
      <pc:sldChg chg="addSp modSp mod">
        <pc:chgData name="Stephanie Halcrow" userId="bfaa66868a7fc76b" providerId="LiveId" clId="{4EDAAD38-2A0E-4E6F-924A-1A5CB9378A90}" dt="2024-03-18T19:57:15.008" v="821" actId="1076"/>
        <pc:sldMkLst>
          <pc:docMk/>
          <pc:sldMk cId="1304312895" sldId="5985"/>
        </pc:sldMkLst>
        <pc:spChg chg="add mod">
          <ac:chgData name="Stephanie Halcrow" userId="bfaa66868a7fc76b" providerId="LiveId" clId="{4EDAAD38-2A0E-4E6F-924A-1A5CB9378A90}" dt="2024-03-18T19:57:15.008" v="821" actId="1076"/>
          <ac:spMkLst>
            <pc:docMk/>
            <pc:sldMk cId="1304312895" sldId="5985"/>
            <ac:spMk id="3" creationId="{E1967BA1-0A77-DDA5-B2D7-7C2072D6B67F}"/>
          </ac:spMkLst>
        </pc:spChg>
        <pc:graphicFrameChg chg="mod modGraphic">
          <ac:chgData name="Stephanie Halcrow" userId="bfaa66868a7fc76b" providerId="LiveId" clId="{4EDAAD38-2A0E-4E6F-924A-1A5CB9378A90}" dt="2024-03-18T19:57:11.693" v="820" actId="1076"/>
          <ac:graphicFrameMkLst>
            <pc:docMk/>
            <pc:sldMk cId="1304312895" sldId="5985"/>
            <ac:graphicFrameMk id="5" creationId="{CBAF4ABC-7938-242D-DAEE-CC056A534A23}"/>
          </ac:graphicFrameMkLst>
        </pc:graphicFrameChg>
      </pc:sldChg>
      <pc:sldChg chg="del">
        <pc:chgData name="Stephanie Halcrow" userId="bfaa66868a7fc76b" providerId="LiveId" clId="{4EDAAD38-2A0E-4E6F-924A-1A5CB9378A90}" dt="2024-03-18T20:06:51.777" v="1160" actId="47"/>
        <pc:sldMkLst>
          <pc:docMk/>
          <pc:sldMk cId="2510617379" sldId="5986"/>
        </pc:sldMkLst>
      </pc:sldChg>
      <pc:sldChg chg="modSp del mod">
        <pc:chgData name="Stephanie Halcrow" userId="bfaa66868a7fc76b" providerId="LiveId" clId="{4EDAAD38-2A0E-4E6F-924A-1A5CB9378A90}" dt="2024-03-19T14:06:00.682" v="1676" actId="47"/>
        <pc:sldMkLst>
          <pc:docMk/>
          <pc:sldMk cId="471420918" sldId="5987"/>
        </pc:sldMkLst>
        <pc:spChg chg="mod">
          <ac:chgData name="Stephanie Halcrow" userId="bfaa66868a7fc76b" providerId="LiveId" clId="{4EDAAD38-2A0E-4E6F-924A-1A5CB9378A90}" dt="2024-03-18T20:37:58.270" v="1628" actId="20577"/>
          <ac:spMkLst>
            <pc:docMk/>
            <pc:sldMk cId="471420918" sldId="5987"/>
            <ac:spMk id="3" creationId="{786C5DAE-BAC4-E325-FB3A-79C1773B87D3}"/>
          </ac:spMkLst>
        </pc:spChg>
      </pc:sldChg>
      <pc:sldChg chg="addSp modSp mod modClrScheme chgLayout">
        <pc:chgData name="Stephanie Halcrow" userId="bfaa66868a7fc76b" providerId="LiveId" clId="{4EDAAD38-2A0E-4E6F-924A-1A5CB9378A90}" dt="2024-03-18T19:55:20.227" v="766" actId="20577"/>
        <pc:sldMkLst>
          <pc:docMk/>
          <pc:sldMk cId="1388357865" sldId="5988"/>
        </pc:sldMkLst>
        <pc:spChg chg="mod ord">
          <ac:chgData name="Stephanie Halcrow" userId="bfaa66868a7fc76b" providerId="LiveId" clId="{4EDAAD38-2A0E-4E6F-924A-1A5CB9378A90}" dt="2024-03-18T19:49:59.631" v="130" actId="700"/>
          <ac:spMkLst>
            <pc:docMk/>
            <pc:sldMk cId="1388357865" sldId="5988"/>
            <ac:spMk id="2" creationId="{12ABFA5F-10A5-9F97-F508-AB260384B4B9}"/>
          </ac:spMkLst>
        </pc:spChg>
        <pc:spChg chg="add mod ord">
          <ac:chgData name="Stephanie Halcrow" userId="bfaa66868a7fc76b" providerId="LiveId" clId="{4EDAAD38-2A0E-4E6F-924A-1A5CB9378A90}" dt="2024-03-18T19:55:20.227" v="766" actId="20577"/>
          <ac:spMkLst>
            <pc:docMk/>
            <pc:sldMk cId="1388357865" sldId="5988"/>
            <ac:spMk id="3" creationId="{6DE9BA9D-B083-35C0-B306-179603240DF2}"/>
          </ac:spMkLst>
        </pc:spChg>
      </pc:sldChg>
      <pc:sldChg chg="modSp new mod">
        <pc:chgData name="Stephanie Halcrow" userId="bfaa66868a7fc76b" providerId="LiveId" clId="{4EDAAD38-2A0E-4E6F-924A-1A5CB9378A90}" dt="2024-03-18T20:32:10.292" v="1316" actId="20577"/>
        <pc:sldMkLst>
          <pc:docMk/>
          <pc:sldMk cId="3201700133" sldId="5989"/>
        </pc:sldMkLst>
        <pc:spChg chg="mod">
          <ac:chgData name="Stephanie Halcrow" userId="bfaa66868a7fc76b" providerId="LiveId" clId="{4EDAAD38-2A0E-4E6F-924A-1A5CB9378A90}" dt="2024-03-18T19:57:52.783" v="844" actId="20577"/>
          <ac:spMkLst>
            <pc:docMk/>
            <pc:sldMk cId="3201700133" sldId="5989"/>
            <ac:spMk id="2" creationId="{96174BE8-A1D3-0EC2-C009-1CB6E99B6087}"/>
          </ac:spMkLst>
        </pc:spChg>
        <pc:spChg chg="mod">
          <ac:chgData name="Stephanie Halcrow" userId="bfaa66868a7fc76b" providerId="LiveId" clId="{4EDAAD38-2A0E-4E6F-924A-1A5CB9378A90}" dt="2024-03-18T20:32:10.292" v="1316" actId="20577"/>
          <ac:spMkLst>
            <pc:docMk/>
            <pc:sldMk cId="3201700133" sldId="5989"/>
            <ac:spMk id="3" creationId="{9408220D-7898-4C65-1CD3-91D3E5CB0F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081741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644CCD-3419-5F39-35FA-42135EBCC1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Monthly Meeting</a:t>
            </a:r>
            <a:br>
              <a:rPr lang="en-US" dirty="0"/>
            </a:br>
            <a:r>
              <a:rPr lang="en-US" dirty="0"/>
              <a:t>March 26, 2024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528217-F893-38F7-B099-B5E588FBC5FA}"/>
              </a:ext>
            </a:extLst>
          </p:cNvPr>
          <p:cNvSpPr/>
          <p:nvPr/>
        </p:nvSpPr>
        <p:spPr>
          <a:xfrm>
            <a:off x="539433" y="1173480"/>
            <a:ext cx="10812780" cy="2720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1080D3-8976-210E-2794-ACB46E75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33" y="4068107"/>
            <a:ext cx="10972800" cy="1616413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Goal is Building Champions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Plan is a living document;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in bold are confirmed and/or already accomplished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italicize are currently being scheduling.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B770A-8605-2646-A441-3DCCA819D961}"/>
              </a:ext>
            </a:extLst>
          </p:cNvPr>
          <p:cNvSpPr txBox="1"/>
          <p:nvPr/>
        </p:nvSpPr>
        <p:spPr>
          <a:xfrm>
            <a:off x="1070810" y="5929972"/>
            <a:ext cx="3128211" cy="74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AFMC – Air Force Materiel Command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 – Department of Homeland Security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– Defense Logistics Agency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GSA – General Services Administration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E2E06B-3FB0-952F-FCC8-1F61155B8723}"/>
              </a:ext>
            </a:extLst>
          </p:cNvPr>
          <p:cNvSpPr txBox="1"/>
          <p:nvPr/>
        </p:nvSpPr>
        <p:spPr>
          <a:xfrm>
            <a:off x="7581295" y="5929972"/>
            <a:ext cx="4185589" cy="88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NDIA – National Defense Industrial Association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PSC – Professional Services Council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SBA – Small Business Administration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SECAF – Small and Emerging Contractors Advisory Forum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USAID – US Agency for International Development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AF8B83-8517-5DC1-B4FF-F183A40C7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966941"/>
              </p:ext>
            </p:extLst>
          </p:nvPr>
        </p:nvGraphicFramePr>
        <p:xfrm>
          <a:off x="528638" y="1168400"/>
          <a:ext cx="11882437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872680" imgH="3138557" progId="Word.Document.12">
                  <p:embed/>
                </p:oleObj>
              </mc:Choice>
              <mc:Fallback>
                <p:oleObj name="Document" r:id="rId3" imgW="11872680" imgH="3138557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3AF8B83-8517-5DC1-B4FF-F183A40C79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638" y="1168400"/>
                        <a:ext cx="11882437" cy="314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690FB0-8247-7034-BA5C-03FBB58C441E}"/>
              </a:ext>
            </a:extLst>
          </p:cNvPr>
          <p:cNvCxnSpPr>
            <a:cxnSpLocks/>
          </p:cNvCxnSpPr>
          <p:nvPr/>
        </p:nvCxnSpPr>
        <p:spPr>
          <a:xfrm>
            <a:off x="4578016" y="3148236"/>
            <a:ext cx="24262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2F1EC1A-8A5E-D4EB-0A11-048626A1957A}"/>
              </a:ext>
            </a:extLst>
          </p:cNvPr>
          <p:cNvSpPr txBox="1"/>
          <p:nvPr/>
        </p:nvSpPr>
        <p:spPr>
          <a:xfrm>
            <a:off x="5033170" y="2914261"/>
            <a:ext cx="1515979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DHS, GSA, SBA, FAA, USAID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F9E8-4B43-8ECF-0BC6-D46F2588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2024 QTR 2 Fly-in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2D1F-8700-84FB-DDF2-27BE0DBD2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June 12-13, 2024 – In-person, DC</a:t>
            </a:r>
          </a:p>
          <a:p>
            <a:pPr lvl="1"/>
            <a:r>
              <a:rPr lang="en-US" dirty="0"/>
              <a:t>June 12 – Afternoon Meeting, Dinner </a:t>
            </a:r>
          </a:p>
          <a:p>
            <a:pPr lvl="1"/>
            <a:r>
              <a:rPr lang="en-US" dirty="0"/>
              <a:t>June 13 – Hill Day</a:t>
            </a:r>
          </a:p>
          <a:p>
            <a:r>
              <a:rPr lang="en-US" dirty="0"/>
              <a:t>Focus on committees other than Armed Services </a:t>
            </a:r>
          </a:p>
          <a:p>
            <a:pPr lvl="1"/>
            <a:r>
              <a:rPr lang="en-US" dirty="0"/>
              <a:t>Senate Homeland Security &amp; Government Affairs / House Committee on Oversight &amp; Reform</a:t>
            </a:r>
          </a:p>
          <a:p>
            <a:pPr lvl="1"/>
            <a:r>
              <a:rPr lang="en-US" dirty="0"/>
              <a:t>Senate Small Business &amp; Entrepreneurship / House Small Business</a:t>
            </a:r>
          </a:p>
          <a:p>
            <a:r>
              <a:rPr lang="en-US" dirty="0"/>
              <a:t>Preview/revisit additional priorities</a:t>
            </a:r>
          </a:p>
          <a:p>
            <a:r>
              <a:rPr lang="en-US" dirty="0"/>
              <a:t>Begin identifying potential champions of different issues</a:t>
            </a:r>
          </a:p>
        </p:txBody>
      </p:sp>
    </p:spTree>
    <p:extLst>
      <p:ext uri="{BB962C8B-B14F-4D97-AF65-F5344CB8AC3E}">
        <p14:creationId xmlns:p14="http://schemas.microsoft.com/office/powerpoint/2010/main" val="112544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dirty="0"/>
              <a:t>Next Mtg: Tuesday, April 30 at 4:00 pm ET</a:t>
            </a:r>
            <a:br>
              <a:rPr lang="en-US" dirty="0"/>
            </a:br>
            <a:r>
              <a:rPr lang="en-US" sz="2000" dirty="0"/>
              <a:t>(Monthly Meetings on last Tuesday of each month at 4:00 pm ET)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9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D73B-3B8F-1E80-C89F-64A16F82F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31DC4-7C19-D088-364C-2B90035C3E71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99E50D-5BFB-DB8C-7E47-A16867D1D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34" y="181177"/>
            <a:ext cx="8004131" cy="5584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77C841-7EA7-E8F7-6DD5-6E2FEAC264C3}"/>
              </a:ext>
            </a:extLst>
          </p:cNvPr>
          <p:cNvSpPr txBox="1"/>
          <p:nvPr/>
        </p:nvSpPr>
        <p:spPr>
          <a:xfrm>
            <a:off x="7038474" y="5902457"/>
            <a:ext cx="5051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DFARS Open Cases:</a:t>
            </a:r>
          </a:p>
          <a:p>
            <a:r>
              <a:rPr lang="en-US" sz="1800" dirty="0"/>
              <a:t>https://www.acq.osd.mil/dpap/dars/opencases/dfarscasenum/dfars.pdf</a:t>
            </a:r>
          </a:p>
        </p:txBody>
      </p:sp>
    </p:spTree>
    <p:extLst>
      <p:ext uri="{BB962C8B-B14F-4D97-AF65-F5344CB8AC3E}">
        <p14:creationId xmlns:p14="http://schemas.microsoft.com/office/powerpoint/2010/main" val="87002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3013"/>
            <a:ext cx="10972800" cy="4673601"/>
          </a:xfrm>
        </p:spPr>
        <p:txBody>
          <a:bodyPr/>
          <a:lstStyle/>
          <a:p>
            <a:r>
              <a:rPr lang="en-US" dirty="0"/>
              <a:t>Legislative Updates</a:t>
            </a:r>
          </a:p>
          <a:p>
            <a:r>
              <a:rPr lang="en-US" dirty="0"/>
              <a:t>Sec. 874 / Sec. 872 Implementation </a:t>
            </a:r>
          </a:p>
          <a:p>
            <a:r>
              <a:rPr lang="en-US" dirty="0"/>
              <a:t>Sec. 874 Government Wide Efforts</a:t>
            </a:r>
          </a:p>
          <a:p>
            <a:r>
              <a:rPr lang="en-US" dirty="0"/>
              <a:t>Look Through Provision</a:t>
            </a:r>
          </a:p>
          <a:p>
            <a:r>
              <a:rPr lang="en-US" dirty="0"/>
              <a:t>ESOP Performance Study </a:t>
            </a:r>
          </a:p>
          <a:p>
            <a:r>
              <a:rPr lang="en-US" dirty="0"/>
              <a:t>Agency Strategic Engagement</a:t>
            </a:r>
          </a:p>
          <a:p>
            <a:r>
              <a:rPr lang="en-US" dirty="0"/>
              <a:t>2024 QTR 2 Fly In Details</a:t>
            </a:r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6643-AD39-1FEA-8AC6-9C0DCBF5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16CA-CB44-3228-5300-17C9607D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NDAA Timeline</a:t>
            </a:r>
          </a:p>
          <a:p>
            <a:pPr lvl="1"/>
            <a:r>
              <a:rPr lang="en-US" dirty="0"/>
              <a:t>President’s Budget Request delivered March 11, 2024</a:t>
            </a:r>
          </a:p>
          <a:p>
            <a:pPr lvl="1"/>
            <a:r>
              <a:rPr lang="en-US" dirty="0"/>
              <a:t>HASC Markup expected early May; SASC later</a:t>
            </a:r>
          </a:p>
          <a:p>
            <a:pPr lvl="1"/>
            <a:r>
              <a:rPr lang="en-US" dirty="0"/>
              <a:t>House Floor prior to August recess</a:t>
            </a:r>
          </a:p>
          <a:p>
            <a:endParaRPr lang="en-US" dirty="0"/>
          </a:p>
          <a:p>
            <a:r>
              <a:rPr lang="en-US" dirty="0"/>
              <a:t>Member Requests</a:t>
            </a:r>
          </a:p>
          <a:p>
            <a:pPr lvl="1"/>
            <a:r>
              <a:rPr lang="en-US" dirty="0"/>
              <a:t>All HASC and SASC member office requests submitted</a:t>
            </a:r>
          </a:p>
          <a:p>
            <a:pPr lvl="1"/>
            <a:r>
              <a:rPr lang="en-US" dirty="0"/>
              <a:t>ECR will follow up with each members office to confirm submission</a:t>
            </a:r>
          </a:p>
        </p:txBody>
      </p:sp>
    </p:spTree>
    <p:extLst>
      <p:ext uri="{BB962C8B-B14F-4D97-AF65-F5344CB8AC3E}">
        <p14:creationId xmlns:p14="http://schemas.microsoft.com/office/powerpoint/2010/main" val="279902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412A2-1B46-6EE9-4326-2A5336C0F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F316-2AA1-FB15-109A-E50A5386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 – Member Requests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BAF4ABC-7938-242D-DAEE-CC056A534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55911"/>
              </p:ext>
            </p:extLst>
          </p:nvPr>
        </p:nvGraphicFramePr>
        <p:xfrm>
          <a:off x="609600" y="1081088"/>
          <a:ext cx="109728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598173196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6439982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SASC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3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Banks</a:t>
                      </a:r>
                    </a:p>
                    <a:p>
                      <a:r>
                        <a:rPr lang="en-US" sz="2000" dirty="0"/>
                        <a:t>Bergman</a:t>
                      </a:r>
                    </a:p>
                    <a:p>
                      <a:r>
                        <a:rPr lang="en-US" sz="2000" dirty="0"/>
                        <a:t>Courtney*</a:t>
                      </a:r>
                    </a:p>
                    <a:p>
                      <a:r>
                        <a:rPr lang="en-US" sz="2000" dirty="0" err="1"/>
                        <a:t>Houlahan</a:t>
                      </a:r>
                      <a:r>
                        <a:rPr lang="en-US" sz="2000" dirty="0"/>
                        <a:t>*</a:t>
                      </a:r>
                    </a:p>
                    <a:p>
                      <a:r>
                        <a:rPr lang="en-US" sz="2000" dirty="0" err="1"/>
                        <a:t>Kiggins</a:t>
                      </a:r>
                      <a:endParaRPr lang="en-US" sz="2000" dirty="0"/>
                    </a:p>
                    <a:p>
                      <a:r>
                        <a:rPr lang="en-US" sz="2000" dirty="0"/>
                        <a:t>Lamborn</a:t>
                      </a:r>
                    </a:p>
                    <a:p>
                      <a:r>
                        <a:rPr lang="en-US" sz="2000" dirty="0"/>
                        <a:t>Mace</a:t>
                      </a:r>
                    </a:p>
                    <a:p>
                      <a:r>
                        <a:rPr lang="en-US" sz="2000" dirty="0"/>
                        <a:t>Scott</a:t>
                      </a:r>
                    </a:p>
                    <a:p>
                      <a:r>
                        <a:rPr lang="en-US" sz="2000" dirty="0"/>
                        <a:t>Sewell</a:t>
                      </a:r>
                    </a:p>
                    <a:p>
                      <a:r>
                        <a:rPr lang="en-US" sz="2000" dirty="0"/>
                        <a:t>Strong*</a:t>
                      </a:r>
                    </a:p>
                    <a:p>
                      <a:r>
                        <a:rPr lang="en-US" sz="2000" dirty="0"/>
                        <a:t>Turner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Fischer</a:t>
                      </a:r>
                    </a:p>
                    <a:p>
                      <a:r>
                        <a:rPr lang="en-US" dirty="0"/>
                        <a:t>Kaine</a:t>
                      </a:r>
                    </a:p>
                    <a:p>
                      <a:r>
                        <a:rPr lang="en-US" dirty="0"/>
                        <a:t>Kelly</a:t>
                      </a:r>
                    </a:p>
                    <a:p>
                      <a:r>
                        <a:rPr lang="en-US" dirty="0"/>
                        <a:t>Peters</a:t>
                      </a:r>
                    </a:p>
                    <a:p>
                      <a:r>
                        <a:rPr lang="en-US" dirty="0"/>
                        <a:t>Rosen</a:t>
                      </a:r>
                    </a:p>
                    <a:p>
                      <a:r>
                        <a:rPr lang="en-US" dirty="0"/>
                        <a:t>Shaheen</a:t>
                      </a:r>
                    </a:p>
                    <a:p>
                      <a:r>
                        <a:rPr lang="en-US" dirty="0"/>
                        <a:t>Tuberville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4264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1967BA1-0A77-DDA5-B2D7-7C2072D6B67F}"/>
              </a:ext>
            </a:extLst>
          </p:cNvPr>
          <p:cNvSpPr txBox="1"/>
          <p:nvPr/>
        </p:nvSpPr>
        <p:spPr>
          <a:xfrm>
            <a:off x="4213946" y="4887516"/>
            <a:ext cx="376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Confirmed submission to committee</a:t>
            </a:r>
          </a:p>
        </p:txBody>
      </p:sp>
    </p:spTree>
    <p:extLst>
      <p:ext uri="{BB962C8B-B14F-4D97-AF65-F5344CB8AC3E}">
        <p14:creationId xmlns:p14="http://schemas.microsoft.com/office/powerpoint/2010/main" val="130431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AFE9-8A54-700A-DC95-DBA29A60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874 / Sec. 872 Implementation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8C61F1-50DD-FBD7-338F-5EF5C07C6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822795"/>
              </p:ext>
            </p:extLst>
          </p:nvPr>
        </p:nvGraphicFramePr>
        <p:xfrm>
          <a:off x="609600" y="1081088"/>
          <a:ext cx="10972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3046160174"/>
                    </a:ext>
                  </a:extLst>
                </a:gridCol>
                <a:gridCol w="8930640">
                  <a:extLst>
                    <a:ext uri="{9D8B030D-6E8A-4147-A177-3AD203B41FA5}">
                      <a16:colId xmlns:a16="http://schemas.microsoft.com/office/drawing/2014/main" val="3012718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Effort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0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 DPC; Engage Member Offices &amp; HASC/SASC PSMs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5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 Agency Strategic Engagement; Draft input for DoD Early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3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 w/ Member Offices to confirm submission of 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75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4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6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June/July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Fly in 1) building champions for expansion, 2) ask Members to ask HASC/SASC PSMs for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6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 for proposed rule in the federal register; Engage DPC 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69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5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950159-8CC2-68DF-CA4A-65907D0A609D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617175-D3EA-86E2-B340-1DF1734F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87034"/>
              </p:ext>
            </p:extLst>
          </p:nvPr>
        </p:nvGraphicFramePr>
        <p:xfrm>
          <a:off x="160774" y="1049773"/>
          <a:ext cx="11928958" cy="4586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988">
                  <a:extLst>
                    <a:ext uri="{9D8B030D-6E8A-4147-A177-3AD203B41FA5}">
                      <a16:colId xmlns:a16="http://schemas.microsoft.com/office/drawing/2014/main" val="228284797"/>
                    </a:ext>
                  </a:extLst>
                </a:gridCol>
                <a:gridCol w="1964550">
                  <a:extLst>
                    <a:ext uri="{9D8B030D-6E8A-4147-A177-3AD203B41FA5}">
                      <a16:colId xmlns:a16="http://schemas.microsoft.com/office/drawing/2014/main" val="2244090450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179708813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1273407050"/>
                    </a:ext>
                  </a:extLst>
                </a:gridCol>
                <a:gridCol w="5112860">
                  <a:extLst>
                    <a:ext uri="{9D8B030D-6E8A-4147-A177-3AD203B41FA5}">
                      <a16:colId xmlns:a16="http://schemas.microsoft.com/office/drawing/2014/main" val="3484502965"/>
                    </a:ext>
                  </a:extLst>
                </a:gridCol>
              </a:tblGrid>
              <a:tr h="27496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15013"/>
                  </a:ext>
                </a:extLst>
              </a:tr>
              <a:tr h="274963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Proposed Rule Making (24 weeks)</a:t>
                      </a:r>
                    </a:p>
                  </a:txBody>
                  <a:tcPr marL="4763" marR="4763" marT="4763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Start ~ 1/24/24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61013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3/13/24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03/06/2024 Case manager forwarded draft proposed rule to DARS Regulatory Control Officer.  DARS Regulatory Control Officer reviewing.”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310506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3/27/24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70947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505190"/>
                  </a:ext>
                </a:extLst>
              </a:tr>
              <a:tr h="27588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5/15/24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49391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82282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proposed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6/12/24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6975"/>
                  </a:ext>
                </a:extLst>
              </a:tr>
              <a:tr h="2749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Chance to submit comments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10591"/>
                  </a:ext>
                </a:extLst>
              </a:tr>
              <a:tr h="274963"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Final Rule Making 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(19 weeks)</a:t>
                      </a:r>
                    </a:p>
                  </a:txBody>
                  <a:tcPr marL="4763" marR="4763" marT="4763" marB="0" vert="vert27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14698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33032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51413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178520"/>
                  </a:ext>
                </a:extLst>
              </a:tr>
              <a:tr h="27901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85961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12/18/24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09260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final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1/22/25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214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8BFCD1-E9F2-C34D-8D9B-4C47D30DC082}"/>
              </a:ext>
            </a:extLst>
          </p:cNvPr>
          <p:cNvSpPr txBox="1"/>
          <p:nvPr/>
        </p:nvSpPr>
        <p:spPr>
          <a:xfrm>
            <a:off x="7038474" y="5902457"/>
            <a:ext cx="50512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DFARS Open Cases:</a:t>
            </a:r>
          </a:p>
          <a:p>
            <a:r>
              <a:rPr lang="en-US" sz="1600" dirty="0"/>
              <a:t>https://www.acq.osd.mil/dpap/dars/opencases/dfarscasenum/dfars.pdf</a:t>
            </a:r>
          </a:p>
        </p:txBody>
      </p:sp>
      <p:pic>
        <p:nvPicPr>
          <p:cNvPr id="7" name="Graphic 6" descr="Holiday tree with solid fill">
            <a:extLst>
              <a:ext uri="{FF2B5EF4-FFF2-40B4-BE49-F238E27FC236}">
                <a16:creationId xmlns:a16="http://schemas.microsoft.com/office/drawing/2014/main" id="{0D207A8C-53F7-4A08-484B-2242CF9B5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9437" y="5164007"/>
            <a:ext cx="369332" cy="369332"/>
          </a:xfrm>
          <a:prstGeom prst="rect">
            <a:avLst/>
          </a:prstGeom>
        </p:spPr>
      </p:pic>
      <p:pic>
        <p:nvPicPr>
          <p:cNvPr id="12" name="Graphic 11" descr="Turkey with solid fill">
            <a:extLst>
              <a:ext uri="{FF2B5EF4-FFF2-40B4-BE49-F238E27FC236}">
                <a16:creationId xmlns:a16="http://schemas.microsoft.com/office/drawing/2014/main" id="{DC06A301-B46A-C239-20FA-F8638753B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9437" y="4460023"/>
            <a:ext cx="369332" cy="36933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1508535-1678-3041-5A75-3CEDF7B1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DFARS Case 2024 – D004</a:t>
            </a:r>
          </a:p>
        </p:txBody>
      </p:sp>
    </p:spTree>
    <p:extLst>
      <p:ext uri="{BB962C8B-B14F-4D97-AF65-F5344CB8AC3E}">
        <p14:creationId xmlns:p14="http://schemas.microsoft.com/office/powerpoint/2010/main" val="100707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BFA5F-10A5-9F97-F508-AB260384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874 – Government Wide Efforts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9BA9D-B083-35C0-B306-17960324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Sen. Kaine expressed support at ESCA conference PAC event</a:t>
            </a:r>
          </a:p>
          <a:p>
            <a:r>
              <a:rPr lang="en-US" dirty="0"/>
              <a:t>Sen. Peters previously included language expanding Sec. 874 government wide</a:t>
            </a:r>
          </a:p>
          <a:p>
            <a:pPr lvl="1"/>
            <a:r>
              <a:rPr lang="en-US" dirty="0"/>
              <a:t>Connected Sen. Kaine with Sen. Peters (and Sen. Fischer) to team</a:t>
            </a:r>
          </a:p>
          <a:p>
            <a:r>
              <a:rPr lang="en-US" dirty="0"/>
              <a:t>Will communicate with SASC PSMs on latest developments</a:t>
            </a:r>
          </a:p>
          <a:p>
            <a:r>
              <a:rPr lang="en-US" dirty="0"/>
              <a:t>SASC NDAA language is public once the bill is filed on the Senate floor – early as June/July or as late as October/November </a:t>
            </a:r>
          </a:p>
        </p:txBody>
      </p:sp>
    </p:spTree>
    <p:extLst>
      <p:ext uri="{BB962C8B-B14F-4D97-AF65-F5344CB8AC3E}">
        <p14:creationId xmlns:p14="http://schemas.microsoft.com/office/powerpoint/2010/main" val="138835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4BE8-A1D3-0EC2-C009-1CB6E99B6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Through 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220D-7898-4C65-1CD3-91D3E5CB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Senate Small Business &amp; Entrepreneurship Committee staff requested support for language to allow 2-year look through provision for women owned, service connected disabled businesses transitioning to 100% ESOP.</a:t>
            </a:r>
          </a:p>
          <a:p>
            <a:r>
              <a:rPr lang="en-US" dirty="0"/>
              <a:t>Told that Sen. Shaheen and Sen. Van </a:t>
            </a:r>
            <a:r>
              <a:rPr lang="en-US" dirty="0" err="1"/>
              <a:t>Hollen</a:t>
            </a:r>
            <a:r>
              <a:rPr lang="en-US" dirty="0"/>
              <a:t> plan to offer during SASC NDAA markup as an amendment</a:t>
            </a:r>
          </a:p>
          <a:p>
            <a:r>
              <a:rPr lang="en-US" dirty="0"/>
              <a:t>SASC NDAA language is public once the bill is filed on the Senate floor – early as June/July or as late as October/November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0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CC8F-D2E4-B2B4-41B1-6C3A77DE7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ESOP Performance 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A5772-BBC7-1610-989D-0AB6F626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are very good</a:t>
            </a:r>
          </a:p>
          <a:p>
            <a:pPr lvl="1"/>
            <a:r>
              <a:rPr lang="en-US" dirty="0"/>
              <a:t>T-statistics are extremely high which means there is almost no chance the results are random</a:t>
            </a:r>
          </a:p>
          <a:p>
            <a:r>
              <a:rPr lang="en-US" dirty="0"/>
              <a:t>Draft received and in review</a:t>
            </a:r>
          </a:p>
        </p:txBody>
      </p:sp>
    </p:spTree>
    <p:extLst>
      <p:ext uri="{BB962C8B-B14F-4D97-AF65-F5344CB8AC3E}">
        <p14:creationId xmlns:p14="http://schemas.microsoft.com/office/powerpoint/2010/main" val="165517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customXml/itemProps3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12412</TotalTime>
  <Words>884</Words>
  <Application>Microsoft Office PowerPoint</Application>
  <PresentationFormat>Widescreen</PresentationFormat>
  <Paragraphs>158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Document</vt:lpstr>
      <vt:lpstr>Monthly Meeting March 26, 2024 </vt:lpstr>
      <vt:lpstr>Agenda</vt:lpstr>
      <vt:lpstr>Legislative Update</vt:lpstr>
      <vt:lpstr>Legislative Update – Member Requests</vt:lpstr>
      <vt:lpstr>Sec. 874 / Sec. 872 Implementation</vt:lpstr>
      <vt:lpstr>DFARS Case 2024 – D004</vt:lpstr>
      <vt:lpstr>Sec. 874 – Government Wide Efforts </vt:lpstr>
      <vt:lpstr>Look Through Provision</vt:lpstr>
      <vt:lpstr>ESOP Performance Study</vt:lpstr>
      <vt:lpstr>Agency Strategic Engagement</vt:lpstr>
      <vt:lpstr>2024 QTR 2 Fly-in Details</vt:lpstr>
      <vt:lpstr>Discussion Next Mtg: Tuesday, April 30 at 4:00 pm ET (Monthly Meetings on last Tuesday of each month at 4:00 pm ET)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Stephanie Halcrow</cp:lastModifiedBy>
  <cp:revision>424</cp:revision>
  <cp:lastPrinted>2020-01-03T15:33:43Z</cp:lastPrinted>
  <dcterms:created xsi:type="dcterms:W3CDTF">2016-11-22T20:02:45Z</dcterms:created>
  <dcterms:modified xsi:type="dcterms:W3CDTF">2024-03-19T20:49:13Z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</Properties>
</file>