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18"/>
  </p:notesMasterIdLst>
  <p:sldIdLst>
    <p:sldId id="5965" r:id="rId5"/>
    <p:sldId id="5964" r:id="rId6"/>
    <p:sldId id="5979" r:id="rId7"/>
    <p:sldId id="5985" r:id="rId8"/>
    <p:sldId id="5969" r:id="rId9"/>
    <p:sldId id="5976" r:id="rId10"/>
    <p:sldId id="5988" r:id="rId11"/>
    <p:sldId id="5989" r:id="rId12"/>
    <p:sldId id="5981" r:id="rId13"/>
    <p:sldId id="5970" r:id="rId14"/>
    <p:sldId id="5983" r:id="rId15"/>
    <p:sldId id="5975" r:id="rId16"/>
    <p:sldId id="5977" r:id="rId17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8CEFF2-C755-64D8-7148-4031AE777FF2}" name="Matt Scott" initials="MS" userId="S::mscott@vennstrategies.com::e3b21f49-feec-4233-931c-ce1b3ef6b6a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Pearce" initials="MP" lastIdx="1" clrIdx="0">
    <p:extLst>
      <p:ext uri="{19B8F6BF-5375-455C-9EA6-DF929625EA0E}">
        <p15:presenceInfo xmlns:p15="http://schemas.microsoft.com/office/powerpoint/2012/main" userId="Matt Pear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264061"/>
    <a:srgbClr val="375067"/>
    <a:srgbClr val="006FAC"/>
    <a:srgbClr val="A6A6A6"/>
    <a:srgbClr val="D9D9D9"/>
    <a:srgbClr val="6EBEEA"/>
    <a:srgbClr val="6D6D6D"/>
    <a:srgbClr val="CCCCCC"/>
    <a:srgbClr val="78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DAAD38-2A0E-4E6F-924A-1A5CB9378A90}" v="7" dt="2024-03-18T20:48:35.2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91" autoAdjust="0"/>
    <p:restoredTop sz="92601" autoAdjust="0"/>
  </p:normalViewPr>
  <p:slideViewPr>
    <p:cSldViewPr snapToGrid="0">
      <p:cViewPr varScale="1">
        <p:scale>
          <a:sx n="105" d="100"/>
          <a:sy n="105" d="100"/>
        </p:scale>
        <p:origin x="120" y="1302"/>
      </p:cViewPr>
      <p:guideLst/>
    </p:cSldViewPr>
  </p:slideViewPr>
  <p:outlineViewPr>
    <p:cViewPr>
      <p:scale>
        <a:sx n="33" d="100"/>
        <a:sy n="33" d="100"/>
      </p:scale>
      <p:origin x="0" y="-1791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578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Halcrow" userId="bfaa66868a7fc76b" providerId="LiveId" clId="{4EDAAD38-2A0E-4E6F-924A-1A5CB9378A90}"/>
    <pc:docChg chg="undo custSel addSld delSld modSld">
      <pc:chgData name="Stephanie Halcrow" userId="bfaa66868a7fc76b" providerId="LiveId" clId="{4EDAAD38-2A0E-4E6F-924A-1A5CB9378A90}" dt="2024-03-19T14:06:28.986" v="1678" actId="1076"/>
      <pc:docMkLst>
        <pc:docMk/>
      </pc:docMkLst>
      <pc:sldChg chg="modSp mod">
        <pc:chgData name="Stephanie Halcrow" userId="bfaa66868a7fc76b" providerId="LiveId" clId="{4EDAAD38-2A0E-4E6F-924A-1A5CB9378A90}" dt="2024-03-19T14:05:53.263" v="1675" actId="6549"/>
        <pc:sldMkLst>
          <pc:docMk/>
          <pc:sldMk cId="1324111177" sldId="5964"/>
        </pc:sldMkLst>
        <pc:spChg chg="mod">
          <ac:chgData name="Stephanie Halcrow" userId="bfaa66868a7fc76b" providerId="LiveId" clId="{4EDAAD38-2A0E-4E6F-924A-1A5CB9378A90}" dt="2024-03-19T14:05:53.263" v="1675" actId="6549"/>
          <ac:spMkLst>
            <pc:docMk/>
            <pc:sldMk cId="1324111177" sldId="5964"/>
            <ac:spMk id="3" creationId="{65BCFC24-812A-A49C-D524-540074DB2BD7}"/>
          </ac:spMkLst>
        </pc:spChg>
      </pc:sldChg>
      <pc:sldChg chg="delSp mod">
        <pc:chgData name="Stephanie Halcrow" userId="bfaa66868a7fc76b" providerId="LiveId" clId="{4EDAAD38-2A0E-4E6F-924A-1A5CB9378A90}" dt="2024-03-18T20:38:29.706" v="1631" actId="478"/>
        <pc:sldMkLst>
          <pc:docMk/>
          <pc:sldMk cId="3077156694" sldId="5969"/>
        </pc:sldMkLst>
        <pc:spChg chg="del">
          <ac:chgData name="Stephanie Halcrow" userId="bfaa66868a7fc76b" providerId="LiveId" clId="{4EDAAD38-2A0E-4E6F-924A-1A5CB9378A90}" dt="2024-03-18T20:38:23.746" v="1629" actId="478"/>
          <ac:spMkLst>
            <pc:docMk/>
            <pc:sldMk cId="3077156694" sldId="5969"/>
            <ac:spMk id="3" creationId="{136DB455-2178-AF1A-E470-C1FF7FA09299}"/>
          </ac:spMkLst>
        </pc:spChg>
        <pc:spChg chg="del">
          <ac:chgData name="Stephanie Halcrow" userId="bfaa66868a7fc76b" providerId="LiveId" clId="{4EDAAD38-2A0E-4E6F-924A-1A5CB9378A90}" dt="2024-03-18T20:38:27.451" v="1630" actId="478"/>
          <ac:spMkLst>
            <pc:docMk/>
            <pc:sldMk cId="3077156694" sldId="5969"/>
            <ac:spMk id="10" creationId="{CA0F2C46-D428-C951-CFC2-4A6CF9256051}"/>
          </ac:spMkLst>
        </pc:spChg>
        <pc:cxnChg chg="del">
          <ac:chgData name="Stephanie Halcrow" userId="bfaa66868a7fc76b" providerId="LiveId" clId="{4EDAAD38-2A0E-4E6F-924A-1A5CB9378A90}" dt="2024-03-18T20:38:29.706" v="1631" actId="478"/>
          <ac:cxnSpMkLst>
            <pc:docMk/>
            <pc:sldMk cId="3077156694" sldId="5969"/>
            <ac:cxnSpMk id="8" creationId="{1ADB22FC-C236-B72B-0BAC-7AABA6439644}"/>
          </ac:cxnSpMkLst>
        </pc:cxnChg>
      </pc:sldChg>
      <pc:sldChg chg="modSp mod">
        <pc:chgData name="Stephanie Halcrow" userId="bfaa66868a7fc76b" providerId="LiveId" clId="{4EDAAD38-2A0E-4E6F-924A-1A5CB9378A90}" dt="2024-03-19T14:06:28.986" v="1678" actId="1076"/>
        <pc:sldMkLst>
          <pc:docMk/>
          <pc:sldMk cId="495501390" sldId="5970"/>
        </pc:sldMkLst>
        <pc:spChg chg="mod">
          <ac:chgData name="Stephanie Halcrow" userId="bfaa66868a7fc76b" providerId="LiveId" clId="{4EDAAD38-2A0E-4E6F-924A-1A5CB9378A90}" dt="2024-03-19T14:06:28.986" v="1678" actId="1076"/>
          <ac:spMkLst>
            <pc:docMk/>
            <pc:sldMk cId="495501390" sldId="5970"/>
            <ac:spMk id="3" creationId="{52F1EC1A-8A5E-D4EB-0A11-048626A1957A}"/>
          </ac:spMkLst>
        </pc:spChg>
        <pc:spChg chg="mod">
          <ac:chgData name="Stephanie Halcrow" userId="bfaa66868a7fc76b" providerId="LiveId" clId="{4EDAAD38-2A0E-4E6F-924A-1A5CB9378A90}" dt="2024-03-18T20:27:44.020" v="1269" actId="1076"/>
          <ac:spMkLst>
            <pc:docMk/>
            <pc:sldMk cId="495501390" sldId="5970"/>
            <ac:spMk id="5" creationId="{2D9B770A-8605-2646-A441-3DCCA819D961}"/>
          </ac:spMkLst>
        </pc:spChg>
        <pc:spChg chg="mod">
          <ac:chgData name="Stephanie Halcrow" userId="bfaa66868a7fc76b" providerId="LiveId" clId="{4EDAAD38-2A0E-4E6F-924A-1A5CB9378A90}" dt="2024-03-18T20:27:34.636" v="1266" actId="1076"/>
          <ac:spMkLst>
            <pc:docMk/>
            <pc:sldMk cId="495501390" sldId="5970"/>
            <ac:spMk id="6" creationId="{DCE2E06B-3FB0-952F-FCC8-1F61155B8723}"/>
          </ac:spMkLst>
        </pc:spChg>
        <pc:graphicFrameChg chg="mod">
          <ac:chgData name="Stephanie Halcrow" userId="bfaa66868a7fc76b" providerId="LiveId" clId="{4EDAAD38-2A0E-4E6F-924A-1A5CB9378A90}" dt="2024-03-18T20:27:39.261" v="1268"/>
          <ac:graphicFrameMkLst>
            <pc:docMk/>
            <pc:sldMk cId="495501390" sldId="5970"/>
            <ac:graphicFrameMk id="8" creationId="{73AF8B83-8517-5DC1-B4FF-F183A40C79D6}"/>
          </ac:graphicFrameMkLst>
        </pc:graphicFrameChg>
        <pc:cxnChg chg="mod">
          <ac:chgData name="Stephanie Halcrow" userId="bfaa66868a7fc76b" providerId="LiveId" clId="{4EDAAD38-2A0E-4E6F-924A-1A5CB9378A90}" dt="2024-03-19T14:06:23.956" v="1677" actId="14100"/>
          <ac:cxnSpMkLst>
            <pc:docMk/>
            <pc:sldMk cId="495501390" sldId="5970"/>
            <ac:cxnSpMk id="13" creationId="{9B690FB0-8247-7034-BA5C-03FBB58C441E}"/>
          </ac:cxnSpMkLst>
        </pc:cxnChg>
      </pc:sldChg>
      <pc:sldChg chg="delSp modSp mod">
        <pc:chgData name="Stephanie Halcrow" userId="bfaa66868a7fc76b" providerId="LiveId" clId="{4EDAAD38-2A0E-4E6F-924A-1A5CB9378A90}" dt="2024-03-18T21:12:34.498" v="1674" actId="242"/>
        <pc:sldMkLst>
          <pc:docMk/>
          <pc:sldMk cId="1007073087" sldId="5976"/>
        </pc:sldMkLst>
        <pc:spChg chg="mod">
          <ac:chgData name="Stephanie Halcrow" userId="bfaa66868a7fc76b" providerId="LiveId" clId="{4EDAAD38-2A0E-4E6F-924A-1A5CB9378A90}" dt="2024-03-18T20:49:59.591" v="1673" actId="404"/>
          <ac:spMkLst>
            <pc:docMk/>
            <pc:sldMk cId="1007073087" sldId="5976"/>
            <ac:spMk id="3" creationId="{838BFCD1-E9F2-C34D-8D9B-4C47D30DC082}"/>
          </ac:spMkLst>
        </pc:spChg>
        <pc:spChg chg="del mod">
          <ac:chgData name="Stephanie Halcrow" userId="bfaa66868a7fc76b" providerId="LiveId" clId="{4EDAAD38-2A0E-4E6F-924A-1A5CB9378A90}" dt="2024-03-18T20:48:57.479" v="1659" actId="478"/>
          <ac:spMkLst>
            <pc:docMk/>
            <pc:sldMk cId="1007073087" sldId="5976"/>
            <ac:spMk id="10" creationId="{879BAE86-2B0B-0713-ABA7-409F5B2F27D2}"/>
          </ac:spMkLst>
        </pc:spChg>
        <pc:spChg chg="del mod">
          <ac:chgData name="Stephanie Halcrow" userId="bfaa66868a7fc76b" providerId="LiveId" clId="{4EDAAD38-2A0E-4E6F-924A-1A5CB9378A90}" dt="2024-03-18T20:48:33.002" v="1653" actId="478"/>
          <ac:spMkLst>
            <pc:docMk/>
            <pc:sldMk cId="1007073087" sldId="5976"/>
            <ac:spMk id="11" creationId="{94C44E5D-684A-9996-6C64-1B9446AC3B1A}"/>
          </ac:spMkLst>
        </pc:spChg>
        <pc:graphicFrameChg chg="mod modGraphic">
          <ac:chgData name="Stephanie Halcrow" userId="bfaa66868a7fc76b" providerId="LiveId" clId="{4EDAAD38-2A0E-4E6F-924A-1A5CB9378A90}" dt="2024-03-18T21:12:34.498" v="1674" actId="242"/>
          <ac:graphicFrameMkLst>
            <pc:docMk/>
            <pc:sldMk cId="1007073087" sldId="5976"/>
            <ac:graphicFrameMk id="6" creationId="{02617175-D3EA-86E2-B340-1DF1734FBA65}"/>
          </ac:graphicFrameMkLst>
        </pc:graphicFrameChg>
        <pc:picChg chg="mod">
          <ac:chgData name="Stephanie Halcrow" userId="bfaa66868a7fc76b" providerId="LiveId" clId="{4EDAAD38-2A0E-4E6F-924A-1A5CB9378A90}" dt="2024-03-18T20:49:39.069" v="1672" actId="1076"/>
          <ac:picMkLst>
            <pc:docMk/>
            <pc:sldMk cId="1007073087" sldId="5976"/>
            <ac:picMk id="7" creationId="{0D207A8C-53F7-4A08-484B-2242CF9B5B75}"/>
          </ac:picMkLst>
        </pc:picChg>
        <pc:picChg chg="mod">
          <ac:chgData name="Stephanie Halcrow" userId="bfaa66868a7fc76b" providerId="LiveId" clId="{4EDAAD38-2A0E-4E6F-924A-1A5CB9378A90}" dt="2024-03-18T20:49:36.312" v="1671" actId="1076"/>
          <ac:picMkLst>
            <pc:docMk/>
            <pc:sldMk cId="1007073087" sldId="5976"/>
            <ac:picMk id="12" creationId="{DC06A301-B46A-C239-20FA-F8638753BBE5}"/>
          </ac:picMkLst>
        </pc:picChg>
      </pc:sldChg>
      <pc:sldChg chg="modSp mod">
        <pc:chgData name="Stephanie Halcrow" userId="bfaa66868a7fc76b" providerId="LiveId" clId="{4EDAAD38-2A0E-4E6F-924A-1A5CB9378A90}" dt="2024-03-18T19:49:11.002" v="127" actId="20577"/>
        <pc:sldMkLst>
          <pc:docMk/>
          <pc:sldMk cId="2799027431" sldId="5979"/>
        </pc:sldMkLst>
        <pc:spChg chg="mod">
          <ac:chgData name="Stephanie Halcrow" userId="bfaa66868a7fc76b" providerId="LiveId" clId="{4EDAAD38-2A0E-4E6F-924A-1A5CB9378A90}" dt="2024-03-18T19:49:11.002" v="127" actId="20577"/>
          <ac:spMkLst>
            <pc:docMk/>
            <pc:sldMk cId="2799027431" sldId="5979"/>
            <ac:spMk id="3" creationId="{2C6716CA-CB44-3228-5300-17C9607DEB39}"/>
          </ac:spMkLst>
        </pc:spChg>
      </pc:sldChg>
      <pc:sldChg chg="del">
        <pc:chgData name="Stephanie Halcrow" userId="bfaa66868a7fc76b" providerId="LiveId" clId="{4EDAAD38-2A0E-4E6F-924A-1A5CB9378A90}" dt="2024-03-18T20:07:04.395" v="1161" actId="47"/>
        <pc:sldMkLst>
          <pc:docMk/>
          <pc:sldMk cId="3473719319" sldId="5982"/>
        </pc:sldMkLst>
      </pc:sldChg>
      <pc:sldChg chg="addSp delSp modSp mod chgLayout">
        <pc:chgData name="Stephanie Halcrow" userId="bfaa66868a7fc76b" providerId="LiveId" clId="{4EDAAD38-2A0E-4E6F-924A-1A5CB9378A90}" dt="2024-03-18T20:27:54.157" v="1270" actId="6264"/>
        <pc:sldMkLst>
          <pc:docMk/>
          <pc:sldMk cId="1125441189" sldId="5983"/>
        </pc:sldMkLst>
        <pc:spChg chg="mod ord">
          <ac:chgData name="Stephanie Halcrow" userId="bfaa66868a7fc76b" providerId="LiveId" clId="{4EDAAD38-2A0E-4E6F-924A-1A5CB9378A90}" dt="2024-03-18T20:27:54.157" v="1270" actId="6264"/>
          <ac:spMkLst>
            <pc:docMk/>
            <pc:sldMk cId="1125441189" sldId="5983"/>
            <ac:spMk id="2" creationId="{A331F9E8-4B43-8ECF-0BC6-D46F258820E8}"/>
          </ac:spMkLst>
        </pc:spChg>
        <pc:spChg chg="mod ord">
          <ac:chgData name="Stephanie Halcrow" userId="bfaa66868a7fc76b" providerId="LiveId" clId="{4EDAAD38-2A0E-4E6F-924A-1A5CB9378A90}" dt="2024-03-18T20:27:54.157" v="1270" actId="6264"/>
          <ac:spMkLst>
            <pc:docMk/>
            <pc:sldMk cId="1125441189" sldId="5983"/>
            <ac:spMk id="3" creationId="{2A662D1F-8700-84FB-DDF2-27BE0DBD2F0F}"/>
          </ac:spMkLst>
        </pc:spChg>
        <pc:spChg chg="add del mod">
          <ac:chgData name="Stephanie Halcrow" userId="bfaa66868a7fc76b" providerId="LiveId" clId="{4EDAAD38-2A0E-4E6F-924A-1A5CB9378A90}" dt="2024-03-18T20:27:54.157" v="1270" actId="6264"/>
          <ac:spMkLst>
            <pc:docMk/>
            <pc:sldMk cId="1125441189" sldId="5983"/>
            <ac:spMk id="4" creationId="{BD4B2637-508D-3263-A02D-FFC78AD991D4}"/>
          </ac:spMkLst>
        </pc:spChg>
        <pc:spChg chg="add del mod">
          <ac:chgData name="Stephanie Halcrow" userId="bfaa66868a7fc76b" providerId="LiveId" clId="{4EDAAD38-2A0E-4E6F-924A-1A5CB9378A90}" dt="2024-03-18T20:27:54.157" v="1270" actId="6264"/>
          <ac:spMkLst>
            <pc:docMk/>
            <pc:sldMk cId="1125441189" sldId="5983"/>
            <ac:spMk id="5" creationId="{B2855EAD-E75B-0841-D598-E4C229FE9BBB}"/>
          </ac:spMkLst>
        </pc:spChg>
      </pc:sldChg>
      <pc:sldChg chg="addSp modSp mod">
        <pc:chgData name="Stephanie Halcrow" userId="bfaa66868a7fc76b" providerId="LiveId" clId="{4EDAAD38-2A0E-4E6F-924A-1A5CB9378A90}" dt="2024-03-18T19:57:15.008" v="821" actId="1076"/>
        <pc:sldMkLst>
          <pc:docMk/>
          <pc:sldMk cId="1304312895" sldId="5985"/>
        </pc:sldMkLst>
        <pc:spChg chg="add mod">
          <ac:chgData name="Stephanie Halcrow" userId="bfaa66868a7fc76b" providerId="LiveId" clId="{4EDAAD38-2A0E-4E6F-924A-1A5CB9378A90}" dt="2024-03-18T19:57:15.008" v="821" actId="1076"/>
          <ac:spMkLst>
            <pc:docMk/>
            <pc:sldMk cId="1304312895" sldId="5985"/>
            <ac:spMk id="3" creationId="{E1967BA1-0A77-DDA5-B2D7-7C2072D6B67F}"/>
          </ac:spMkLst>
        </pc:spChg>
        <pc:graphicFrameChg chg="mod modGraphic">
          <ac:chgData name="Stephanie Halcrow" userId="bfaa66868a7fc76b" providerId="LiveId" clId="{4EDAAD38-2A0E-4E6F-924A-1A5CB9378A90}" dt="2024-03-18T19:57:11.693" v="820" actId="1076"/>
          <ac:graphicFrameMkLst>
            <pc:docMk/>
            <pc:sldMk cId="1304312895" sldId="5985"/>
            <ac:graphicFrameMk id="5" creationId="{CBAF4ABC-7938-242D-DAEE-CC056A534A23}"/>
          </ac:graphicFrameMkLst>
        </pc:graphicFrameChg>
      </pc:sldChg>
      <pc:sldChg chg="del">
        <pc:chgData name="Stephanie Halcrow" userId="bfaa66868a7fc76b" providerId="LiveId" clId="{4EDAAD38-2A0E-4E6F-924A-1A5CB9378A90}" dt="2024-03-18T20:06:51.777" v="1160" actId="47"/>
        <pc:sldMkLst>
          <pc:docMk/>
          <pc:sldMk cId="2510617379" sldId="5986"/>
        </pc:sldMkLst>
      </pc:sldChg>
      <pc:sldChg chg="modSp del mod">
        <pc:chgData name="Stephanie Halcrow" userId="bfaa66868a7fc76b" providerId="LiveId" clId="{4EDAAD38-2A0E-4E6F-924A-1A5CB9378A90}" dt="2024-03-19T14:06:00.682" v="1676" actId="47"/>
        <pc:sldMkLst>
          <pc:docMk/>
          <pc:sldMk cId="471420918" sldId="5987"/>
        </pc:sldMkLst>
        <pc:spChg chg="mod">
          <ac:chgData name="Stephanie Halcrow" userId="bfaa66868a7fc76b" providerId="LiveId" clId="{4EDAAD38-2A0E-4E6F-924A-1A5CB9378A90}" dt="2024-03-18T20:37:58.270" v="1628" actId="20577"/>
          <ac:spMkLst>
            <pc:docMk/>
            <pc:sldMk cId="471420918" sldId="5987"/>
            <ac:spMk id="3" creationId="{786C5DAE-BAC4-E325-FB3A-79C1773B87D3}"/>
          </ac:spMkLst>
        </pc:spChg>
      </pc:sldChg>
      <pc:sldChg chg="addSp modSp mod modClrScheme chgLayout">
        <pc:chgData name="Stephanie Halcrow" userId="bfaa66868a7fc76b" providerId="LiveId" clId="{4EDAAD38-2A0E-4E6F-924A-1A5CB9378A90}" dt="2024-03-18T19:55:20.227" v="766" actId="20577"/>
        <pc:sldMkLst>
          <pc:docMk/>
          <pc:sldMk cId="1388357865" sldId="5988"/>
        </pc:sldMkLst>
        <pc:spChg chg="mod ord">
          <ac:chgData name="Stephanie Halcrow" userId="bfaa66868a7fc76b" providerId="LiveId" clId="{4EDAAD38-2A0E-4E6F-924A-1A5CB9378A90}" dt="2024-03-18T19:49:59.631" v="130" actId="700"/>
          <ac:spMkLst>
            <pc:docMk/>
            <pc:sldMk cId="1388357865" sldId="5988"/>
            <ac:spMk id="2" creationId="{12ABFA5F-10A5-9F97-F508-AB260384B4B9}"/>
          </ac:spMkLst>
        </pc:spChg>
        <pc:spChg chg="add mod ord">
          <ac:chgData name="Stephanie Halcrow" userId="bfaa66868a7fc76b" providerId="LiveId" clId="{4EDAAD38-2A0E-4E6F-924A-1A5CB9378A90}" dt="2024-03-18T19:55:20.227" v="766" actId="20577"/>
          <ac:spMkLst>
            <pc:docMk/>
            <pc:sldMk cId="1388357865" sldId="5988"/>
            <ac:spMk id="3" creationId="{6DE9BA9D-B083-35C0-B306-179603240DF2}"/>
          </ac:spMkLst>
        </pc:spChg>
      </pc:sldChg>
      <pc:sldChg chg="modSp new mod">
        <pc:chgData name="Stephanie Halcrow" userId="bfaa66868a7fc76b" providerId="LiveId" clId="{4EDAAD38-2A0E-4E6F-924A-1A5CB9378A90}" dt="2024-03-18T20:32:10.292" v="1316" actId="20577"/>
        <pc:sldMkLst>
          <pc:docMk/>
          <pc:sldMk cId="3201700133" sldId="5989"/>
        </pc:sldMkLst>
        <pc:spChg chg="mod">
          <ac:chgData name="Stephanie Halcrow" userId="bfaa66868a7fc76b" providerId="LiveId" clId="{4EDAAD38-2A0E-4E6F-924A-1A5CB9378A90}" dt="2024-03-18T19:57:52.783" v="844" actId="20577"/>
          <ac:spMkLst>
            <pc:docMk/>
            <pc:sldMk cId="3201700133" sldId="5989"/>
            <ac:spMk id="2" creationId="{96174BE8-A1D3-0EC2-C009-1CB6E99B6087}"/>
          </ac:spMkLst>
        </pc:spChg>
        <pc:spChg chg="mod">
          <ac:chgData name="Stephanie Halcrow" userId="bfaa66868a7fc76b" providerId="LiveId" clId="{4EDAAD38-2A0E-4E6F-924A-1A5CB9378A90}" dt="2024-03-18T20:32:10.292" v="1316" actId="20577"/>
          <ac:spMkLst>
            <pc:docMk/>
            <pc:sldMk cId="3201700133" sldId="5989"/>
            <ac:spMk id="3" creationId="{9408220D-7898-4C65-1CD3-91D3E5CB0FC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846EC2E-A6B5-4FB4-8885-569145C1B0E5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5BDFD58-E265-4BC7-B188-C9F118279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02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95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445" y="2689695"/>
            <a:ext cx="10363200" cy="12881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114986"/>
            <a:ext cx="8534400" cy="14700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CEE-B0DE-4AD8-BF28-DB4E712B8E97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C9FD-3806-4078-A11C-2FB2A02B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012AB3-CEC1-3B8F-AA5E-4DDF454F84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6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5A2767B-12E8-3097-0F5A-70DD91F1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6F10EF7-F91C-B355-81E1-E4236964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E91C370F-6C82-71E2-9D86-123039B58C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B1C58673-14C8-B46F-03D7-300DC9C87AB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09600" y="1081741"/>
            <a:ext cx="10972800" cy="467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157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A98A-71B5-4EDF-A3A8-AEE6BE03C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C75A-5963-4759-8A21-2AD27192C3FA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CD90D-D759-A0F5-D5FE-65CF669B0A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69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438F-E558-4457-A8F2-7DF2DBE77132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3D68-74FF-41C4-9F30-3D668FFAF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F7D40-FD72-317B-2A52-DB824D924F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43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B87-68E1-4D49-B601-BD986F480169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F144-A0A7-45BC-AB4E-9B6676C8B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51217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35012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591D-0692-4112-B0A0-2E9F45EA45F2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1CB8-8E0C-4EF2-AAB0-9A116C016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999193"/>
            <a:ext cx="10972800" cy="475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B7298-C7C1-4AA2-9964-95265F62A99D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8CB7B-C705-4D4C-9351-7E2113486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D91AD6-93FE-270E-05B4-BD706385537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15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9" r:id="rId5"/>
    <p:sldLayoutId id="2147483730" r:id="rId6"/>
    <p:sldLayoutId id="214748373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5644CCD-3419-5F39-35FA-42135EBCC1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Monthly Meeting</a:t>
            </a:r>
            <a:br>
              <a:rPr lang="en-US" dirty="0"/>
            </a:br>
            <a:r>
              <a:rPr lang="en-US" dirty="0"/>
              <a:t>March 26, 2024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E8BE1-6361-ACAB-3F52-9A204302E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24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1528217-F893-38F7-B099-B5E588FBC5FA}"/>
              </a:ext>
            </a:extLst>
          </p:cNvPr>
          <p:cNvSpPr/>
          <p:nvPr/>
        </p:nvSpPr>
        <p:spPr>
          <a:xfrm>
            <a:off x="539433" y="1173480"/>
            <a:ext cx="10812780" cy="2720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03E6F9-F363-7B04-7EC6-AD122B209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Agency Strategic Engagement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21080D3-8976-210E-2794-ACB46E75A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33" y="4068107"/>
            <a:ext cx="10972800" cy="1616413"/>
          </a:xfrm>
        </p:spPr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CY24 Agency Strategic Engagement Goal is Building Champions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CY24 Agency Strategic Engagement Plan is a living document;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items in bold are confirmed and/or already accomplished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items italicize are currently being scheduling.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9B770A-8605-2646-A441-3DCCA819D961}"/>
              </a:ext>
            </a:extLst>
          </p:cNvPr>
          <p:cNvSpPr txBox="1"/>
          <p:nvPr/>
        </p:nvSpPr>
        <p:spPr>
          <a:xfrm>
            <a:off x="1070810" y="5929972"/>
            <a:ext cx="3128211" cy="743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AFMC – Air Force Materiel Command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DHS – Department of Homeland Security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– Defense Logistics Agency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GSA – General Services Administration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E2E06B-3FB0-952F-FCC8-1F61155B8723}"/>
              </a:ext>
            </a:extLst>
          </p:cNvPr>
          <p:cNvSpPr txBox="1"/>
          <p:nvPr/>
        </p:nvSpPr>
        <p:spPr>
          <a:xfrm>
            <a:off x="7581295" y="5929972"/>
            <a:ext cx="4185589" cy="88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NDIA – National Defense Industrial Association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PSC – Professional Services Council</a:t>
            </a:r>
          </a:p>
          <a:p>
            <a:pPr marR="0" lvl="1">
              <a:spcBef>
                <a:spcPts val="0"/>
              </a:spcBef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SBA – Small Business Administration</a:t>
            </a:r>
          </a:p>
          <a:p>
            <a:pPr marR="0" lvl="1">
              <a:spcBef>
                <a:spcPts val="0"/>
              </a:spcBef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SECAF – Small and Emerging Contractors Advisory Forum</a:t>
            </a:r>
          </a:p>
          <a:p>
            <a:pPr marR="0" lvl="1">
              <a:spcBef>
                <a:spcPts val="0"/>
              </a:spcBef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USAID – US Agency for International Development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3AF8B83-8517-5DC1-B4FF-F183A40C79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966941"/>
              </p:ext>
            </p:extLst>
          </p:nvPr>
        </p:nvGraphicFramePr>
        <p:xfrm>
          <a:off x="528638" y="1168400"/>
          <a:ext cx="11882437" cy="314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1872680" imgH="3138557" progId="Word.Document.12">
                  <p:embed/>
                </p:oleObj>
              </mc:Choice>
              <mc:Fallback>
                <p:oleObj name="Document" r:id="rId3" imgW="11872680" imgH="3138557" progId="Word.Documen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3AF8B83-8517-5DC1-B4FF-F183A40C79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8638" y="1168400"/>
                        <a:ext cx="11882437" cy="3144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B690FB0-8247-7034-BA5C-03FBB58C441E}"/>
              </a:ext>
            </a:extLst>
          </p:cNvPr>
          <p:cNvCxnSpPr>
            <a:cxnSpLocks/>
          </p:cNvCxnSpPr>
          <p:nvPr/>
        </p:nvCxnSpPr>
        <p:spPr>
          <a:xfrm>
            <a:off x="4578016" y="3148236"/>
            <a:ext cx="242628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2F1EC1A-8A5E-D4EB-0A11-048626A1957A}"/>
              </a:ext>
            </a:extLst>
          </p:cNvPr>
          <p:cNvSpPr txBox="1"/>
          <p:nvPr/>
        </p:nvSpPr>
        <p:spPr>
          <a:xfrm>
            <a:off x="5033170" y="2914261"/>
            <a:ext cx="1515979" cy="23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DHS, GSA, SBA, FAA, USAID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495501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1F9E8-4B43-8ECF-0BC6-D46F25882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2024 QTR 2 Fly-in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62D1F-8700-84FB-DDF2-27BE0DBD2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r>
              <a:rPr lang="en-US" dirty="0"/>
              <a:t>June 12-13, 2024 – In-person, DC</a:t>
            </a:r>
          </a:p>
          <a:p>
            <a:pPr lvl="1"/>
            <a:r>
              <a:rPr lang="en-US" dirty="0"/>
              <a:t>June 12 – Afternoon Meeting, Dinner </a:t>
            </a:r>
          </a:p>
          <a:p>
            <a:pPr lvl="1"/>
            <a:r>
              <a:rPr lang="en-US" dirty="0"/>
              <a:t>June 13 – Hill Day</a:t>
            </a:r>
          </a:p>
          <a:p>
            <a:r>
              <a:rPr lang="en-US" dirty="0"/>
              <a:t>Focus on committees other than Armed Services </a:t>
            </a:r>
          </a:p>
          <a:p>
            <a:pPr lvl="1"/>
            <a:r>
              <a:rPr lang="en-US" dirty="0"/>
              <a:t>Senate Homeland Security &amp; Government Affairs / House Committee on Oversight &amp; Reform</a:t>
            </a:r>
          </a:p>
          <a:p>
            <a:pPr lvl="1"/>
            <a:r>
              <a:rPr lang="en-US" dirty="0"/>
              <a:t>Senate Small Business &amp; Entrepreneurship / House Small Business</a:t>
            </a:r>
          </a:p>
          <a:p>
            <a:r>
              <a:rPr lang="en-US" dirty="0"/>
              <a:t>Preview/revisit additional priorities</a:t>
            </a:r>
          </a:p>
          <a:p>
            <a:r>
              <a:rPr lang="en-US" dirty="0"/>
              <a:t>Begin identifying potential champions of different issues</a:t>
            </a:r>
          </a:p>
        </p:txBody>
      </p:sp>
    </p:spTree>
    <p:extLst>
      <p:ext uri="{BB962C8B-B14F-4D97-AF65-F5344CB8AC3E}">
        <p14:creationId xmlns:p14="http://schemas.microsoft.com/office/powerpoint/2010/main" val="1125441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0E81D-7F60-7D3E-466C-F8F6661FB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89695"/>
            <a:ext cx="10363200" cy="1288115"/>
          </a:xfrm>
        </p:spPr>
        <p:txBody>
          <a:bodyPr/>
          <a:lstStyle/>
          <a:p>
            <a:r>
              <a:rPr lang="en-US" dirty="0"/>
              <a:t>Discussion</a:t>
            </a:r>
            <a:br>
              <a:rPr lang="en-US" dirty="0"/>
            </a:br>
            <a:r>
              <a:rPr lang="en-US" dirty="0"/>
              <a:t>Next Mtg: Tuesday, April 30 at 4:00 pm ET</a:t>
            </a:r>
            <a:br>
              <a:rPr lang="en-US" dirty="0"/>
            </a:br>
            <a:r>
              <a:rPr lang="en-US" sz="2000" dirty="0"/>
              <a:t>(Monthly Meetings on last Tuesday of each month at 4:00 pm ET)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898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9AD73B-3B8F-1E80-C89F-64A16F82F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31DC4-7C19-D088-364C-2B90035C3E71}"/>
              </a:ext>
            </a:extLst>
          </p:cNvPr>
          <p:cNvSpPr txBox="1"/>
          <p:nvPr/>
        </p:nvSpPr>
        <p:spPr>
          <a:xfrm>
            <a:off x="160773" y="5948624"/>
            <a:ext cx="5395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DFARS Operating Guide:</a:t>
            </a:r>
          </a:p>
          <a:p>
            <a:r>
              <a:rPr lang="en-US" sz="1600" dirty="0"/>
              <a:t>https://www.acq.osd.mil/dpap/dars/docs/far_dfars_guide/DFARS_Operating_Guide_January_2015.pdf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99E50D-5BFB-DB8C-7E47-A16867D1DB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934" y="181177"/>
            <a:ext cx="8004131" cy="55849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77C841-7EA7-E8F7-6DD5-6E2FEAC264C3}"/>
              </a:ext>
            </a:extLst>
          </p:cNvPr>
          <p:cNvSpPr txBox="1"/>
          <p:nvPr/>
        </p:nvSpPr>
        <p:spPr>
          <a:xfrm>
            <a:off x="7038474" y="5902457"/>
            <a:ext cx="50512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DFARS Open Cases:</a:t>
            </a:r>
          </a:p>
          <a:p>
            <a:r>
              <a:rPr lang="en-US" sz="1800" dirty="0"/>
              <a:t>https://www.acq.osd.mil/dpap/dars/opencases/dfarscasenum/dfars.pdf</a:t>
            </a:r>
          </a:p>
        </p:txBody>
      </p:sp>
    </p:spTree>
    <p:extLst>
      <p:ext uri="{BB962C8B-B14F-4D97-AF65-F5344CB8AC3E}">
        <p14:creationId xmlns:p14="http://schemas.microsoft.com/office/powerpoint/2010/main" val="870026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A7AD-905A-009C-8FD6-EB766642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FC24-812A-A49C-D524-540074DB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3013"/>
            <a:ext cx="10972800" cy="4673601"/>
          </a:xfrm>
        </p:spPr>
        <p:txBody>
          <a:bodyPr/>
          <a:lstStyle/>
          <a:p>
            <a:r>
              <a:rPr lang="en-US" dirty="0"/>
              <a:t>Legislative Updates</a:t>
            </a:r>
          </a:p>
          <a:p>
            <a:r>
              <a:rPr lang="en-US" dirty="0"/>
              <a:t>Sec. 874 / Sec. 872 Implementation </a:t>
            </a:r>
          </a:p>
          <a:p>
            <a:r>
              <a:rPr lang="en-US" dirty="0"/>
              <a:t>Sec. 874 Government Wide Efforts</a:t>
            </a:r>
          </a:p>
          <a:p>
            <a:r>
              <a:rPr lang="en-US" dirty="0"/>
              <a:t>Look Through Provision</a:t>
            </a:r>
          </a:p>
          <a:p>
            <a:r>
              <a:rPr lang="en-US" dirty="0"/>
              <a:t>ESOP Performance Study </a:t>
            </a:r>
          </a:p>
          <a:p>
            <a:r>
              <a:rPr lang="en-US" dirty="0"/>
              <a:t>Agency Strategic Engagement</a:t>
            </a:r>
          </a:p>
          <a:p>
            <a:r>
              <a:rPr lang="en-US" dirty="0"/>
              <a:t>2024 QTR 2 Fly In Details</a:t>
            </a:r>
          </a:p>
        </p:txBody>
      </p:sp>
    </p:spTree>
    <p:extLst>
      <p:ext uri="{BB962C8B-B14F-4D97-AF65-F5344CB8AC3E}">
        <p14:creationId xmlns:p14="http://schemas.microsoft.com/office/powerpoint/2010/main" val="132411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F6643-AD39-1FEA-8AC6-9C0DCBF58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Legislative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716CA-CB44-3228-5300-17C9607DE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r>
              <a:rPr lang="en-US" dirty="0"/>
              <a:t>NDAA Timeline</a:t>
            </a:r>
          </a:p>
          <a:p>
            <a:pPr lvl="1"/>
            <a:r>
              <a:rPr lang="en-US" dirty="0"/>
              <a:t>President’s Budget Request delivered March 11, 2024</a:t>
            </a:r>
          </a:p>
          <a:p>
            <a:pPr lvl="1"/>
            <a:r>
              <a:rPr lang="en-US" dirty="0"/>
              <a:t>HASC Markup expected early May; SASC later</a:t>
            </a:r>
          </a:p>
          <a:p>
            <a:pPr lvl="1"/>
            <a:r>
              <a:rPr lang="en-US" dirty="0"/>
              <a:t>House Floor prior to August recess</a:t>
            </a:r>
          </a:p>
          <a:p>
            <a:endParaRPr lang="en-US" dirty="0"/>
          </a:p>
          <a:p>
            <a:r>
              <a:rPr lang="en-US" dirty="0"/>
              <a:t>Member Requests</a:t>
            </a:r>
          </a:p>
          <a:p>
            <a:pPr lvl="1"/>
            <a:r>
              <a:rPr lang="en-US" dirty="0"/>
              <a:t>All HASC and SASC member office requests submitted</a:t>
            </a:r>
          </a:p>
          <a:p>
            <a:pPr lvl="1"/>
            <a:r>
              <a:rPr lang="en-US" dirty="0"/>
              <a:t>ECR will follow up with each members office to confirm submission</a:t>
            </a:r>
          </a:p>
        </p:txBody>
      </p:sp>
    </p:spTree>
    <p:extLst>
      <p:ext uri="{BB962C8B-B14F-4D97-AF65-F5344CB8AC3E}">
        <p14:creationId xmlns:p14="http://schemas.microsoft.com/office/powerpoint/2010/main" val="279902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6412A2-1B46-6EE9-4326-2A5336C0FE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EF316-2AA1-FB15-109A-E50A5386A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Legislative Update – Member Requests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BAF4ABC-7938-242D-DAEE-CC056A534A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55911"/>
              </p:ext>
            </p:extLst>
          </p:nvPr>
        </p:nvGraphicFramePr>
        <p:xfrm>
          <a:off x="609600" y="1081088"/>
          <a:ext cx="1097280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1598173196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16439982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HASC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SASC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583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Banks</a:t>
                      </a:r>
                    </a:p>
                    <a:p>
                      <a:r>
                        <a:rPr lang="en-US" sz="2000" dirty="0"/>
                        <a:t>Bergman</a:t>
                      </a:r>
                    </a:p>
                    <a:p>
                      <a:r>
                        <a:rPr lang="en-US" sz="2000" dirty="0"/>
                        <a:t>Courtney*</a:t>
                      </a:r>
                    </a:p>
                    <a:p>
                      <a:r>
                        <a:rPr lang="en-US" sz="2000" dirty="0" err="1"/>
                        <a:t>Houlahan</a:t>
                      </a:r>
                      <a:r>
                        <a:rPr lang="en-US" sz="2000" dirty="0"/>
                        <a:t>*</a:t>
                      </a:r>
                    </a:p>
                    <a:p>
                      <a:r>
                        <a:rPr lang="en-US" sz="2000" dirty="0" err="1"/>
                        <a:t>Kiggins</a:t>
                      </a:r>
                      <a:endParaRPr lang="en-US" sz="2000" dirty="0"/>
                    </a:p>
                    <a:p>
                      <a:r>
                        <a:rPr lang="en-US" sz="2000" dirty="0"/>
                        <a:t>Lamborn</a:t>
                      </a:r>
                    </a:p>
                    <a:p>
                      <a:r>
                        <a:rPr lang="en-US" sz="2000" dirty="0"/>
                        <a:t>Mace</a:t>
                      </a:r>
                    </a:p>
                    <a:p>
                      <a:r>
                        <a:rPr lang="en-US" sz="2000" dirty="0"/>
                        <a:t>Scott</a:t>
                      </a:r>
                    </a:p>
                    <a:p>
                      <a:r>
                        <a:rPr lang="en-US" sz="2000" dirty="0"/>
                        <a:t>Sewell</a:t>
                      </a:r>
                    </a:p>
                    <a:p>
                      <a:r>
                        <a:rPr lang="en-US" sz="2000" dirty="0"/>
                        <a:t>Strong*</a:t>
                      </a:r>
                    </a:p>
                    <a:p>
                      <a:r>
                        <a:rPr lang="en-US" sz="2000" dirty="0"/>
                        <a:t>Turner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Fischer</a:t>
                      </a:r>
                    </a:p>
                    <a:p>
                      <a:r>
                        <a:rPr lang="en-US" dirty="0"/>
                        <a:t>Kaine</a:t>
                      </a:r>
                    </a:p>
                    <a:p>
                      <a:r>
                        <a:rPr lang="en-US" dirty="0"/>
                        <a:t>Kelly</a:t>
                      </a:r>
                    </a:p>
                    <a:p>
                      <a:r>
                        <a:rPr lang="en-US" dirty="0"/>
                        <a:t>Peters</a:t>
                      </a:r>
                    </a:p>
                    <a:p>
                      <a:r>
                        <a:rPr lang="en-US" dirty="0"/>
                        <a:t>Rosen</a:t>
                      </a:r>
                    </a:p>
                    <a:p>
                      <a:r>
                        <a:rPr lang="en-US" dirty="0"/>
                        <a:t>Shaheen</a:t>
                      </a:r>
                    </a:p>
                    <a:p>
                      <a:r>
                        <a:rPr lang="en-US" dirty="0"/>
                        <a:t>Tuberville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42648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1967BA1-0A77-DDA5-B2D7-7C2072D6B67F}"/>
              </a:ext>
            </a:extLst>
          </p:cNvPr>
          <p:cNvSpPr txBox="1"/>
          <p:nvPr/>
        </p:nvSpPr>
        <p:spPr>
          <a:xfrm>
            <a:off x="4213946" y="4887516"/>
            <a:ext cx="376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Confirmed submission to committee</a:t>
            </a:r>
          </a:p>
        </p:txBody>
      </p:sp>
    </p:spTree>
    <p:extLst>
      <p:ext uri="{BB962C8B-B14F-4D97-AF65-F5344CB8AC3E}">
        <p14:creationId xmlns:p14="http://schemas.microsoft.com/office/powerpoint/2010/main" val="1304312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4AFE9-8A54-700A-DC95-DBA29A60F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Sec. 874 / Sec. 872 Implementation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C8C61F1-50DD-FBD7-338F-5EF5C07C6D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822795"/>
              </p:ext>
            </p:extLst>
          </p:nvPr>
        </p:nvGraphicFramePr>
        <p:xfrm>
          <a:off x="609600" y="1081088"/>
          <a:ext cx="10972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2160">
                  <a:extLst>
                    <a:ext uri="{9D8B030D-6E8A-4147-A177-3AD203B41FA5}">
                      <a16:colId xmlns:a16="http://schemas.microsoft.com/office/drawing/2014/main" val="3046160174"/>
                    </a:ext>
                  </a:extLst>
                </a:gridCol>
                <a:gridCol w="8930640">
                  <a:extLst>
                    <a:ext uri="{9D8B030D-6E8A-4147-A177-3AD203B41FA5}">
                      <a16:colId xmlns:a16="http://schemas.microsoft.com/office/drawing/2014/main" val="30127183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Planned Effort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804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Engage DPC; Engage Member Offices &amp; HASC/SASC PSMs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150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Begin Agency Strategic Engagement; Draft input for DoD Early Engagement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83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Check w/ Member Offices to confirm submission of asks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751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HASC Chairman’s Mark, Check in w/ DPC; If not in Mark, prepare for amendment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947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SASC Chairman’s Mark, Check in w/ DPC; If not in Mark, prepare for amendment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56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June/July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Fly in 1) building champions for expansion, 2) ask Members to ask HASC/SASC PSMs for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868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Look for proposed rule in the federal register; Engage DPC 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690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15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950159-8CC2-68DF-CA4A-65907D0A609D}"/>
              </a:ext>
            </a:extLst>
          </p:cNvPr>
          <p:cNvSpPr txBox="1"/>
          <p:nvPr/>
        </p:nvSpPr>
        <p:spPr>
          <a:xfrm>
            <a:off x="160773" y="5948624"/>
            <a:ext cx="5395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DFARS Operating Guide:</a:t>
            </a:r>
          </a:p>
          <a:p>
            <a:r>
              <a:rPr lang="en-US" sz="1600" dirty="0"/>
              <a:t>https://www.acq.osd.mil/dpap/dars/docs/far_dfars_guide/DFARS_Operating_Guide_January_2015.pdf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617175-D3EA-86E2-B340-1DF1734FB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187034"/>
              </p:ext>
            </p:extLst>
          </p:nvPr>
        </p:nvGraphicFramePr>
        <p:xfrm>
          <a:off x="160774" y="1049773"/>
          <a:ext cx="11928958" cy="4586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6988">
                  <a:extLst>
                    <a:ext uri="{9D8B030D-6E8A-4147-A177-3AD203B41FA5}">
                      <a16:colId xmlns:a16="http://schemas.microsoft.com/office/drawing/2014/main" val="228284797"/>
                    </a:ext>
                  </a:extLst>
                </a:gridCol>
                <a:gridCol w="1964550">
                  <a:extLst>
                    <a:ext uri="{9D8B030D-6E8A-4147-A177-3AD203B41FA5}">
                      <a16:colId xmlns:a16="http://schemas.microsoft.com/office/drawing/2014/main" val="2244090450"/>
                    </a:ext>
                  </a:extLst>
                </a:gridCol>
                <a:gridCol w="969264">
                  <a:extLst>
                    <a:ext uri="{9D8B030D-6E8A-4147-A177-3AD203B41FA5}">
                      <a16:colId xmlns:a16="http://schemas.microsoft.com/office/drawing/2014/main" val="179708813"/>
                    </a:ext>
                  </a:extLst>
                </a:gridCol>
                <a:gridCol w="1225296">
                  <a:extLst>
                    <a:ext uri="{9D8B030D-6E8A-4147-A177-3AD203B41FA5}">
                      <a16:colId xmlns:a16="http://schemas.microsoft.com/office/drawing/2014/main" val="1273407050"/>
                    </a:ext>
                  </a:extLst>
                </a:gridCol>
                <a:gridCol w="5112860">
                  <a:extLst>
                    <a:ext uri="{9D8B030D-6E8A-4147-A177-3AD203B41FA5}">
                      <a16:colId xmlns:a16="http://schemas.microsoft.com/office/drawing/2014/main" val="3484502965"/>
                    </a:ext>
                  </a:extLst>
                </a:gridCol>
              </a:tblGrid>
              <a:tr h="27496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215013"/>
                  </a:ext>
                </a:extLst>
              </a:tr>
              <a:tr h="274963">
                <a:tc rowSpan="7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Proposed Rule Making (24 weeks)</a:t>
                      </a:r>
                    </a:p>
                  </a:txBody>
                  <a:tcPr marL="4763" marR="4763" marT="4763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Submit Report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Start ~ 1/24/24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361013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DARC agrees to rule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3/13/24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03/06/2024 Case manager forwarded draft proposed rule to DARS Regulatory Control Officer.  DARS Regulatory Control Officer reviewing.”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310506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Case Manager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3/27/24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470947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DoD Approval to Publish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4/3/24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505190"/>
                  </a:ext>
                </a:extLst>
              </a:tr>
              <a:tr h="27588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OFPP/OIRA identify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5/15/24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649391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Resolve OFPP/OIRA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5/29/24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82282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Publish proposed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6/12/24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296975"/>
                  </a:ext>
                </a:extLst>
              </a:tr>
              <a:tr h="27496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Public Comment (60 days)</a:t>
                      </a:r>
                    </a:p>
                  </a:txBody>
                  <a:tcPr marL="4763" marR="4763" marT="47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Public Comment (60 days)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7/10/24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Chance to submit comments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610591"/>
                  </a:ext>
                </a:extLst>
              </a:tr>
              <a:tr h="274963"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+mj-lt"/>
                        </a:rPr>
                        <a:t>Final Rule Making </a:t>
                      </a:r>
                    </a:p>
                    <a:p>
                      <a:pPr algn="ctr"/>
                      <a:r>
                        <a:rPr lang="en-US" sz="1200" b="1" dirty="0">
                          <a:latin typeface="+mj-lt"/>
                        </a:rPr>
                        <a:t>(19 weeks)</a:t>
                      </a:r>
                    </a:p>
                  </a:txBody>
                  <a:tcPr marL="4763" marR="4763" marT="4763" marB="0" vert="vert27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Submit Report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9/11/24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614698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DARC agrees to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10/9/24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733032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Case Manager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10/23/24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451413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DoD Approval to Publish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12/4/24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178520"/>
                  </a:ext>
                </a:extLst>
              </a:tr>
              <a:tr h="27901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OFPP/OIRA identify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12/11/24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985961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Resolve OFPP/OIRA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12/18/24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509260"/>
                  </a:ext>
                </a:extLst>
              </a:tr>
              <a:tr h="2749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Publish final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1/22/25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5214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38BFCD1-E9F2-C34D-8D9B-4C47D30DC082}"/>
              </a:ext>
            </a:extLst>
          </p:cNvPr>
          <p:cNvSpPr txBox="1"/>
          <p:nvPr/>
        </p:nvSpPr>
        <p:spPr>
          <a:xfrm>
            <a:off x="7038474" y="5902457"/>
            <a:ext cx="50512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DFARS Open Cases:</a:t>
            </a:r>
          </a:p>
          <a:p>
            <a:r>
              <a:rPr lang="en-US" sz="1600" dirty="0"/>
              <a:t>https://www.acq.osd.mil/dpap/dars/opencases/dfarscasenum/dfars.pdf</a:t>
            </a:r>
          </a:p>
        </p:txBody>
      </p:sp>
      <p:pic>
        <p:nvPicPr>
          <p:cNvPr id="7" name="Graphic 6" descr="Holiday tree with solid fill">
            <a:extLst>
              <a:ext uri="{FF2B5EF4-FFF2-40B4-BE49-F238E27FC236}">
                <a16:creationId xmlns:a16="http://schemas.microsoft.com/office/drawing/2014/main" id="{0D207A8C-53F7-4A08-484B-2242CF9B5B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79437" y="5164007"/>
            <a:ext cx="369332" cy="369332"/>
          </a:xfrm>
          <a:prstGeom prst="rect">
            <a:avLst/>
          </a:prstGeom>
        </p:spPr>
      </p:pic>
      <p:pic>
        <p:nvPicPr>
          <p:cNvPr id="12" name="Graphic 11" descr="Turkey with solid fill">
            <a:extLst>
              <a:ext uri="{FF2B5EF4-FFF2-40B4-BE49-F238E27FC236}">
                <a16:creationId xmlns:a16="http://schemas.microsoft.com/office/drawing/2014/main" id="{DC06A301-B46A-C239-20FA-F8638753BB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79437" y="4460023"/>
            <a:ext cx="369332" cy="369332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F1508535-1678-3041-5A75-3CEDF7B1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DFARS Case 2024 – D004</a:t>
            </a:r>
          </a:p>
        </p:txBody>
      </p:sp>
    </p:spTree>
    <p:extLst>
      <p:ext uri="{BB962C8B-B14F-4D97-AF65-F5344CB8AC3E}">
        <p14:creationId xmlns:p14="http://schemas.microsoft.com/office/powerpoint/2010/main" val="1007073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BFA5F-10A5-9F97-F508-AB260384B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Sec. 874 – Government Wide Efforts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9BA9D-B083-35C0-B306-179603240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Sen. Kaine expressed support at ESCA conference PAC event</a:t>
            </a:r>
          </a:p>
          <a:p>
            <a:r>
              <a:rPr lang="en-US" dirty="0"/>
              <a:t>Sen. Peters previously included language expanding Sec. 874 government wide</a:t>
            </a:r>
          </a:p>
          <a:p>
            <a:pPr lvl="1"/>
            <a:r>
              <a:rPr lang="en-US" dirty="0"/>
              <a:t>Connected Sen. Kaine with Sen. Peters (and Sen. Fischer) to team</a:t>
            </a:r>
          </a:p>
          <a:p>
            <a:r>
              <a:rPr lang="en-US" dirty="0"/>
              <a:t>Will communicate with SASC PSMs on latest developments</a:t>
            </a:r>
          </a:p>
          <a:p>
            <a:r>
              <a:rPr lang="en-US" dirty="0"/>
              <a:t>SASC NDAA language is public once the bill is filed on the Senate floor – early as June/July or as late as October/November </a:t>
            </a:r>
          </a:p>
        </p:txBody>
      </p:sp>
    </p:spTree>
    <p:extLst>
      <p:ext uri="{BB962C8B-B14F-4D97-AF65-F5344CB8AC3E}">
        <p14:creationId xmlns:p14="http://schemas.microsoft.com/office/powerpoint/2010/main" val="1388357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74BE8-A1D3-0EC2-C009-1CB6E99B6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 Through Provision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220D-7898-4C65-1CD3-91D3E5CB0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Senate Small Business &amp; Entrepreneurship Committee staff requested support for language to allow 2-year look through provision for women owned, service connected disabled businesses transitioning to 100% ESOP.</a:t>
            </a:r>
          </a:p>
          <a:p>
            <a:r>
              <a:rPr lang="en-US" dirty="0"/>
              <a:t>Told that Sen. Shaheen and Sen. Van </a:t>
            </a:r>
            <a:r>
              <a:rPr lang="en-US" dirty="0" err="1"/>
              <a:t>Hollen</a:t>
            </a:r>
            <a:r>
              <a:rPr lang="en-US" dirty="0"/>
              <a:t> plan to offer during SASC NDAA markup as an amendment</a:t>
            </a:r>
          </a:p>
          <a:p>
            <a:r>
              <a:rPr lang="en-US" dirty="0"/>
              <a:t>SASC NDAA language is public once the bill is filed on the Senate floor – early as June/July or as late as October/November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700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0CC8F-D2E4-B2B4-41B1-6C3A77DE7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ESOP Performance Study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A5772-BBC7-1610-989D-0AB6F626B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Results are very good</a:t>
            </a:r>
          </a:p>
          <a:p>
            <a:pPr lvl="1"/>
            <a:r>
              <a:rPr lang="en-US" dirty="0"/>
              <a:t>T-statistics are extremely high which means there is almost no chance the results are random</a:t>
            </a:r>
          </a:p>
          <a:p>
            <a:r>
              <a:rPr lang="en-US" dirty="0"/>
              <a:t>Draft received and in review</a:t>
            </a:r>
          </a:p>
        </p:txBody>
      </p:sp>
    </p:spTree>
    <p:extLst>
      <p:ext uri="{BB962C8B-B14F-4D97-AF65-F5344CB8AC3E}">
        <p14:creationId xmlns:p14="http://schemas.microsoft.com/office/powerpoint/2010/main" val="1655178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95447e-dcab-4201-b6d4-9a6c9a18ca9c" xsi:nil="true"/>
    <lcf76f155ced4ddcb4097134ff3c332f xmlns="a5ec7bdb-4640-4ce8-bdb9-aaf32c71427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82797039E10F4B877B1785F1083F48" ma:contentTypeVersion="18" ma:contentTypeDescription="Create a new document." ma:contentTypeScope="" ma:versionID="0cce6f2e033c630cd7d46d1152b75b0b">
  <xsd:schema xmlns:xsd="http://www.w3.org/2001/XMLSchema" xmlns:xs="http://www.w3.org/2001/XMLSchema" xmlns:p="http://schemas.microsoft.com/office/2006/metadata/properties" xmlns:ns2="a5ec7bdb-4640-4ce8-bdb9-aaf32c714275" xmlns:ns3="f695447e-dcab-4201-b6d4-9a6c9a18ca9c" targetNamespace="http://schemas.microsoft.com/office/2006/metadata/properties" ma:root="true" ma:fieldsID="c8d3157bdf1cfc5f5c35b556cf60280c" ns2:_="" ns3:_="">
    <xsd:import namespace="a5ec7bdb-4640-4ce8-bdb9-aaf32c714275"/>
    <xsd:import namespace="f695447e-dcab-4201-b6d4-9a6c9a18c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c7bdb-4640-4ce8-bdb9-aaf32c7142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90e5d-d177-4975-b4ef-fb844f368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447e-dcab-4201-b6d4-9a6c9a18ca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087f6d-bab2-4576-8bf9-71eecf17b314}" ma:internalName="TaxCatchAll" ma:showField="CatchAllData" ma:web="f695447e-dcab-4201-b6d4-9a6c9a18ca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2D69DA-04A3-459A-92E8-F10629FA5E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2E4974-F039-41FC-8C8E-02AFB4E697BE}">
  <ds:schemaRefs>
    <ds:schemaRef ds:uri="http://schemas.microsoft.com/office/2006/metadata/properties"/>
    <ds:schemaRef ds:uri="http://schemas.microsoft.com/office/infopath/2007/PartnerControls"/>
    <ds:schemaRef ds:uri="f695447e-dcab-4201-b6d4-9a6c9a18ca9c"/>
    <ds:schemaRef ds:uri="a5ec7bdb-4640-4ce8-bdb9-aaf32c714275"/>
  </ds:schemaRefs>
</ds:datastoreItem>
</file>

<file path=customXml/itemProps3.xml><?xml version="1.0" encoding="utf-8"?>
<ds:datastoreItem xmlns:ds="http://schemas.openxmlformats.org/officeDocument/2006/customXml" ds:itemID="{DB634F15-5FB5-4912-B23A-9664977EAF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ec7bdb-4640-4ce8-bdb9-aaf32c714275"/>
    <ds:schemaRef ds:uri="f695447e-dcab-4201-b6d4-9a6c9a18ca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12412</TotalTime>
  <Words>884</Words>
  <Application>Microsoft Office PowerPoint</Application>
  <PresentationFormat>Widescreen</PresentationFormat>
  <Paragraphs>158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Document</vt:lpstr>
      <vt:lpstr>Monthly Meeting March 26, 2024 </vt:lpstr>
      <vt:lpstr>Agenda</vt:lpstr>
      <vt:lpstr>Legislative Update</vt:lpstr>
      <vt:lpstr>Legislative Update – Member Requests</vt:lpstr>
      <vt:lpstr>Sec. 874 / Sec. 872 Implementation</vt:lpstr>
      <vt:lpstr>DFARS Case 2024 – D004</vt:lpstr>
      <vt:lpstr>Sec. 874 – Government Wide Efforts </vt:lpstr>
      <vt:lpstr>Look Through Provision</vt:lpstr>
      <vt:lpstr>ESOP Performance Study</vt:lpstr>
      <vt:lpstr>Agency Strategic Engagement</vt:lpstr>
      <vt:lpstr>2024 QTR 2 Fly-in Details</vt:lpstr>
      <vt:lpstr>Discussion Next Mtg: Tuesday, April 30 at 4:00 pm ET (Monthly Meetings on last Tuesday of each month at 4:00 pm ET)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Lerner</dc:creator>
  <cp:lastModifiedBy>Stephanie Halcrow</cp:lastModifiedBy>
  <cp:revision>424</cp:revision>
  <cp:lastPrinted>2020-01-03T15:33:43Z</cp:lastPrinted>
  <dcterms:created xsi:type="dcterms:W3CDTF">2016-11-22T20:02:45Z</dcterms:created>
  <dcterms:modified xsi:type="dcterms:W3CDTF">2024-03-19T20:49:13Z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8630400.00000000</vt:lpwstr>
  </property>
  <property fmtid="{D5CDD505-2E9C-101B-9397-08002B2CF9AE}" pid="3" name="ContentTypeId">
    <vt:lpwstr>0x010100B782797039E10F4B877B1785F1083F48</vt:lpwstr>
  </property>
</Properties>
</file>