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8"/>
  </p:notesMasterIdLst>
  <p:sldIdLst>
    <p:sldId id="5965" r:id="rId5"/>
    <p:sldId id="5964" r:id="rId6"/>
    <p:sldId id="5993" r:id="rId7"/>
    <p:sldId id="5981" r:id="rId8"/>
    <p:sldId id="5979" r:id="rId9"/>
    <p:sldId id="5992" r:id="rId10"/>
    <p:sldId id="5969" r:id="rId11"/>
    <p:sldId id="5976" r:id="rId12"/>
    <p:sldId id="5970" r:id="rId13"/>
    <p:sldId id="5988" r:id="rId14"/>
    <p:sldId id="5983" r:id="rId15"/>
    <p:sldId id="5975" r:id="rId16"/>
    <p:sldId id="5977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354CF-A40B-4498-A4A4-9E137C32C199}" v="1" dt="2024-05-07T03:22:41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71" autoAdjust="0"/>
    <p:restoredTop sz="92601" autoAdjust="0"/>
  </p:normalViewPr>
  <p:slideViewPr>
    <p:cSldViewPr snapToGrid="0">
      <p:cViewPr varScale="1">
        <p:scale>
          <a:sx n="88" d="100"/>
          <a:sy n="88" d="100"/>
        </p:scale>
        <p:origin x="87" y="237"/>
      </p:cViewPr>
      <p:guideLst/>
    </p:cSldViewPr>
  </p:slideViewPr>
  <p:outlineViewPr>
    <p:cViewPr>
      <p:scale>
        <a:sx n="33" d="100"/>
        <a:sy n="33" d="100"/>
      </p:scale>
      <p:origin x="0" y="-179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7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081741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644CCD-3419-5F39-35FA-42135EBCC1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Monthly Meeting</a:t>
            </a:r>
            <a:br>
              <a:rPr lang="en-US" dirty="0"/>
            </a:br>
            <a:r>
              <a:rPr lang="en-US" dirty="0"/>
              <a:t>May 7, 2024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1566-CDE4-EC05-A0B2-669F2F59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Will-Burt – </a:t>
            </a:r>
            <a:r>
              <a:rPr lang="en-US"/>
              <a:t>Member Crosstalk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30329-0B51-E18A-3C29-FBE75FD56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Realized From ECR Membership/Participation</a:t>
            </a:r>
          </a:p>
          <a:p>
            <a:pPr lvl="2"/>
            <a:r>
              <a:rPr lang="en-US" dirty="0"/>
              <a:t>Well organized Congressional Engagement</a:t>
            </a:r>
          </a:p>
          <a:p>
            <a:pPr lvl="2"/>
            <a:r>
              <a:rPr lang="en-US" dirty="0"/>
              <a:t>Mentorship and guidance from other ECR members</a:t>
            </a:r>
          </a:p>
          <a:p>
            <a:pPr lvl="3"/>
            <a:r>
              <a:rPr lang="en-US" dirty="0"/>
              <a:t>John Watson, Dave Cook, William Bailey and Mike Williams</a:t>
            </a:r>
          </a:p>
          <a:p>
            <a:pPr lvl="2"/>
            <a:r>
              <a:rPr lang="en-US" dirty="0"/>
              <a:t>Section 874 message has enabled new DLA connections</a:t>
            </a:r>
          </a:p>
          <a:p>
            <a:pPr lvl="2"/>
            <a:r>
              <a:rPr lang="en-US" dirty="0"/>
              <a:t>General understanding of DPC - DFAR rulemaking process</a:t>
            </a:r>
          </a:p>
          <a:p>
            <a:pPr lvl="2"/>
            <a:r>
              <a:rPr lang="en-US" dirty="0"/>
              <a:t>Friendly competitor professionalism/focus on common goal</a:t>
            </a:r>
          </a:p>
          <a:p>
            <a:pPr lvl="2"/>
            <a:r>
              <a:rPr lang="en-US" dirty="0"/>
              <a:t>New understanding of “World Class” in areas like:</a:t>
            </a:r>
          </a:p>
          <a:p>
            <a:pPr lvl="3"/>
            <a:r>
              <a:rPr lang="en-US" dirty="0"/>
              <a:t>Customer Intimacy</a:t>
            </a:r>
          </a:p>
          <a:p>
            <a:pPr lvl="3"/>
            <a:r>
              <a:rPr lang="en-US" dirty="0"/>
              <a:t>Employee Owner Engagement/Culture</a:t>
            </a:r>
          </a:p>
          <a:p>
            <a:pPr lvl="3"/>
            <a:r>
              <a:rPr lang="en-US" dirty="0"/>
              <a:t>CPAR Performance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4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F9E8-4B43-8ECF-0BC6-D46F2588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2024 QTR 2 Fly-in Details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2D1F-8700-84FB-DDF2-27BE0DBD2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June 12-13, 2024 – In-person, DC</a:t>
            </a:r>
          </a:p>
          <a:p>
            <a:pPr lvl="1"/>
            <a:r>
              <a:rPr lang="en-US" dirty="0"/>
              <a:t>June 12 – Afternoon Meeting, ESOP Performance Study, Invitation for a DoD Guest Speaker (Farooq Mitha), Dinner </a:t>
            </a:r>
          </a:p>
          <a:p>
            <a:pPr lvl="1"/>
            <a:r>
              <a:rPr lang="en-US" dirty="0"/>
              <a:t>June 13 – Hill Day</a:t>
            </a:r>
          </a:p>
          <a:p>
            <a:r>
              <a:rPr lang="en-US" dirty="0"/>
              <a:t>Focus on committees other than Armed Services </a:t>
            </a:r>
          </a:p>
          <a:p>
            <a:pPr lvl="1"/>
            <a:r>
              <a:rPr lang="en-US" dirty="0"/>
              <a:t>Senate Homeland Security &amp; Government Affairs / House Committee on Oversight &amp; Reform</a:t>
            </a:r>
          </a:p>
          <a:p>
            <a:pPr lvl="1"/>
            <a:r>
              <a:rPr lang="en-US" dirty="0"/>
              <a:t>Senate Small Business &amp; Entrepreneurship / House Small Business</a:t>
            </a:r>
          </a:p>
          <a:p>
            <a:r>
              <a:rPr lang="en-US" dirty="0"/>
              <a:t>Survey to gauge attendance coming soon</a:t>
            </a:r>
          </a:p>
        </p:txBody>
      </p:sp>
    </p:spTree>
    <p:extLst>
      <p:ext uri="{BB962C8B-B14F-4D97-AF65-F5344CB8AC3E}">
        <p14:creationId xmlns:p14="http://schemas.microsoft.com/office/powerpoint/2010/main" val="112544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r>
              <a:rPr lang="en-US" dirty="0"/>
              <a:t>Next Mtg: Tuesday, May 28 at 4:00 pm ET</a:t>
            </a:r>
            <a:br>
              <a:rPr lang="en-US" dirty="0"/>
            </a:br>
            <a:r>
              <a:rPr lang="en-US" sz="2000" dirty="0"/>
              <a:t>(Monthly Meetings on last Tuesday of each month at 4:00 pm ET)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9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AD73B-3B8F-1E80-C89F-64A16F82F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31DC4-7C19-D088-364C-2B90035C3E71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99E50D-5BFB-DB8C-7E47-A16867D1D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934" y="181177"/>
            <a:ext cx="8004131" cy="55849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77C841-7EA7-E8F7-6DD5-6E2FEAC264C3}"/>
              </a:ext>
            </a:extLst>
          </p:cNvPr>
          <p:cNvSpPr txBox="1"/>
          <p:nvPr/>
        </p:nvSpPr>
        <p:spPr>
          <a:xfrm>
            <a:off x="7038474" y="5902457"/>
            <a:ext cx="5051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DFARS Open Cases:</a:t>
            </a:r>
          </a:p>
          <a:p>
            <a:r>
              <a:rPr lang="en-US" sz="1800" dirty="0"/>
              <a:t>https://www.acq.osd.mil/dpap/dars/opencases/dfarscasenum/dfars.pdf</a:t>
            </a:r>
          </a:p>
        </p:txBody>
      </p:sp>
    </p:spTree>
    <p:extLst>
      <p:ext uri="{BB962C8B-B14F-4D97-AF65-F5344CB8AC3E}">
        <p14:creationId xmlns:p14="http://schemas.microsoft.com/office/powerpoint/2010/main" val="87002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3013"/>
            <a:ext cx="10972800" cy="4673601"/>
          </a:xfrm>
        </p:spPr>
        <p:txBody>
          <a:bodyPr/>
          <a:lstStyle/>
          <a:p>
            <a:r>
              <a:rPr lang="en-US" dirty="0"/>
              <a:t>ESOP Performance Study </a:t>
            </a:r>
          </a:p>
          <a:p>
            <a:r>
              <a:rPr lang="en-US" dirty="0"/>
              <a:t>Legislative Updates </a:t>
            </a:r>
          </a:p>
          <a:p>
            <a:r>
              <a:rPr lang="en-US" dirty="0"/>
              <a:t>Policy Updates</a:t>
            </a:r>
          </a:p>
          <a:p>
            <a:r>
              <a:rPr lang="en-US" dirty="0"/>
              <a:t>Sec. 874 / Sec. 872 Implementation </a:t>
            </a:r>
          </a:p>
          <a:p>
            <a:r>
              <a:rPr lang="en-US" dirty="0"/>
              <a:t>Agency Strategic Engagement </a:t>
            </a:r>
          </a:p>
          <a:p>
            <a:r>
              <a:rPr lang="en-US" dirty="0"/>
              <a:t>Member Crosstalk – Will Burt</a:t>
            </a:r>
          </a:p>
          <a:p>
            <a:r>
              <a:rPr lang="en-US" dirty="0"/>
              <a:t>2024 QTR 2 Fly In Details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0660-7B82-FF59-D2D6-D01C173D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3900"/>
          </a:xfrm>
        </p:spPr>
        <p:txBody>
          <a:bodyPr/>
          <a:lstStyle/>
          <a:p>
            <a:br>
              <a:rPr lang="en-US" dirty="0"/>
            </a:br>
            <a:r>
              <a:rPr lang="en-US" sz="3600" i="1" dirty="0"/>
              <a:t>Outperform and Outlast: </a:t>
            </a:r>
            <a:br>
              <a:rPr lang="en-US" sz="3600" i="1" dirty="0"/>
            </a:br>
            <a:r>
              <a:rPr lang="en-US" sz="3600" i="1" dirty="0"/>
              <a:t>100% Employee-Owned Contractors Top the Charts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D99F6-EDA6-1964-F23D-FACCCB147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38149"/>
            <a:ext cx="10972800" cy="4181702"/>
          </a:xfrm>
        </p:spPr>
        <p:txBody>
          <a:bodyPr/>
          <a:lstStyle/>
          <a:p>
            <a:r>
              <a:rPr lang="en-US" sz="2600" dirty="0"/>
              <a:t>Working with NCEO to publish – mid May</a:t>
            </a:r>
          </a:p>
          <a:p>
            <a:r>
              <a:rPr lang="en-US" sz="2600" dirty="0"/>
              <a:t>Op-Ed by Member of Congress</a:t>
            </a:r>
          </a:p>
          <a:p>
            <a:r>
              <a:rPr lang="en-US" sz="2600" dirty="0"/>
              <a:t>Press release by ECR and ESCA</a:t>
            </a:r>
          </a:p>
          <a:p>
            <a:r>
              <a:rPr lang="en-US" sz="2600" dirty="0"/>
              <a:t>Press release sent to other ESOP organizations</a:t>
            </a:r>
          </a:p>
          <a:p>
            <a:r>
              <a:rPr lang="en-US" sz="2600" dirty="0"/>
              <a:t>Letter (email) to Congressional supporters</a:t>
            </a:r>
          </a:p>
          <a:p>
            <a:r>
              <a:rPr lang="en-US" sz="2600" dirty="0"/>
              <a:t>Email to agency supporters</a:t>
            </a:r>
          </a:p>
          <a:p>
            <a:r>
              <a:rPr lang="en-US" sz="2600" dirty="0"/>
              <a:t>Social Media (LinkedIn)</a:t>
            </a:r>
          </a:p>
          <a:p>
            <a:r>
              <a:rPr lang="en-US" sz="2600" dirty="0"/>
              <a:t>Interviews: Federal News Network and Washington Technology</a:t>
            </a:r>
          </a:p>
          <a:p>
            <a:r>
              <a:rPr lang="en-US" sz="2600" dirty="0"/>
              <a:t>Speaking opportunities at conferences</a:t>
            </a:r>
          </a:p>
        </p:txBody>
      </p:sp>
    </p:spTree>
    <p:extLst>
      <p:ext uri="{BB962C8B-B14F-4D97-AF65-F5344CB8AC3E}">
        <p14:creationId xmlns:p14="http://schemas.microsoft.com/office/powerpoint/2010/main" val="186100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F9E70FC-630B-9007-AD0C-3E31F1223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5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6643-AD39-1FEA-8AC6-9C0DCBF5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Legislative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16CA-CB44-3228-5300-17C9607D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NDAA Timeline</a:t>
            </a:r>
          </a:p>
          <a:p>
            <a:pPr lvl="1"/>
            <a:r>
              <a:rPr lang="en-US" dirty="0"/>
              <a:t>HASC Markup – expected mid May</a:t>
            </a:r>
          </a:p>
          <a:p>
            <a:pPr lvl="1"/>
            <a:r>
              <a:rPr lang="en-US" dirty="0"/>
              <a:t>SASC  Markup – June 11-14</a:t>
            </a:r>
          </a:p>
          <a:p>
            <a:pPr lvl="1"/>
            <a:r>
              <a:rPr lang="en-US" dirty="0"/>
              <a:t>House Floor prior to August recess</a:t>
            </a:r>
          </a:p>
        </p:txBody>
      </p:sp>
    </p:spTree>
    <p:extLst>
      <p:ext uri="{BB962C8B-B14F-4D97-AF65-F5344CB8AC3E}">
        <p14:creationId xmlns:p14="http://schemas.microsoft.com/office/powerpoint/2010/main" val="279902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F702-AAC3-621E-A13B-FDA8FDEA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C6F3-1267-C095-5C69-41B57C21E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Sec. 874/872 Implementation</a:t>
            </a:r>
          </a:p>
          <a:p>
            <a:pPr lvl="1"/>
            <a:r>
              <a:rPr lang="en-US" sz="2000" dirty="0"/>
              <a:t>Confirmed multiple HASC/SASC office submissions of request</a:t>
            </a:r>
          </a:p>
          <a:p>
            <a:pPr lvl="1"/>
            <a:r>
              <a:rPr lang="en-US" sz="2000" dirty="0"/>
              <a:t>Chairman’s Mark will be released immediately prior to HASC Markup</a:t>
            </a:r>
          </a:p>
          <a:p>
            <a:r>
              <a:rPr lang="en-US" sz="2400" dirty="0"/>
              <a:t>Government Wide</a:t>
            </a:r>
          </a:p>
          <a:p>
            <a:pPr lvl="1"/>
            <a:r>
              <a:rPr lang="en-US" sz="2000" dirty="0"/>
              <a:t>SASC Members submitted language for Chairman’s Mark</a:t>
            </a:r>
          </a:p>
          <a:p>
            <a:pPr lvl="1"/>
            <a:r>
              <a:rPr lang="en-US" sz="2000" dirty="0"/>
              <a:t>SASC Markup process largely not public</a:t>
            </a:r>
          </a:p>
          <a:p>
            <a:r>
              <a:rPr lang="en-US" sz="2400" dirty="0"/>
              <a:t>Look Through Provision</a:t>
            </a:r>
          </a:p>
          <a:p>
            <a:pPr lvl="1"/>
            <a:r>
              <a:rPr lang="en-US" sz="2000" dirty="0"/>
              <a:t>Mtg w SSBC; inclined to support a study/report (delays action for 3+ </a:t>
            </a:r>
            <a:r>
              <a:rPr lang="en-US" sz="2000" dirty="0" err="1"/>
              <a:t>yrs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Mtg with House SBC today</a:t>
            </a:r>
          </a:p>
          <a:p>
            <a:pPr lvl="1"/>
            <a:r>
              <a:rPr lang="en-US" sz="2000" dirty="0"/>
              <a:t>ECR is nudging SSBC/HSBC to avoid study/report and work for another creative solution (even if it takes a year)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2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AFE9-8A54-700A-DC95-DBA29A60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Sec. 874 / Sec. 872 Implementation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8C61F1-50DD-FBD7-338F-5EF5C07C6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539312"/>
              </p:ext>
            </p:extLst>
          </p:nvPr>
        </p:nvGraphicFramePr>
        <p:xfrm>
          <a:off x="609600" y="1081088"/>
          <a:ext cx="10972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3046160174"/>
                    </a:ext>
                  </a:extLst>
                </a:gridCol>
                <a:gridCol w="8930640">
                  <a:extLst>
                    <a:ext uri="{9D8B030D-6E8A-4147-A177-3AD203B41FA5}">
                      <a16:colId xmlns:a16="http://schemas.microsoft.com/office/drawing/2014/main" val="3012718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Planned Effort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0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 DPC; Engage Member Offices &amp; HASC/SASC PSMs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5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 Agency Strategic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3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Check w/ Member Offices to confirm submission of 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75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HASC Chairman’s Mark, 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Check in w/ DPC</a:t>
                      </a:r>
                      <a:r>
                        <a:rPr lang="en-US" dirty="0"/>
                        <a:t>; 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947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SASC Chairman’s Mark, Check in w/ DPC; 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6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June/July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Fly in 1) building champions for expansion, 2) ask Members to ask HASC/SASC PSMs for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6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 for proposed rule in the federal register; Engage DPC 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69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5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950159-8CC2-68DF-CA4A-65907D0A609D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617175-D3EA-86E2-B340-1DF1734F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5400"/>
              </p:ext>
            </p:extLst>
          </p:nvPr>
        </p:nvGraphicFramePr>
        <p:xfrm>
          <a:off x="160773" y="902058"/>
          <a:ext cx="1192895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988">
                  <a:extLst>
                    <a:ext uri="{9D8B030D-6E8A-4147-A177-3AD203B41FA5}">
                      <a16:colId xmlns:a16="http://schemas.microsoft.com/office/drawing/2014/main" val="228284797"/>
                    </a:ext>
                  </a:extLst>
                </a:gridCol>
                <a:gridCol w="1964550">
                  <a:extLst>
                    <a:ext uri="{9D8B030D-6E8A-4147-A177-3AD203B41FA5}">
                      <a16:colId xmlns:a16="http://schemas.microsoft.com/office/drawing/2014/main" val="2244090450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179708813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1273407050"/>
                    </a:ext>
                  </a:extLst>
                </a:gridCol>
                <a:gridCol w="5112860">
                  <a:extLst>
                    <a:ext uri="{9D8B030D-6E8A-4147-A177-3AD203B41FA5}">
                      <a16:colId xmlns:a16="http://schemas.microsoft.com/office/drawing/2014/main" val="3484502965"/>
                    </a:ext>
                  </a:extLst>
                </a:gridCol>
              </a:tblGrid>
              <a:tr h="26860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15013"/>
                  </a:ext>
                </a:extLst>
              </a:tr>
              <a:tr h="268602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Proposed Rule Making (24 weeks)</a:t>
                      </a:r>
                    </a:p>
                  </a:txBody>
                  <a:tcPr marL="4763" marR="4763" marT="4763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Start ~ 1/24/24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61013"/>
                  </a:ext>
                </a:extLst>
              </a:tr>
              <a:tr h="68482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3/13/24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03/06/2024 Case manager forwarded draft proposed rule to DARS Regulatory Control Officer.  DARS Regulatory Control Officer reviewing.”</a:t>
                      </a:r>
                    </a:p>
                    <a:p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04/16/2024 DARS Regulatory Control Officer identified issues with draft proposed rule to case manager. Case manager and DARS Regulatory Control Officer resolving issues.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310506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3/27/24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70947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505190"/>
                  </a:ext>
                </a:extLst>
              </a:tr>
              <a:tr h="269500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5/15/24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49391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5/29/24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82282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proposed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6/12/24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6975"/>
                  </a:ext>
                </a:extLst>
              </a:tr>
              <a:tr h="26860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Chance to submit comments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10591"/>
                  </a:ext>
                </a:extLst>
              </a:tr>
              <a:tr h="268602"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Final Rule Making </a:t>
                      </a:r>
                    </a:p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(19 weeks)</a:t>
                      </a:r>
                    </a:p>
                  </a:txBody>
                  <a:tcPr marL="4763" marR="4763" marT="4763" marB="0" vert="vert27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14698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33032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51413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178520"/>
                  </a:ext>
                </a:extLst>
              </a:tr>
              <a:tr h="2725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985961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12/18/24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09260"/>
                  </a:ext>
                </a:extLst>
              </a:tr>
              <a:tr h="2686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final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1/22/25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214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8BFCD1-E9F2-C34D-8D9B-4C47D30DC082}"/>
              </a:ext>
            </a:extLst>
          </p:cNvPr>
          <p:cNvSpPr txBox="1"/>
          <p:nvPr/>
        </p:nvSpPr>
        <p:spPr>
          <a:xfrm>
            <a:off x="7038474" y="5902457"/>
            <a:ext cx="50512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DFARS Open Cases:</a:t>
            </a:r>
          </a:p>
          <a:p>
            <a:r>
              <a:rPr lang="en-US" sz="1600" dirty="0"/>
              <a:t>https://www.acq.osd.mil/dpap/dars/opencases/dfarscasenum/dfars.pdf</a:t>
            </a:r>
          </a:p>
        </p:txBody>
      </p:sp>
      <p:pic>
        <p:nvPicPr>
          <p:cNvPr id="7" name="Graphic 6" descr="Holiday tree with solid fill">
            <a:extLst>
              <a:ext uri="{FF2B5EF4-FFF2-40B4-BE49-F238E27FC236}">
                <a16:creationId xmlns:a16="http://schemas.microsoft.com/office/drawing/2014/main" id="{0D207A8C-53F7-4A08-484B-2242CF9B5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9437" y="5164007"/>
            <a:ext cx="369332" cy="369332"/>
          </a:xfrm>
          <a:prstGeom prst="rect">
            <a:avLst/>
          </a:prstGeom>
        </p:spPr>
      </p:pic>
      <p:pic>
        <p:nvPicPr>
          <p:cNvPr id="12" name="Graphic 11" descr="Turkey with solid fill">
            <a:extLst>
              <a:ext uri="{FF2B5EF4-FFF2-40B4-BE49-F238E27FC236}">
                <a16:creationId xmlns:a16="http://schemas.microsoft.com/office/drawing/2014/main" id="{DC06A301-B46A-C239-20FA-F8638753B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79437" y="4460023"/>
            <a:ext cx="369332" cy="36933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1508535-1678-3041-5A75-3CEDF7B1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DFARS Case 2024 – D004</a:t>
            </a:r>
          </a:p>
        </p:txBody>
      </p:sp>
    </p:spTree>
    <p:extLst>
      <p:ext uri="{BB962C8B-B14F-4D97-AF65-F5344CB8AC3E}">
        <p14:creationId xmlns:p14="http://schemas.microsoft.com/office/powerpoint/2010/main" val="1007073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528217-F893-38F7-B099-B5E588FBC5FA}"/>
              </a:ext>
            </a:extLst>
          </p:cNvPr>
          <p:cNvSpPr/>
          <p:nvPr/>
        </p:nvSpPr>
        <p:spPr>
          <a:xfrm>
            <a:off x="539433" y="1173480"/>
            <a:ext cx="10812780" cy="2720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Strategic Engagement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1080D3-8976-210E-2794-ACB46E75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33" y="4068107"/>
            <a:ext cx="10972800" cy="1616413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Goal is Building Champions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Plan is a living document;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in bold are confirmed and/or already accomplished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italicize are currently being scheduling.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B770A-8605-2646-A441-3DCCA819D961}"/>
              </a:ext>
            </a:extLst>
          </p:cNvPr>
          <p:cNvSpPr txBox="1"/>
          <p:nvPr/>
        </p:nvSpPr>
        <p:spPr>
          <a:xfrm>
            <a:off x="1070810" y="5929972"/>
            <a:ext cx="3128211" cy="74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AFMC – Air Force Materiel Command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 – Department of Homeland Security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– Defense Logistics Agency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GSA – General Services Administration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E2E06B-3FB0-952F-FCC8-1F61155B8723}"/>
              </a:ext>
            </a:extLst>
          </p:cNvPr>
          <p:cNvSpPr txBox="1"/>
          <p:nvPr/>
        </p:nvSpPr>
        <p:spPr>
          <a:xfrm>
            <a:off x="7581295" y="5929972"/>
            <a:ext cx="4185589" cy="88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NDIA – National Defense Industrial Association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PSC – Professional Services Council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SBA – Small Business Administration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SECAF – Small and Emerging Contractors Advisory Forum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USAID – US Agency for International Development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3AF8B83-8517-5DC1-B4FF-F183A40C79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72308"/>
              </p:ext>
            </p:extLst>
          </p:nvPr>
        </p:nvGraphicFramePr>
        <p:xfrm>
          <a:off x="609600" y="1217474"/>
          <a:ext cx="11882437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872680" imgH="3138557" progId="Word.Document.12">
                  <p:embed/>
                </p:oleObj>
              </mc:Choice>
              <mc:Fallback>
                <p:oleObj name="Document" r:id="rId3" imgW="11872680" imgH="3138557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3AF8B83-8517-5DC1-B4FF-F183A40C79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217474"/>
                        <a:ext cx="11882437" cy="314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B690FB0-8247-7034-BA5C-03FBB58C441E}"/>
              </a:ext>
            </a:extLst>
          </p:cNvPr>
          <p:cNvCxnSpPr>
            <a:cxnSpLocks/>
          </p:cNvCxnSpPr>
          <p:nvPr/>
        </p:nvCxnSpPr>
        <p:spPr>
          <a:xfrm>
            <a:off x="4773168" y="3075084"/>
            <a:ext cx="23857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2F1EC1A-8A5E-D4EB-0A11-048626A1957A}"/>
              </a:ext>
            </a:extLst>
          </p:cNvPr>
          <p:cNvSpPr txBox="1"/>
          <p:nvPr/>
        </p:nvSpPr>
        <p:spPr>
          <a:xfrm>
            <a:off x="4847062" y="2816616"/>
            <a:ext cx="2497876" cy="516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Invitations out to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DHS, GSA, SBA, FAA, USAID, NASA, CBP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9550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2E4974-F039-41FC-8C8E-02AFB4E697BE}">
  <ds:schemaRefs>
    <ds:schemaRef ds:uri="http://schemas.microsoft.com/office/2006/metadata/properties"/>
    <ds:schemaRef ds:uri="http://schemas.microsoft.com/office/infopath/2007/PartnerControls"/>
    <ds:schemaRef ds:uri="f695447e-dcab-4201-b6d4-9a6c9a18ca9c"/>
    <ds:schemaRef ds:uri="a5ec7bdb-4640-4ce8-bdb9-aaf32c714275"/>
  </ds:schemaRefs>
</ds:datastoreItem>
</file>

<file path=customXml/itemProps2.xml><?xml version="1.0" encoding="utf-8"?>
<ds:datastoreItem xmlns:ds="http://schemas.openxmlformats.org/officeDocument/2006/customXml" ds:itemID="{DB634F15-5FB5-4912-B23A-9664977EA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12452</TotalTime>
  <Words>905</Words>
  <Application>Microsoft Office PowerPoint</Application>
  <PresentationFormat>Widescreen</PresentationFormat>
  <Paragraphs>152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Document</vt:lpstr>
      <vt:lpstr>Monthly Meeting May 7, 2024 </vt:lpstr>
      <vt:lpstr>Agenda</vt:lpstr>
      <vt:lpstr> Outperform and Outlast:  100% Employee-Owned Contractors Top the Charts </vt:lpstr>
      <vt:lpstr>PowerPoint Presentation</vt:lpstr>
      <vt:lpstr>Legislative Update</vt:lpstr>
      <vt:lpstr>Policy Updates</vt:lpstr>
      <vt:lpstr>Sec. 874 / Sec. 872 Implementation</vt:lpstr>
      <vt:lpstr>DFARS Case 2024 – D004</vt:lpstr>
      <vt:lpstr>Agency Strategic Engagement</vt:lpstr>
      <vt:lpstr>Will-Burt – Member Crosstalk</vt:lpstr>
      <vt:lpstr>2024 QTR 2 Fly-in Details</vt:lpstr>
      <vt:lpstr>Discussion Next Mtg: Tuesday, May 28 at 4:00 pm ET (Monthly Meetings on last Tuesday of each month at 4:00 pm ET)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Stephanie Halcrow</cp:lastModifiedBy>
  <cp:revision>428</cp:revision>
  <cp:lastPrinted>2020-01-03T15:33:43Z</cp:lastPrinted>
  <dcterms:created xsi:type="dcterms:W3CDTF">2016-11-22T20:02:45Z</dcterms:created>
  <dcterms:modified xsi:type="dcterms:W3CDTF">2024-05-07T03:23:07Z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</Properties>
</file>