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4"/>
  </p:sldMasterIdLst>
  <p:notesMasterIdLst>
    <p:notesMasterId r:id="rId18"/>
  </p:notesMasterIdLst>
  <p:sldIdLst>
    <p:sldId id="5965" r:id="rId5"/>
    <p:sldId id="5964" r:id="rId6"/>
    <p:sldId id="5993" r:id="rId7"/>
    <p:sldId id="5981" r:id="rId8"/>
    <p:sldId id="5979" r:id="rId9"/>
    <p:sldId id="5992" r:id="rId10"/>
    <p:sldId id="5969" r:id="rId11"/>
    <p:sldId id="5976" r:id="rId12"/>
    <p:sldId id="5970" r:id="rId13"/>
    <p:sldId id="5988" r:id="rId14"/>
    <p:sldId id="5983" r:id="rId15"/>
    <p:sldId id="5975" r:id="rId16"/>
    <p:sldId id="5977" r:id="rId17"/>
  </p:sldIdLst>
  <p:sldSz cx="12192000" cy="6858000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78CEFF2-C755-64D8-7148-4031AE777FF2}" name="Matt Scott" initials="MS" userId="S::mscott@vennstrategies.com::e3b21f49-feec-4233-931c-ce1b3ef6b6a4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tt Pearce" initials="MP" lastIdx="1" clrIdx="0">
    <p:extLst>
      <p:ext uri="{19B8F6BF-5375-455C-9EA6-DF929625EA0E}">
        <p15:presenceInfo xmlns:p15="http://schemas.microsoft.com/office/powerpoint/2012/main" userId="Matt Pearc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  <a:srgbClr val="264061"/>
    <a:srgbClr val="375067"/>
    <a:srgbClr val="006FAC"/>
    <a:srgbClr val="A6A6A6"/>
    <a:srgbClr val="D9D9D9"/>
    <a:srgbClr val="6EBEEA"/>
    <a:srgbClr val="6D6D6D"/>
    <a:srgbClr val="CCCCCC"/>
    <a:srgbClr val="78C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97354CF-A40B-4498-A4A4-9E137C32C199}" v="1" dt="2024-05-07T03:22:41.56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871" autoAdjust="0"/>
    <p:restoredTop sz="92601" autoAdjust="0"/>
  </p:normalViewPr>
  <p:slideViewPr>
    <p:cSldViewPr snapToGrid="0">
      <p:cViewPr varScale="1">
        <p:scale>
          <a:sx n="88" d="100"/>
          <a:sy n="88" d="100"/>
        </p:scale>
        <p:origin x="87" y="237"/>
      </p:cViewPr>
      <p:guideLst/>
    </p:cSldViewPr>
  </p:slideViewPr>
  <p:outlineViewPr>
    <p:cViewPr>
      <p:scale>
        <a:sx n="33" d="100"/>
        <a:sy n="33" d="100"/>
      </p:scale>
      <p:origin x="0" y="-17916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15785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8846EC2E-A6B5-4FB4-8885-569145C1B0E5}" type="datetimeFigureOut">
              <a:rPr lang="en-US" smtClean="0"/>
              <a:t>5/6/2024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3263" y="1154113"/>
            <a:ext cx="554355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444861"/>
            <a:ext cx="5560060" cy="3636705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85BDFD58-E265-4BC7-B188-C9F118279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805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BDFD58-E265-4BC7-B188-C9F1182790CF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55025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BDFD58-E265-4BC7-B188-C9F1182790CF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7951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1445" y="2689695"/>
            <a:ext cx="10363200" cy="128811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114986"/>
            <a:ext cx="8534400" cy="1470026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3C8CEE-B0DE-4AD8-BF28-DB4E712B8E97}" type="datetimeFigureOut">
              <a:rPr lang="en-US"/>
              <a:pPr>
                <a:defRPr/>
              </a:pPr>
              <a:t>5/6/2024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98C9FD-3806-4078-A11C-2FB2A02B80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5012AB3-CEC1-3B8F-AA5E-4DDF454F847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828756" y="278572"/>
            <a:ext cx="6568579" cy="2273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0062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A5A2767B-12E8-3097-0F5A-70DD91F148F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17ACB3-F2AB-4FB0-BD44-3301AD82071A}" type="datetimeFigureOut">
              <a:rPr lang="en-US"/>
              <a:pPr>
                <a:defRPr/>
              </a:pPr>
              <a:t>5/6/2024</a:t>
            </a:fld>
            <a:endParaRPr lang="en-US"/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B6F10EF7-F91C-B355-81E1-E4236964E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B662D6-0288-46F0-BC06-7915B728F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8" name="Title Placeholder 1">
            <a:extLst>
              <a:ext uri="{FF2B5EF4-FFF2-40B4-BE49-F238E27FC236}">
                <a16:creationId xmlns:a16="http://schemas.microsoft.com/office/drawing/2014/main" id="{E91C370F-6C82-71E2-9D86-123039B58C1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724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B1C58673-14C8-B46F-03D7-300DC9C87AB8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609600" y="1081741"/>
            <a:ext cx="10972800" cy="4673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31575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17ACB3-F2AB-4FB0-BD44-3301AD82071A}" type="datetimeFigureOut">
              <a:rPr lang="en-US"/>
              <a:pPr>
                <a:defRPr/>
              </a:pPr>
              <a:t>5/6/2024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12A98A-71B5-4EDF-A3A8-AEE6BE03CF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227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05648"/>
            <a:ext cx="5384800" cy="4667624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105648"/>
            <a:ext cx="5384800" cy="4667624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DC75A-5963-4759-8A21-2AD27192C3FA}" type="datetimeFigureOut">
              <a:rPr lang="en-US"/>
              <a:pPr>
                <a:defRPr/>
              </a:pPr>
              <a:t>5/6/2024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662D6-0288-46F0-BC06-7915B728F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F8CD90D-D759-A0F5-D5FE-65CF669B0AE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724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1698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D3438F-E558-4457-A8F2-7DF2DBE77132}" type="datetimeFigureOut">
              <a:rPr lang="en-US"/>
              <a:pPr>
                <a:defRPr/>
              </a:pPr>
              <a:t>5/6/2024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83D68-74FF-41C4-9F30-3D668FFAF8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FAF7D40-FD72-317B-2A52-DB824D924FE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724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2435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311B87-68E1-4D49-B601-BD986F480169}" type="datetimeFigureOut">
              <a:rPr lang="en-US"/>
              <a:pPr>
                <a:defRPr/>
              </a:pPr>
              <a:t>5/6/2024</a:t>
            </a:fld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EEF144-A0A7-45BC-AB4E-9B6676C8BE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752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51217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35012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CB591D-0692-4112-B0A0-2E9F45EA45F2}" type="datetimeFigureOut">
              <a:rPr lang="en-US"/>
              <a:pPr>
                <a:defRPr/>
              </a:pPr>
              <a:t>5/6/2024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11CB8-8E0C-4EF2-AAB0-9A116C0167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729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999193"/>
            <a:ext cx="10972800" cy="47561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FEB7298-C7C1-4AA2-9964-95265F62A99D}" type="datetimeFigureOut">
              <a:rPr lang="en-US"/>
              <a:pPr>
                <a:defRPr/>
              </a:pPr>
              <a:t>5/6/2024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948CB7B-C705-4D4C-9351-7E21134867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ED91AD6-93FE-270E-05B4-BD706385537E}"/>
              </a:ext>
            </a:extLst>
          </p:cNvPr>
          <p:cNvSpPr txBox="1">
            <a:spLocks/>
          </p:cNvSpPr>
          <p:nvPr userDrawn="1"/>
        </p:nvSpPr>
        <p:spPr bwMode="auto">
          <a:xfrm>
            <a:off x="609600" y="274638"/>
            <a:ext cx="10972800" cy="724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7150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9" r:id="rId5"/>
    <p:sldLayoutId id="2147483730" r:id="rId6"/>
    <p:sldLayoutId id="2147483731" r:id="rId7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5644CCD-3419-5F39-35FA-42135EBCC10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Monthly Meeting</a:t>
            </a:r>
            <a:br>
              <a:rPr lang="en-US" dirty="0"/>
            </a:br>
            <a:r>
              <a:rPr lang="en-US" dirty="0"/>
              <a:t>May 7, 2024</a:t>
            </a:r>
            <a:br>
              <a:rPr lang="en-US" dirty="0"/>
            </a:b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A3E8BE1-6361-ACAB-3F52-9A204302EF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8756" y="278572"/>
            <a:ext cx="6568579" cy="2273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89244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F91566-CDE4-EC05-A0B2-669F2F598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Will-Burt – </a:t>
            </a:r>
            <a:r>
              <a:rPr lang="en-US"/>
              <a:t>Member Crosstalk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430329-0B51-E18A-3C29-FBE75FD56C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Benefits Realized From ECR Membership/Participation</a:t>
            </a:r>
          </a:p>
          <a:p>
            <a:pPr lvl="2"/>
            <a:r>
              <a:rPr lang="en-US" dirty="0"/>
              <a:t>Well organized Congressional Engagement</a:t>
            </a:r>
          </a:p>
          <a:p>
            <a:pPr lvl="2"/>
            <a:r>
              <a:rPr lang="en-US" dirty="0"/>
              <a:t>Mentorship and guidance from other ECR members</a:t>
            </a:r>
          </a:p>
          <a:p>
            <a:pPr lvl="3"/>
            <a:r>
              <a:rPr lang="en-US" dirty="0"/>
              <a:t>John Watson, Dave Cook, William Bailey and Mike Williams</a:t>
            </a:r>
          </a:p>
          <a:p>
            <a:pPr lvl="2"/>
            <a:r>
              <a:rPr lang="en-US" dirty="0"/>
              <a:t>Section 874 message has enabled new DLA connections</a:t>
            </a:r>
          </a:p>
          <a:p>
            <a:pPr lvl="2"/>
            <a:r>
              <a:rPr lang="en-US" dirty="0"/>
              <a:t>General understanding of DPC - DFAR rulemaking process</a:t>
            </a:r>
          </a:p>
          <a:p>
            <a:pPr lvl="2"/>
            <a:r>
              <a:rPr lang="en-US" dirty="0"/>
              <a:t>Friendly competitor professionalism/focus on common goal</a:t>
            </a:r>
          </a:p>
          <a:p>
            <a:pPr lvl="2"/>
            <a:r>
              <a:rPr lang="en-US" dirty="0"/>
              <a:t>New understanding of “World Class” in areas like:</a:t>
            </a:r>
          </a:p>
          <a:p>
            <a:pPr lvl="3"/>
            <a:r>
              <a:rPr lang="en-US" dirty="0"/>
              <a:t>Customer Intimacy</a:t>
            </a:r>
          </a:p>
          <a:p>
            <a:pPr lvl="3"/>
            <a:r>
              <a:rPr lang="en-US" dirty="0"/>
              <a:t>Employee Owner Engagement/Culture</a:t>
            </a:r>
          </a:p>
          <a:p>
            <a:pPr lvl="3"/>
            <a:r>
              <a:rPr lang="en-US" dirty="0"/>
              <a:t>CPAR Performance</a:t>
            </a:r>
          </a:p>
          <a:p>
            <a:pPr lvl="3"/>
            <a:endParaRPr lang="en-US" dirty="0"/>
          </a:p>
          <a:p>
            <a:pPr lvl="3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03482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31F9E8-4B43-8ECF-0BC6-D46F258820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24555"/>
          </a:xfrm>
        </p:spPr>
        <p:txBody>
          <a:bodyPr/>
          <a:lstStyle/>
          <a:p>
            <a:r>
              <a:rPr lang="en-US" dirty="0"/>
              <a:t>2024 QTR 2 Fly-in Details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662D1F-8700-84FB-DDF2-27BE0DBD2F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081741"/>
            <a:ext cx="10972800" cy="4673601"/>
          </a:xfrm>
        </p:spPr>
        <p:txBody>
          <a:bodyPr/>
          <a:lstStyle/>
          <a:p>
            <a:r>
              <a:rPr lang="en-US" dirty="0"/>
              <a:t>June 12-13, 2024 – In-person, DC</a:t>
            </a:r>
          </a:p>
          <a:p>
            <a:pPr lvl="1"/>
            <a:r>
              <a:rPr lang="en-US" dirty="0"/>
              <a:t>June 12 – Afternoon Meeting, ESOP Performance Study, Invitation for a DoD Guest Speaker (Farooq Mitha), Dinner </a:t>
            </a:r>
          </a:p>
          <a:p>
            <a:pPr lvl="1"/>
            <a:r>
              <a:rPr lang="en-US" dirty="0"/>
              <a:t>June 13 – Hill Day</a:t>
            </a:r>
          </a:p>
          <a:p>
            <a:r>
              <a:rPr lang="en-US" dirty="0"/>
              <a:t>Focus on committees other than Armed Services </a:t>
            </a:r>
          </a:p>
          <a:p>
            <a:pPr lvl="1"/>
            <a:r>
              <a:rPr lang="en-US" dirty="0"/>
              <a:t>Senate Homeland Security &amp; Government Affairs / House Committee on Oversight &amp; Reform</a:t>
            </a:r>
          </a:p>
          <a:p>
            <a:pPr lvl="1"/>
            <a:r>
              <a:rPr lang="en-US" dirty="0"/>
              <a:t>Senate Small Business &amp; Entrepreneurship / House Small Business</a:t>
            </a:r>
          </a:p>
          <a:p>
            <a:r>
              <a:rPr lang="en-US" dirty="0"/>
              <a:t>Survey to gauge attendance coming soon</a:t>
            </a:r>
          </a:p>
        </p:txBody>
      </p:sp>
    </p:spTree>
    <p:extLst>
      <p:ext uri="{BB962C8B-B14F-4D97-AF65-F5344CB8AC3E}">
        <p14:creationId xmlns:p14="http://schemas.microsoft.com/office/powerpoint/2010/main" val="11254411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E0E81D-7F60-7D3E-466C-F8F6661FB1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2689695"/>
            <a:ext cx="10363200" cy="1288115"/>
          </a:xfrm>
        </p:spPr>
        <p:txBody>
          <a:bodyPr/>
          <a:lstStyle/>
          <a:p>
            <a:r>
              <a:rPr lang="en-US" dirty="0"/>
              <a:t>Discussion</a:t>
            </a:r>
            <a:br>
              <a:rPr lang="en-US" dirty="0"/>
            </a:br>
            <a:r>
              <a:rPr lang="en-US" dirty="0"/>
              <a:t>Next Mtg: Tuesday, May 28 at 4:00 pm ET</a:t>
            </a:r>
            <a:br>
              <a:rPr lang="en-US" dirty="0"/>
            </a:br>
            <a:r>
              <a:rPr lang="en-US" sz="2000" dirty="0"/>
              <a:t>(Monthly Meetings on last Tuesday of each month at 4:00 pm ET)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38984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9AD73B-3B8F-1E80-C89F-64A16F82F9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9131DC4-7C19-D088-364C-2B90035C3E71}"/>
              </a:ext>
            </a:extLst>
          </p:cNvPr>
          <p:cNvSpPr txBox="1"/>
          <p:nvPr/>
        </p:nvSpPr>
        <p:spPr>
          <a:xfrm>
            <a:off x="160773" y="5948624"/>
            <a:ext cx="53959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DFARS Operating Guide:</a:t>
            </a:r>
          </a:p>
          <a:p>
            <a:r>
              <a:rPr lang="en-US" sz="1600" dirty="0"/>
              <a:t>https://www.acq.osd.mil/dpap/dars/docs/far_dfars_guide/DFARS_Operating_Guide_January_2015.pdf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099E50D-5BFB-DB8C-7E47-A16867D1DB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3934" y="181177"/>
            <a:ext cx="8004131" cy="558496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E77C841-7EA7-E8F7-6DD5-6E2FEAC264C3}"/>
              </a:ext>
            </a:extLst>
          </p:cNvPr>
          <p:cNvSpPr txBox="1"/>
          <p:nvPr/>
        </p:nvSpPr>
        <p:spPr>
          <a:xfrm>
            <a:off x="7038474" y="5902457"/>
            <a:ext cx="505125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/>
              <a:t>DFARS Open Cases:</a:t>
            </a:r>
          </a:p>
          <a:p>
            <a:r>
              <a:rPr lang="en-US" sz="1800" dirty="0"/>
              <a:t>https://www.acq.osd.mil/dpap/dars/opencases/dfarscasenum/dfars.pdf</a:t>
            </a:r>
          </a:p>
        </p:txBody>
      </p:sp>
    </p:spTree>
    <p:extLst>
      <p:ext uri="{BB962C8B-B14F-4D97-AF65-F5344CB8AC3E}">
        <p14:creationId xmlns:p14="http://schemas.microsoft.com/office/powerpoint/2010/main" val="870026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8AA7AD-905A-009C-8FD6-EB7666426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24555"/>
          </a:xfrm>
        </p:spPr>
        <p:txBody>
          <a:bodyPr/>
          <a:lstStyle/>
          <a:p>
            <a:r>
              <a:rPr lang="en-US"/>
              <a:t>Agenda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BCFC24-812A-A49C-D524-540074DB2B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913013"/>
            <a:ext cx="10972800" cy="4673601"/>
          </a:xfrm>
        </p:spPr>
        <p:txBody>
          <a:bodyPr/>
          <a:lstStyle/>
          <a:p>
            <a:r>
              <a:rPr lang="en-US" dirty="0"/>
              <a:t>ESOP Performance Study </a:t>
            </a:r>
          </a:p>
          <a:p>
            <a:r>
              <a:rPr lang="en-US" dirty="0"/>
              <a:t>Legislative Updates </a:t>
            </a:r>
          </a:p>
          <a:p>
            <a:r>
              <a:rPr lang="en-US" dirty="0"/>
              <a:t>Policy Updates</a:t>
            </a:r>
          </a:p>
          <a:p>
            <a:r>
              <a:rPr lang="en-US" dirty="0"/>
              <a:t>Sec. 874 / Sec. 872 Implementation </a:t>
            </a:r>
          </a:p>
          <a:p>
            <a:r>
              <a:rPr lang="en-US" dirty="0"/>
              <a:t>Agency Strategic Engagement </a:t>
            </a:r>
          </a:p>
          <a:p>
            <a:r>
              <a:rPr lang="en-US" dirty="0"/>
              <a:t>Member Crosstalk – Will Burt</a:t>
            </a:r>
          </a:p>
          <a:p>
            <a:r>
              <a:rPr lang="en-US" dirty="0"/>
              <a:t>2024 QTR 2 Fly In Details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4111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B20660-7B82-FF59-D2D6-D01C173DED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23900"/>
          </a:xfrm>
        </p:spPr>
        <p:txBody>
          <a:bodyPr/>
          <a:lstStyle/>
          <a:p>
            <a:br>
              <a:rPr lang="en-US" dirty="0"/>
            </a:br>
            <a:r>
              <a:rPr lang="en-US" sz="3600" i="1" dirty="0"/>
              <a:t>Outperform and Outlast: </a:t>
            </a:r>
            <a:br>
              <a:rPr lang="en-US" sz="3600" i="1" dirty="0"/>
            </a:br>
            <a:r>
              <a:rPr lang="en-US" sz="3600" i="1" dirty="0"/>
              <a:t>100% Employee-Owned Contractors Top the Charts</a:t>
            </a:r>
            <a:br>
              <a:rPr lang="en-US" i="1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DD99F6-EDA6-1964-F23D-FACCCB147F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338149"/>
            <a:ext cx="10972800" cy="4181702"/>
          </a:xfrm>
        </p:spPr>
        <p:txBody>
          <a:bodyPr/>
          <a:lstStyle/>
          <a:p>
            <a:r>
              <a:rPr lang="en-US" sz="2600" dirty="0"/>
              <a:t>Working with NCEO to publish – mid May</a:t>
            </a:r>
          </a:p>
          <a:p>
            <a:r>
              <a:rPr lang="en-US" sz="2600" dirty="0"/>
              <a:t>Op-Ed by Member of Congress</a:t>
            </a:r>
          </a:p>
          <a:p>
            <a:r>
              <a:rPr lang="en-US" sz="2600" dirty="0"/>
              <a:t>Press release by ECR and ESCA</a:t>
            </a:r>
          </a:p>
          <a:p>
            <a:r>
              <a:rPr lang="en-US" sz="2600" dirty="0"/>
              <a:t>Press release sent to other ESOP organizations</a:t>
            </a:r>
          </a:p>
          <a:p>
            <a:r>
              <a:rPr lang="en-US" sz="2600" dirty="0"/>
              <a:t>Letter (email) to Congressional supporters</a:t>
            </a:r>
          </a:p>
          <a:p>
            <a:r>
              <a:rPr lang="en-US" sz="2600" dirty="0"/>
              <a:t>Email to agency supporters</a:t>
            </a:r>
          </a:p>
          <a:p>
            <a:r>
              <a:rPr lang="en-US" sz="2600" dirty="0"/>
              <a:t>Social Media (LinkedIn)</a:t>
            </a:r>
          </a:p>
          <a:p>
            <a:r>
              <a:rPr lang="en-US" sz="2600" dirty="0"/>
              <a:t>Interviews: Federal News Network and Washington Technology</a:t>
            </a:r>
          </a:p>
          <a:p>
            <a:r>
              <a:rPr lang="en-US" sz="2600" dirty="0"/>
              <a:t>Speaking opportunities at conferences</a:t>
            </a:r>
          </a:p>
        </p:txBody>
      </p:sp>
    </p:spTree>
    <p:extLst>
      <p:ext uri="{BB962C8B-B14F-4D97-AF65-F5344CB8AC3E}">
        <p14:creationId xmlns:p14="http://schemas.microsoft.com/office/powerpoint/2010/main" val="1861001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5F9E70FC-630B-9007-AD0C-3E31F12239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46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00546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3F6643-AD39-1FEA-8AC6-9C0DCBF587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24555"/>
          </a:xfrm>
        </p:spPr>
        <p:txBody>
          <a:bodyPr/>
          <a:lstStyle/>
          <a:p>
            <a:r>
              <a:rPr lang="en-US" dirty="0"/>
              <a:t>Legislative Update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6716CA-CB44-3228-5300-17C9607DEB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081741"/>
            <a:ext cx="10972800" cy="4673601"/>
          </a:xfrm>
        </p:spPr>
        <p:txBody>
          <a:bodyPr/>
          <a:lstStyle/>
          <a:p>
            <a:r>
              <a:rPr lang="en-US" dirty="0"/>
              <a:t>NDAA Timeline</a:t>
            </a:r>
          </a:p>
          <a:p>
            <a:pPr lvl="1"/>
            <a:r>
              <a:rPr lang="en-US" dirty="0"/>
              <a:t>HASC Markup – expected mid May</a:t>
            </a:r>
          </a:p>
          <a:p>
            <a:pPr lvl="1"/>
            <a:r>
              <a:rPr lang="en-US" dirty="0"/>
              <a:t>SASC  Markup – June 11-14</a:t>
            </a:r>
          </a:p>
          <a:p>
            <a:pPr lvl="1"/>
            <a:r>
              <a:rPr lang="en-US" dirty="0"/>
              <a:t>House Floor prior to August recess</a:t>
            </a:r>
          </a:p>
        </p:txBody>
      </p:sp>
    </p:spTree>
    <p:extLst>
      <p:ext uri="{BB962C8B-B14F-4D97-AF65-F5344CB8AC3E}">
        <p14:creationId xmlns:p14="http://schemas.microsoft.com/office/powerpoint/2010/main" val="27990274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31F702-AAC3-621E-A13B-FDA8FDEA8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Policy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FEC6F3-1267-C095-5C69-41B57C21ED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Sec. 874/872 Implementation</a:t>
            </a:r>
          </a:p>
          <a:p>
            <a:pPr lvl="1"/>
            <a:r>
              <a:rPr lang="en-US" sz="2000" dirty="0"/>
              <a:t>Confirmed multiple HASC/SASC office submissions of request</a:t>
            </a:r>
          </a:p>
          <a:p>
            <a:pPr lvl="1"/>
            <a:r>
              <a:rPr lang="en-US" sz="2000" dirty="0"/>
              <a:t>Chairman’s Mark will be released immediately prior to HASC Markup</a:t>
            </a:r>
          </a:p>
          <a:p>
            <a:r>
              <a:rPr lang="en-US" sz="2400" dirty="0"/>
              <a:t>Government Wide</a:t>
            </a:r>
          </a:p>
          <a:p>
            <a:pPr lvl="1"/>
            <a:r>
              <a:rPr lang="en-US" sz="2000" dirty="0"/>
              <a:t>SASC Members submitted language for Chairman’s Mark</a:t>
            </a:r>
          </a:p>
          <a:p>
            <a:pPr lvl="1"/>
            <a:r>
              <a:rPr lang="en-US" sz="2000" dirty="0"/>
              <a:t>SASC Markup process largely not public</a:t>
            </a:r>
          </a:p>
          <a:p>
            <a:r>
              <a:rPr lang="en-US" sz="2400" dirty="0"/>
              <a:t>Look Through Provision</a:t>
            </a:r>
          </a:p>
          <a:p>
            <a:pPr lvl="1"/>
            <a:r>
              <a:rPr lang="en-US" sz="2000" dirty="0"/>
              <a:t>Mtg w SSBC; inclined to support a study/report (delays action for 3+ </a:t>
            </a:r>
            <a:r>
              <a:rPr lang="en-US" sz="2000" dirty="0" err="1"/>
              <a:t>yrs</a:t>
            </a:r>
            <a:r>
              <a:rPr lang="en-US" sz="2000" dirty="0"/>
              <a:t>)</a:t>
            </a:r>
          </a:p>
          <a:p>
            <a:pPr lvl="1"/>
            <a:r>
              <a:rPr lang="en-US" sz="2000" dirty="0"/>
              <a:t>Mtg with House SBC today</a:t>
            </a:r>
          </a:p>
          <a:p>
            <a:pPr lvl="1"/>
            <a:r>
              <a:rPr lang="en-US" sz="2000" dirty="0"/>
              <a:t>ECR is nudging SSBC/HSBC to avoid study/report and work for another creative solution (even if it takes a year)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36232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84AFE9-8A54-700A-DC95-DBA29A60F2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Sec. 874 / Sec. 872 Implementation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EC8C61F1-50DD-FBD7-338F-5EF5C07C6DF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1539312"/>
              </p:ext>
            </p:extLst>
          </p:nvPr>
        </p:nvGraphicFramePr>
        <p:xfrm>
          <a:off x="609600" y="1081088"/>
          <a:ext cx="109728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2160">
                  <a:extLst>
                    <a:ext uri="{9D8B030D-6E8A-4147-A177-3AD203B41FA5}">
                      <a16:colId xmlns:a16="http://schemas.microsoft.com/office/drawing/2014/main" val="3046160174"/>
                    </a:ext>
                  </a:extLst>
                </a:gridCol>
                <a:gridCol w="8930640">
                  <a:extLst>
                    <a:ext uri="{9D8B030D-6E8A-4147-A177-3AD203B41FA5}">
                      <a16:colId xmlns:a16="http://schemas.microsoft.com/office/drawing/2014/main" val="30127183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Month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Planned Effort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98041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January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Engage DPC; Engage Member Offices &amp; HASC/SASC PSMs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81505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February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Begin Agency Strategic Engagement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98364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March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Check w/ Member Offices to confirm submission of asks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77512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April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HASC Chairman’s Mark, </a:t>
                      </a:r>
                      <a:r>
                        <a:rPr lang="en-US" dirty="0">
                          <a:highlight>
                            <a:srgbClr val="FFFF00"/>
                          </a:highlight>
                        </a:rPr>
                        <a:t>Check in w/ DPC</a:t>
                      </a:r>
                      <a:r>
                        <a:rPr lang="en-US" dirty="0"/>
                        <a:t>; </a:t>
                      </a:r>
                      <a:r>
                        <a:rPr lang="en-US" dirty="0">
                          <a:highlight>
                            <a:srgbClr val="FFFF00"/>
                          </a:highlight>
                        </a:rPr>
                        <a:t>If not in Mark, prepare for amendment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29473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SASC Chairman’s Mark, Check in w/ DPC; If not in Mark, prepare for amendment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7561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June/July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Fly in 1) building champions for expansion, 2) ask Members to ask HASC/SASC PSMs for 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18683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July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Look for proposed rule in the federal register; Engage DPC on 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46905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71566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5950159-8CC2-68DF-CA4A-65907D0A609D}"/>
              </a:ext>
            </a:extLst>
          </p:cNvPr>
          <p:cNvSpPr txBox="1"/>
          <p:nvPr/>
        </p:nvSpPr>
        <p:spPr>
          <a:xfrm>
            <a:off x="160773" y="5948624"/>
            <a:ext cx="53959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DFARS Operating Guide:</a:t>
            </a:r>
          </a:p>
          <a:p>
            <a:r>
              <a:rPr lang="en-US" sz="1600" dirty="0"/>
              <a:t>https://www.acq.osd.mil/dpap/dars/docs/far_dfars_guide/DFARS_Operating_Guide_January_2015.pdf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02617175-D3EA-86E2-B340-1DF1734FBA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875400"/>
              </p:ext>
            </p:extLst>
          </p:nvPr>
        </p:nvGraphicFramePr>
        <p:xfrm>
          <a:off x="160773" y="902058"/>
          <a:ext cx="11928958" cy="481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6988">
                  <a:extLst>
                    <a:ext uri="{9D8B030D-6E8A-4147-A177-3AD203B41FA5}">
                      <a16:colId xmlns:a16="http://schemas.microsoft.com/office/drawing/2014/main" val="228284797"/>
                    </a:ext>
                  </a:extLst>
                </a:gridCol>
                <a:gridCol w="1964550">
                  <a:extLst>
                    <a:ext uri="{9D8B030D-6E8A-4147-A177-3AD203B41FA5}">
                      <a16:colId xmlns:a16="http://schemas.microsoft.com/office/drawing/2014/main" val="2244090450"/>
                    </a:ext>
                  </a:extLst>
                </a:gridCol>
                <a:gridCol w="969264">
                  <a:extLst>
                    <a:ext uri="{9D8B030D-6E8A-4147-A177-3AD203B41FA5}">
                      <a16:colId xmlns:a16="http://schemas.microsoft.com/office/drawing/2014/main" val="179708813"/>
                    </a:ext>
                  </a:extLst>
                </a:gridCol>
                <a:gridCol w="1225296">
                  <a:extLst>
                    <a:ext uri="{9D8B030D-6E8A-4147-A177-3AD203B41FA5}">
                      <a16:colId xmlns:a16="http://schemas.microsoft.com/office/drawing/2014/main" val="1273407050"/>
                    </a:ext>
                  </a:extLst>
                </a:gridCol>
                <a:gridCol w="5112860">
                  <a:extLst>
                    <a:ext uri="{9D8B030D-6E8A-4147-A177-3AD203B41FA5}">
                      <a16:colId xmlns:a16="http://schemas.microsoft.com/office/drawing/2014/main" val="3484502965"/>
                    </a:ext>
                  </a:extLst>
                </a:gridCol>
              </a:tblGrid>
              <a:tr h="26860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Step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Weeks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i="1" dirty="0">
                          <a:solidFill>
                            <a:schemeClr val="tx1"/>
                          </a:solidFill>
                        </a:rPr>
                        <a:t>Actual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9215013"/>
                  </a:ext>
                </a:extLst>
              </a:tr>
              <a:tr h="268602">
                <a:tc rowSpan="7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Proposed Rule Making (24 weeks)</a:t>
                      </a:r>
                    </a:p>
                  </a:txBody>
                  <a:tcPr marL="4763" marR="4763" marT="4763" marB="0" vert="vert27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Submit Report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1" dirty="0">
                          <a:solidFill>
                            <a:schemeClr val="tx1"/>
                          </a:solidFill>
                        </a:rPr>
                        <a:t>Start ~ 1/24/24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5361013"/>
                  </a:ext>
                </a:extLst>
              </a:tr>
              <a:tr h="684822"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DARC agrees to rule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3/13/24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03/06/2024 Case manager forwarded draft proposed rule to DARS Regulatory Control Officer.  DARS Regulatory Control Officer reviewing.”</a:t>
                      </a:r>
                    </a:p>
                    <a:p>
                      <a:r>
                        <a:rPr lang="en-US" sz="1000" dirty="0">
                          <a:highlight>
                            <a:srgbClr val="FFFF00"/>
                          </a:highlight>
                        </a:rPr>
                        <a:t>04/16/2024 DARS Regulatory Control Officer identified issues with draft proposed rule to case manager. Case manager and DARS Regulatory Control Officer resolving issues.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5310506"/>
                  </a:ext>
                </a:extLst>
              </a:tr>
              <a:tr h="268602"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Case Manager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3/27/24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9470947"/>
                  </a:ext>
                </a:extLst>
              </a:tr>
              <a:tr h="268602"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DoD Approval to Publish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5.5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4/3/24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4505190"/>
                  </a:ext>
                </a:extLst>
              </a:tr>
              <a:tr h="269500"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OFPP/OIRA identify issues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5/15/24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4649391"/>
                  </a:ext>
                </a:extLst>
              </a:tr>
              <a:tr h="268602"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Resolve OFPP/OIRA issues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5/29/24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0282282"/>
                  </a:ext>
                </a:extLst>
              </a:tr>
              <a:tr h="268602"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Publish proposed rule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4.5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6/12/24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1296975"/>
                  </a:ext>
                </a:extLst>
              </a:tr>
              <a:tr h="268602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Public Comment (60 days)</a:t>
                      </a:r>
                    </a:p>
                  </a:txBody>
                  <a:tcPr marL="4763" marR="4763" marT="4763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Public Comment (60 days)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7/10/24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/>
                        <a:t>Chance to submit comments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4610591"/>
                  </a:ext>
                </a:extLst>
              </a:tr>
              <a:tr h="268602">
                <a:tc rowSpan="7"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latin typeface="+mj-lt"/>
                        </a:rPr>
                        <a:t>Final Rule Making </a:t>
                      </a:r>
                    </a:p>
                    <a:p>
                      <a:pPr algn="ctr"/>
                      <a:r>
                        <a:rPr lang="en-US" sz="1200" b="1" dirty="0">
                          <a:latin typeface="+mj-lt"/>
                        </a:rPr>
                        <a:t>(19 weeks)</a:t>
                      </a:r>
                    </a:p>
                  </a:txBody>
                  <a:tcPr marL="4763" marR="4763" marT="4763" marB="0" vert="vert27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Submit Report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9/11/24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9614698"/>
                  </a:ext>
                </a:extLst>
              </a:tr>
              <a:tr h="268602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DARC agrees to rule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10/9/24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2733032"/>
                  </a:ext>
                </a:extLst>
              </a:tr>
              <a:tr h="26860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Case Manager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10/23/24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8451413"/>
                  </a:ext>
                </a:extLst>
              </a:tr>
              <a:tr h="268602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DoD Approval to Publish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5.5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12/4/24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5178520"/>
                  </a:ext>
                </a:extLst>
              </a:tr>
              <a:tr h="272555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OFPP/OIRA identify issues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12/11/24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2985961"/>
                  </a:ext>
                </a:extLst>
              </a:tr>
              <a:tr h="268602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Resolve OFPP/OIRA issues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12/18/24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0509260"/>
                  </a:ext>
                </a:extLst>
              </a:tr>
              <a:tr h="268602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Publish final rule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4.5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1/22/25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952142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838BFCD1-E9F2-C34D-8D9B-4C47D30DC082}"/>
              </a:ext>
            </a:extLst>
          </p:cNvPr>
          <p:cNvSpPr txBox="1"/>
          <p:nvPr/>
        </p:nvSpPr>
        <p:spPr>
          <a:xfrm>
            <a:off x="7038474" y="5902457"/>
            <a:ext cx="505125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/>
              <a:t>DFARS Open Cases:</a:t>
            </a:r>
          </a:p>
          <a:p>
            <a:r>
              <a:rPr lang="en-US" sz="1600" dirty="0"/>
              <a:t>https://www.acq.osd.mil/dpap/dars/opencases/dfarscasenum/dfars.pdf</a:t>
            </a:r>
          </a:p>
        </p:txBody>
      </p:sp>
      <p:pic>
        <p:nvPicPr>
          <p:cNvPr id="7" name="Graphic 6" descr="Holiday tree with solid fill">
            <a:extLst>
              <a:ext uri="{FF2B5EF4-FFF2-40B4-BE49-F238E27FC236}">
                <a16:creationId xmlns:a16="http://schemas.microsoft.com/office/drawing/2014/main" id="{0D207A8C-53F7-4A08-484B-2242CF9B5B7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379437" y="5164007"/>
            <a:ext cx="369332" cy="369332"/>
          </a:xfrm>
          <a:prstGeom prst="rect">
            <a:avLst/>
          </a:prstGeom>
        </p:spPr>
      </p:pic>
      <p:pic>
        <p:nvPicPr>
          <p:cNvPr id="12" name="Graphic 11" descr="Turkey with solid fill">
            <a:extLst>
              <a:ext uri="{FF2B5EF4-FFF2-40B4-BE49-F238E27FC236}">
                <a16:creationId xmlns:a16="http://schemas.microsoft.com/office/drawing/2014/main" id="{DC06A301-B46A-C239-20FA-F8638753BBE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379437" y="4460023"/>
            <a:ext cx="369332" cy="369332"/>
          </a:xfrm>
          <a:prstGeom prst="rect">
            <a:avLst/>
          </a:prstGeom>
        </p:spPr>
      </p:pic>
      <p:sp>
        <p:nvSpPr>
          <p:cNvPr id="8" name="Title 7">
            <a:extLst>
              <a:ext uri="{FF2B5EF4-FFF2-40B4-BE49-F238E27FC236}">
                <a16:creationId xmlns:a16="http://schemas.microsoft.com/office/drawing/2014/main" id="{F1508535-1678-3041-5A75-3CEDF7B1B2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DFARS Case 2024 – D004</a:t>
            </a:r>
          </a:p>
        </p:txBody>
      </p:sp>
    </p:spTree>
    <p:extLst>
      <p:ext uri="{BB962C8B-B14F-4D97-AF65-F5344CB8AC3E}">
        <p14:creationId xmlns:p14="http://schemas.microsoft.com/office/powerpoint/2010/main" val="10070730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1528217-F893-38F7-B099-B5E588FBC5FA}"/>
              </a:ext>
            </a:extLst>
          </p:cNvPr>
          <p:cNvSpPr/>
          <p:nvPr/>
        </p:nvSpPr>
        <p:spPr>
          <a:xfrm>
            <a:off x="539433" y="1173480"/>
            <a:ext cx="10812780" cy="27203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703E6F9-F363-7B04-7EC6-AD122B209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Agency Strategic Engagement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21080D3-8976-210E-2794-ACB46E75A3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433" y="4068107"/>
            <a:ext cx="10972800" cy="1616413"/>
          </a:xfrm>
        </p:spPr>
        <p:txBody>
          <a:bodyPr/>
          <a:lstStyle/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CY24 Agency Strategic Engagement Goal is Building Champions</a:t>
            </a:r>
          </a:p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CY24 Agency Strategic Engagement Plan is a living document;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items in bold are confirmed and/or already accomplished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items italicize are currently being scheduling.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D9B770A-8605-2646-A441-3DCCA819D961}"/>
              </a:ext>
            </a:extLst>
          </p:cNvPr>
          <p:cNvSpPr txBox="1"/>
          <p:nvPr/>
        </p:nvSpPr>
        <p:spPr>
          <a:xfrm>
            <a:off x="1070810" y="5929972"/>
            <a:ext cx="3128211" cy="743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AFMC – Air Force Materiel Command</a:t>
            </a:r>
          </a:p>
          <a:p>
            <a:pPr marR="0" lv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DHS – Department of Homeland Security</a:t>
            </a:r>
          </a:p>
          <a:p>
            <a:pPr marR="0" lv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DLA – Defense Logistics Agency</a:t>
            </a:r>
          </a:p>
          <a:p>
            <a:pPr marR="0" lv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GSA – General Services Administration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CE2E06B-3FB0-952F-FCC8-1F61155B8723}"/>
              </a:ext>
            </a:extLst>
          </p:cNvPr>
          <p:cNvSpPr txBox="1"/>
          <p:nvPr/>
        </p:nvSpPr>
        <p:spPr>
          <a:xfrm>
            <a:off x="7581295" y="5929972"/>
            <a:ext cx="4185589" cy="88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NDIA – National Defense Industrial Association</a:t>
            </a:r>
          </a:p>
          <a:p>
            <a:pPr marR="0" lv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PSC – Professional Services Council</a:t>
            </a:r>
          </a:p>
          <a:p>
            <a:pPr marR="0" lvl="1">
              <a:spcBef>
                <a:spcPts val="0"/>
              </a:spcBef>
            </a:pP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SBA – Small Business Administration</a:t>
            </a:r>
          </a:p>
          <a:p>
            <a:pPr marR="0" lvl="1">
              <a:spcBef>
                <a:spcPts val="0"/>
              </a:spcBef>
            </a:pP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SECAF – Small and Emerging Contractors Advisory Forum</a:t>
            </a:r>
          </a:p>
          <a:p>
            <a:pPr marR="0" lvl="1">
              <a:spcBef>
                <a:spcPts val="0"/>
              </a:spcBef>
            </a:pPr>
            <a:r>
              <a:rPr lang="en-US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USAID – US Agency for International Development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73AF8B83-8517-5DC1-B4FF-F183A40C79D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672308"/>
              </p:ext>
            </p:extLst>
          </p:nvPr>
        </p:nvGraphicFramePr>
        <p:xfrm>
          <a:off x="609600" y="1217474"/>
          <a:ext cx="11882437" cy="3144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1872680" imgH="3138557" progId="Word.Document.12">
                  <p:embed/>
                </p:oleObj>
              </mc:Choice>
              <mc:Fallback>
                <p:oleObj name="Document" r:id="rId3" imgW="11872680" imgH="3138557" progId="Word.Document.12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73AF8B83-8517-5DC1-B4FF-F183A40C79D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9600" y="1217474"/>
                        <a:ext cx="11882437" cy="31448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9B690FB0-8247-7034-BA5C-03FBB58C441E}"/>
              </a:ext>
            </a:extLst>
          </p:cNvPr>
          <p:cNvCxnSpPr>
            <a:cxnSpLocks/>
          </p:cNvCxnSpPr>
          <p:nvPr/>
        </p:nvCxnSpPr>
        <p:spPr>
          <a:xfrm>
            <a:off x="4773168" y="3075084"/>
            <a:ext cx="2385799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52F1EC1A-8A5E-D4EB-0A11-048626A1957A}"/>
              </a:ext>
            </a:extLst>
          </p:cNvPr>
          <p:cNvSpPr txBox="1"/>
          <p:nvPr/>
        </p:nvSpPr>
        <p:spPr>
          <a:xfrm>
            <a:off x="4847062" y="2816616"/>
            <a:ext cx="2497876" cy="516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Invitations out to </a:t>
            </a: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DHS, GSA, SBA, FAA, USAID, NASA, CBP</a:t>
            </a:r>
            <a:endParaRPr lang="en-US" sz="1000" b="1" dirty="0"/>
          </a:p>
        </p:txBody>
      </p:sp>
    </p:spTree>
    <p:extLst>
      <p:ext uri="{BB962C8B-B14F-4D97-AF65-F5344CB8AC3E}">
        <p14:creationId xmlns:p14="http://schemas.microsoft.com/office/powerpoint/2010/main" val="4955013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695447e-dcab-4201-b6d4-9a6c9a18ca9c" xsi:nil="true"/>
    <lcf76f155ced4ddcb4097134ff3c332f xmlns="a5ec7bdb-4640-4ce8-bdb9-aaf32c714275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782797039E10F4B877B1785F1083F48" ma:contentTypeVersion="18" ma:contentTypeDescription="Create a new document." ma:contentTypeScope="" ma:versionID="0cce6f2e033c630cd7d46d1152b75b0b">
  <xsd:schema xmlns:xsd="http://www.w3.org/2001/XMLSchema" xmlns:xs="http://www.w3.org/2001/XMLSchema" xmlns:p="http://schemas.microsoft.com/office/2006/metadata/properties" xmlns:ns2="a5ec7bdb-4640-4ce8-bdb9-aaf32c714275" xmlns:ns3="f695447e-dcab-4201-b6d4-9a6c9a18ca9c" targetNamespace="http://schemas.microsoft.com/office/2006/metadata/properties" ma:root="true" ma:fieldsID="c8d3157bdf1cfc5f5c35b556cf60280c" ns2:_="" ns3:_="">
    <xsd:import namespace="a5ec7bdb-4640-4ce8-bdb9-aaf32c714275"/>
    <xsd:import namespace="f695447e-dcab-4201-b6d4-9a6c9a18ca9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ec7bdb-4640-4ce8-bdb9-aaf32c71427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9c190e5d-d177-4975-b4ef-fb844f368b8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95447e-dcab-4201-b6d4-9a6c9a18ca9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51087f6d-bab2-4576-8bf9-71eecf17b314}" ma:internalName="TaxCatchAll" ma:showField="CatchAllData" ma:web="f695447e-dcab-4201-b6d4-9a6c9a18ca9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32E4974-F039-41FC-8C8E-02AFB4E697BE}">
  <ds:schemaRefs>
    <ds:schemaRef ds:uri="http://schemas.microsoft.com/office/2006/metadata/properties"/>
    <ds:schemaRef ds:uri="http://schemas.microsoft.com/office/infopath/2007/PartnerControls"/>
    <ds:schemaRef ds:uri="f695447e-dcab-4201-b6d4-9a6c9a18ca9c"/>
    <ds:schemaRef ds:uri="a5ec7bdb-4640-4ce8-bdb9-aaf32c714275"/>
  </ds:schemaRefs>
</ds:datastoreItem>
</file>

<file path=customXml/itemProps2.xml><?xml version="1.0" encoding="utf-8"?>
<ds:datastoreItem xmlns:ds="http://schemas.openxmlformats.org/officeDocument/2006/customXml" ds:itemID="{DB634F15-5FB5-4912-B23A-9664977EAF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5ec7bdb-4640-4ce8-bdb9-aaf32c714275"/>
    <ds:schemaRef ds:uri="f695447e-dcab-4201-b6d4-9a6c9a18ca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A2D69DA-04A3-459A-92E8-F10629FA5E0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12452</TotalTime>
  <Words>905</Words>
  <Application>Microsoft Office PowerPoint</Application>
  <PresentationFormat>Widescreen</PresentationFormat>
  <Paragraphs>152</Paragraphs>
  <Slides>13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Office Theme</vt:lpstr>
      <vt:lpstr>Document</vt:lpstr>
      <vt:lpstr>Monthly Meeting May 7, 2024 </vt:lpstr>
      <vt:lpstr>Agenda</vt:lpstr>
      <vt:lpstr> Outperform and Outlast:  100% Employee-Owned Contractors Top the Charts </vt:lpstr>
      <vt:lpstr>PowerPoint Presentation</vt:lpstr>
      <vt:lpstr>Legislative Update</vt:lpstr>
      <vt:lpstr>Policy Updates</vt:lpstr>
      <vt:lpstr>Sec. 874 / Sec. 872 Implementation</vt:lpstr>
      <vt:lpstr>DFARS Case 2024 – D004</vt:lpstr>
      <vt:lpstr>Agency Strategic Engagement</vt:lpstr>
      <vt:lpstr>Will-Burt – Member Crosstalk</vt:lpstr>
      <vt:lpstr>2024 QTR 2 Fly-in Details</vt:lpstr>
      <vt:lpstr>Discussion Next Mtg: Tuesday, May 28 at 4:00 pm ET (Monthly Meetings on last Tuesday of each month at 4:00 pm ET)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Lerner</dc:creator>
  <cp:lastModifiedBy>Stephanie Halcrow</cp:lastModifiedBy>
  <cp:revision>428</cp:revision>
  <cp:lastPrinted>2020-01-03T15:33:43Z</cp:lastPrinted>
  <dcterms:created xsi:type="dcterms:W3CDTF">2016-11-22T20:02:45Z</dcterms:created>
  <dcterms:modified xsi:type="dcterms:W3CDTF">2024-05-07T03:23:07Z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lpwstr>8630400.00000000</vt:lpwstr>
  </property>
  <property fmtid="{D5CDD505-2E9C-101B-9397-08002B2CF9AE}" pid="3" name="ContentTypeId">
    <vt:lpwstr>0x010100B782797039E10F4B877B1785F1083F48</vt:lpwstr>
  </property>
</Properties>
</file>