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4"/>
  </p:sldMasterIdLst>
  <p:notesMasterIdLst>
    <p:notesMasterId r:id="rId17"/>
  </p:notesMasterIdLst>
  <p:sldIdLst>
    <p:sldId id="5965" r:id="rId5"/>
    <p:sldId id="5964" r:id="rId6"/>
    <p:sldId id="5993" r:id="rId7"/>
    <p:sldId id="5979" r:id="rId8"/>
    <p:sldId id="5992" r:id="rId9"/>
    <p:sldId id="5976" r:id="rId10"/>
    <p:sldId id="5969" r:id="rId11"/>
    <p:sldId id="5970" r:id="rId12"/>
    <p:sldId id="5983" r:id="rId13"/>
    <p:sldId id="5994" r:id="rId14"/>
    <p:sldId id="5975" r:id="rId15"/>
    <p:sldId id="5977" r:id="rId16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78CEFF2-C755-64D8-7148-4031AE777FF2}" name="Matt Scott" initials="MS" userId="S::mscott@vennstrategies.com::e3b21f49-feec-4233-931c-ce1b3ef6b6a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 Pearce" initials="MP" lastIdx="1" clrIdx="0">
    <p:extLst>
      <p:ext uri="{19B8F6BF-5375-455C-9EA6-DF929625EA0E}">
        <p15:presenceInfo xmlns:p15="http://schemas.microsoft.com/office/powerpoint/2012/main" userId="Matt Pearc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264061"/>
    <a:srgbClr val="375067"/>
    <a:srgbClr val="006FAC"/>
    <a:srgbClr val="A6A6A6"/>
    <a:srgbClr val="D9D9D9"/>
    <a:srgbClr val="6EBEEA"/>
    <a:srgbClr val="6D6D6D"/>
    <a:srgbClr val="CCCCCC"/>
    <a:srgbClr val="78C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71" autoAdjust="0"/>
    <p:restoredTop sz="92601" autoAdjust="0"/>
  </p:normalViewPr>
  <p:slideViewPr>
    <p:cSldViewPr snapToGrid="0">
      <p:cViewPr varScale="1">
        <p:scale>
          <a:sx n="88" d="100"/>
          <a:sy n="88" d="100"/>
        </p:scale>
        <p:origin x="87" y="237"/>
      </p:cViewPr>
      <p:guideLst/>
    </p:cSldViewPr>
  </p:slideViewPr>
  <p:outlineViewPr>
    <p:cViewPr>
      <p:scale>
        <a:sx n="33" d="100"/>
        <a:sy n="33" d="100"/>
      </p:scale>
      <p:origin x="0" y="-17916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578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846EC2E-A6B5-4FB4-8885-569145C1B0E5}" type="datetimeFigureOut">
              <a:rPr lang="en-US" smtClean="0"/>
              <a:t>5/27/2024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85BDFD58-E265-4BC7-B188-C9F118279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8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502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795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1445" y="2689695"/>
            <a:ext cx="10363200" cy="128811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114986"/>
            <a:ext cx="8534400" cy="14700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C8CEE-B0DE-4AD8-BF28-DB4E712B8E97}" type="datetimeFigureOut">
              <a:rPr lang="en-US"/>
              <a:pPr>
                <a:defRPr/>
              </a:pPr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8C9FD-3806-4078-A11C-2FB2A02B8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012AB3-CEC1-3B8F-AA5E-4DDF454F84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28756" y="278572"/>
            <a:ext cx="6568579" cy="22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06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5A2767B-12E8-3097-0F5A-70DD91F1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5/27/2024</a:t>
            </a:fld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B6F10EF7-F91C-B355-81E1-E4236964E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E91C370F-6C82-71E2-9D86-123039B58C1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B1C58673-14C8-B46F-03D7-300DC9C87AB8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609600" y="1081741"/>
            <a:ext cx="10972800" cy="467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157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2A98A-71B5-4EDF-A3A8-AEE6BE03C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2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05648"/>
            <a:ext cx="5384800" cy="466762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05648"/>
            <a:ext cx="5384800" cy="466762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C75A-5963-4759-8A21-2AD27192C3FA}" type="datetimeFigureOut">
              <a:rPr lang="en-US"/>
              <a:pPr>
                <a:defRPr/>
              </a:pPr>
              <a:t>5/27/2024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8CD90D-D759-A0F5-D5FE-65CF669B0AE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69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3438F-E558-4457-A8F2-7DF2DBE77132}" type="datetimeFigureOut">
              <a:rPr lang="en-US"/>
              <a:pPr>
                <a:defRPr/>
              </a:pPr>
              <a:t>5/27/2024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83D68-74FF-41C4-9F30-3D668FFAF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AF7D40-FD72-317B-2A52-DB824D924FE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43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11B87-68E1-4D49-B601-BD986F480169}" type="datetimeFigureOut">
              <a:rPr lang="en-US"/>
              <a:pPr>
                <a:defRPr/>
              </a:pPr>
              <a:t>5/27/2024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EF144-A0A7-45BC-AB4E-9B6676C8B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5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51217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35012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B591D-0692-4112-B0A0-2E9F45EA45F2}" type="datetimeFigureOut">
              <a:rPr lang="en-US"/>
              <a:pPr>
                <a:defRPr/>
              </a:pPr>
              <a:t>5/27/2024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11CB8-8E0C-4EF2-AAB0-9A116C016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2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999193"/>
            <a:ext cx="10972800" cy="4756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EB7298-C7C1-4AA2-9964-95265F62A99D}" type="datetimeFigureOut">
              <a:rPr lang="en-US"/>
              <a:pPr>
                <a:defRPr/>
              </a:pPr>
              <a:t>5/27/2024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48CB7B-C705-4D4C-9351-7E2113486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D91AD6-93FE-270E-05B4-BD706385537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15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9" r:id="rId5"/>
    <p:sldLayoutId id="2147483730" r:id="rId6"/>
    <p:sldLayoutId id="214748373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5644CCD-3419-5F39-35FA-42135EBCC1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Monthly Meeting</a:t>
            </a:r>
            <a:br>
              <a:rPr lang="en-US" dirty="0"/>
            </a:br>
            <a:r>
              <a:rPr lang="en-US" dirty="0"/>
              <a:t>May 28, 2024</a:t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3E8BE1-6361-ACAB-3F52-9A204302E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756" y="278572"/>
            <a:ext cx="6568579" cy="22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924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1F9E8-4B43-8ECF-0BC6-D46F25882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2024 QTR 2 Fly-in Details (</a:t>
            </a:r>
            <a:r>
              <a:rPr lang="en-US" dirty="0" err="1"/>
              <a:t>cont</a:t>
            </a:r>
            <a:r>
              <a:rPr lang="en-US" dirty="0"/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62D1F-8700-84FB-DDF2-27BE0DBD2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1741"/>
            <a:ext cx="10972800" cy="2347259"/>
          </a:xfrm>
        </p:spPr>
        <p:txBody>
          <a:bodyPr/>
          <a:lstStyle/>
          <a:p>
            <a:r>
              <a:rPr lang="en-US" dirty="0"/>
              <a:t>June 13 – Hill Day - Morning &amp; early afternoon </a:t>
            </a:r>
          </a:p>
          <a:p>
            <a:pPr lvl="1"/>
            <a:r>
              <a:rPr lang="en-US" u="sng" dirty="0"/>
              <a:t>Focus on committees other than Armed Services</a:t>
            </a:r>
          </a:p>
          <a:p>
            <a:pPr lvl="2"/>
            <a:r>
              <a:rPr lang="en-US" dirty="0"/>
              <a:t>Senate Homeland Security &amp; Government Affairs / House Committee on Oversight &amp; Reform.</a:t>
            </a:r>
          </a:p>
          <a:p>
            <a:pPr lvl="2"/>
            <a:r>
              <a:rPr lang="en-US" dirty="0"/>
              <a:t>Senate Small Business &amp; Entrepreneurship / House Small Business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sz="2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F1A6C62-C98C-2439-0EAB-4C59F8BE9A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3399540"/>
              </p:ext>
            </p:extLst>
          </p:nvPr>
        </p:nvGraphicFramePr>
        <p:xfrm>
          <a:off x="1941195" y="3701144"/>
          <a:ext cx="8309610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9870">
                  <a:extLst>
                    <a:ext uri="{9D8B030D-6E8A-4147-A177-3AD203B41FA5}">
                      <a16:colId xmlns:a16="http://schemas.microsoft.com/office/drawing/2014/main" val="4061868741"/>
                    </a:ext>
                  </a:extLst>
                </a:gridCol>
                <a:gridCol w="2769870">
                  <a:extLst>
                    <a:ext uri="{9D8B030D-6E8A-4147-A177-3AD203B41FA5}">
                      <a16:colId xmlns:a16="http://schemas.microsoft.com/office/drawing/2014/main" val="2976957267"/>
                    </a:ext>
                  </a:extLst>
                </a:gridCol>
                <a:gridCol w="2769870">
                  <a:extLst>
                    <a:ext uri="{9D8B030D-6E8A-4147-A177-3AD203B41FA5}">
                      <a16:colId xmlns:a16="http://schemas.microsoft.com/office/drawing/2014/main" val="2874441107"/>
                    </a:ext>
                  </a:extLst>
                </a:gridCol>
              </a:tblGrid>
              <a:tr h="1338942">
                <a:tc>
                  <a:txBody>
                    <a:bodyPr/>
                    <a:lstStyle/>
                    <a:p>
                      <a:r>
                        <a:rPr lang="en-US" sz="1600" dirty="0"/>
                        <a:t>Sen. Rubio (R-FL)*</a:t>
                      </a:r>
                    </a:p>
                    <a:p>
                      <a:r>
                        <a:rPr lang="en-US" sz="1600" dirty="0"/>
                        <a:t>Sen. Hickenlooper (D-CO)</a:t>
                      </a:r>
                    </a:p>
                    <a:p>
                      <a:r>
                        <a:rPr lang="en-US" sz="1600" dirty="0"/>
                        <a:t>Sen. Rosen (D-NV)</a:t>
                      </a:r>
                    </a:p>
                    <a:p>
                      <a:r>
                        <a:rPr lang="en-US" sz="1600" dirty="0"/>
                        <a:t>Sen. Scott (R-SC)</a:t>
                      </a:r>
                    </a:p>
                    <a:p>
                      <a:r>
                        <a:rPr lang="en-US" sz="1600" dirty="0"/>
                        <a:t>Sen. Shaheen (</a:t>
                      </a:r>
                      <a:r>
                        <a:rPr lang="en-US" sz="1600"/>
                        <a:t>D-NH)*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Sen. Budd (R-NC)</a:t>
                      </a:r>
                    </a:p>
                    <a:p>
                      <a:r>
                        <a:rPr lang="en-US" sz="1600" dirty="0"/>
                        <a:t>Sen. Markey (D-MA)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Sen. Cantwell (D-WA)*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Sen. Young (R-IN)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Rep. Stansbury (D-NM)</a:t>
                      </a:r>
                    </a:p>
                    <a:p>
                      <a:r>
                        <a:rPr lang="en-US" sz="1600" dirty="0"/>
                        <a:t>Rep. Scholten (D-MI)</a:t>
                      </a:r>
                    </a:p>
                    <a:p>
                      <a:r>
                        <a:rPr lang="en-US" sz="1600" dirty="0"/>
                        <a:t>Rep. Turner (R-OH)</a:t>
                      </a:r>
                    </a:p>
                    <a:p>
                      <a:r>
                        <a:rPr lang="en-US" sz="1600" dirty="0"/>
                        <a:t>Rep. </a:t>
                      </a:r>
                      <a:r>
                        <a:rPr lang="en-US" sz="1600" dirty="0" err="1"/>
                        <a:t>Raskin</a:t>
                      </a:r>
                      <a:r>
                        <a:rPr lang="en-US" sz="1600" dirty="0"/>
                        <a:t> (D-MD)</a:t>
                      </a:r>
                    </a:p>
                    <a:p>
                      <a:r>
                        <a:rPr lang="en-US" sz="1600" dirty="0"/>
                        <a:t>Rep. Connolly (D-VA)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7579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985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0E81D-7F60-7D3E-466C-F8F6661FB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689695"/>
            <a:ext cx="10363200" cy="1288115"/>
          </a:xfrm>
        </p:spPr>
        <p:txBody>
          <a:bodyPr/>
          <a:lstStyle/>
          <a:p>
            <a:r>
              <a:rPr lang="en-US" dirty="0"/>
              <a:t>Discussion</a:t>
            </a:r>
            <a:br>
              <a:rPr lang="en-US" dirty="0"/>
            </a:br>
            <a:r>
              <a:rPr lang="en-US" dirty="0"/>
              <a:t>Next Mtg: Tuesday, July 30 at 4:00 pm ET</a:t>
            </a:r>
            <a:br>
              <a:rPr lang="en-US" dirty="0"/>
            </a:br>
            <a:r>
              <a:rPr lang="en-US" sz="2000" dirty="0"/>
              <a:t>(Monthly Meetings on last Tuesday of each month at 4:00 pm ET)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898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9AD73B-3B8F-1E80-C89F-64A16F82F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131DC4-7C19-D088-364C-2B90035C3E71}"/>
              </a:ext>
            </a:extLst>
          </p:cNvPr>
          <p:cNvSpPr txBox="1"/>
          <p:nvPr/>
        </p:nvSpPr>
        <p:spPr>
          <a:xfrm>
            <a:off x="160773" y="5948624"/>
            <a:ext cx="53959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DFARS Operating Guide:</a:t>
            </a:r>
          </a:p>
          <a:p>
            <a:r>
              <a:rPr lang="en-US" sz="1600" dirty="0"/>
              <a:t>https://www.acq.osd.mil/dpap/dars/docs/far_dfars_guide/DFARS_Operating_Guide_January_2015.pdf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099E50D-5BFB-DB8C-7E47-A16867D1DB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3934" y="181177"/>
            <a:ext cx="8004131" cy="558496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E77C841-7EA7-E8F7-6DD5-6E2FEAC264C3}"/>
              </a:ext>
            </a:extLst>
          </p:cNvPr>
          <p:cNvSpPr txBox="1"/>
          <p:nvPr/>
        </p:nvSpPr>
        <p:spPr>
          <a:xfrm>
            <a:off x="7038474" y="5902457"/>
            <a:ext cx="505125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/>
              <a:t>DFARS Open Cases:</a:t>
            </a:r>
          </a:p>
          <a:p>
            <a:r>
              <a:rPr lang="en-US" sz="1800" dirty="0"/>
              <a:t>https://www.acq.osd.mil/dpap/dars/opencases/dfarscasenum/dfars.pdf</a:t>
            </a:r>
          </a:p>
        </p:txBody>
      </p:sp>
    </p:spTree>
    <p:extLst>
      <p:ext uri="{BB962C8B-B14F-4D97-AF65-F5344CB8AC3E}">
        <p14:creationId xmlns:p14="http://schemas.microsoft.com/office/powerpoint/2010/main" val="870026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AA7AD-905A-009C-8FD6-EB7666426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/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FC24-812A-A49C-D524-540074DB2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13013"/>
            <a:ext cx="10972800" cy="4673601"/>
          </a:xfrm>
        </p:spPr>
        <p:txBody>
          <a:bodyPr/>
          <a:lstStyle/>
          <a:p>
            <a:r>
              <a:rPr lang="en-US" dirty="0"/>
              <a:t>ESOP Performance Study </a:t>
            </a:r>
          </a:p>
          <a:p>
            <a:r>
              <a:rPr lang="en-US" dirty="0"/>
              <a:t>Legislative Updates </a:t>
            </a:r>
          </a:p>
          <a:p>
            <a:r>
              <a:rPr lang="en-US" dirty="0"/>
              <a:t>Policy Updates </a:t>
            </a:r>
          </a:p>
          <a:p>
            <a:r>
              <a:rPr lang="en-US" dirty="0"/>
              <a:t>Sec. 874 / Sec. </a:t>
            </a:r>
            <a:r>
              <a:rPr lang="en-US"/>
              <a:t>872 Implementation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Agency Strategic Engagement</a:t>
            </a:r>
          </a:p>
          <a:p>
            <a:r>
              <a:rPr lang="en-US" dirty="0"/>
              <a:t>2024 QTR 2 Fly In Details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11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20660-7B82-FF59-D2D6-D01C173DE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3900"/>
          </a:xfrm>
        </p:spPr>
        <p:txBody>
          <a:bodyPr/>
          <a:lstStyle/>
          <a:p>
            <a:br>
              <a:rPr lang="en-US" dirty="0"/>
            </a:br>
            <a:r>
              <a:rPr lang="en-US" sz="3600" i="1" dirty="0"/>
              <a:t>Outperform and Outlast: </a:t>
            </a:r>
            <a:br>
              <a:rPr lang="en-US" sz="3600" i="1" dirty="0"/>
            </a:br>
            <a:r>
              <a:rPr lang="en-US" sz="3600" i="1" dirty="0"/>
              <a:t>100% Employee-Owned Contractors Top the Charts</a:t>
            </a:r>
            <a:br>
              <a:rPr lang="en-US" i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D99F6-EDA6-1964-F23D-FACCCB147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338149"/>
            <a:ext cx="10972800" cy="4181702"/>
          </a:xfrm>
        </p:spPr>
        <p:txBody>
          <a:bodyPr/>
          <a:lstStyle/>
          <a:p>
            <a:r>
              <a:rPr lang="en-US" sz="2600" dirty="0"/>
              <a:t>Working with NCEO to publish – June</a:t>
            </a:r>
          </a:p>
          <a:p>
            <a:r>
              <a:rPr lang="en-US" sz="2600" dirty="0"/>
              <a:t>Op-Ed by Member of Congress (Mtg w/ Sen Kaine and Sen Fischer)</a:t>
            </a:r>
          </a:p>
          <a:p>
            <a:r>
              <a:rPr lang="en-US" sz="2600" dirty="0"/>
              <a:t>Press release by ECR and ESCA</a:t>
            </a:r>
          </a:p>
          <a:p>
            <a:r>
              <a:rPr lang="en-US" sz="2600" dirty="0"/>
              <a:t>Press release sent to other ESOP organizations</a:t>
            </a:r>
          </a:p>
          <a:p>
            <a:r>
              <a:rPr lang="en-US" sz="2600" dirty="0"/>
              <a:t>Letter (email) to Congressional supporters</a:t>
            </a:r>
          </a:p>
          <a:p>
            <a:r>
              <a:rPr lang="en-US" sz="2600" dirty="0"/>
              <a:t>Email to agency supporters</a:t>
            </a:r>
          </a:p>
          <a:p>
            <a:r>
              <a:rPr lang="en-US" sz="2600" dirty="0"/>
              <a:t>Social Media (LinkedIn)</a:t>
            </a:r>
          </a:p>
          <a:p>
            <a:r>
              <a:rPr lang="en-US" sz="2600" dirty="0"/>
              <a:t>Interviews: Federal News Network and Washington Technology</a:t>
            </a:r>
          </a:p>
          <a:p>
            <a:r>
              <a:rPr lang="en-US" sz="2600" dirty="0"/>
              <a:t>Speaking opportunities at conferences</a:t>
            </a:r>
          </a:p>
        </p:txBody>
      </p:sp>
    </p:spTree>
    <p:extLst>
      <p:ext uri="{BB962C8B-B14F-4D97-AF65-F5344CB8AC3E}">
        <p14:creationId xmlns:p14="http://schemas.microsoft.com/office/powerpoint/2010/main" val="1861001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F6643-AD39-1FEA-8AC6-9C0DCBF58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Legislative Update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6716CA-CB44-3228-5300-17C9607DEB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1741"/>
            <a:ext cx="10972800" cy="4673601"/>
          </a:xfrm>
        </p:spPr>
        <p:txBody>
          <a:bodyPr/>
          <a:lstStyle/>
          <a:p>
            <a:r>
              <a:rPr lang="en-US" dirty="0"/>
              <a:t>Report language included in HASC Chairman’s Mark</a:t>
            </a:r>
          </a:p>
          <a:p>
            <a:pPr lvl="1"/>
            <a:r>
              <a:rPr lang="en-US" sz="1400" b="0" i="0" u="none" strike="noStrike" baseline="0" dirty="0">
                <a:latin typeface="CenturySchoolbook"/>
              </a:rPr>
              <a:t>The committee recognizes the innovative potential created by incentivizing businesses organized as private subchapter S corporations wholly owned through an employee stock ownership plan (ESOP) to provide products and services for the Department of Defense. Therefore, the committee encourages the Department to </a:t>
            </a:r>
            <a:r>
              <a:rPr lang="en-US" sz="1400" b="1" i="0" u="sng" strike="noStrike" baseline="0" dirty="0">
                <a:latin typeface="CenturySchoolbook"/>
              </a:rPr>
              <a:t>accelerate implementation </a:t>
            </a:r>
            <a:r>
              <a:rPr lang="en-US" sz="1400" b="0" i="0" u="none" strike="noStrike" baseline="0" dirty="0">
                <a:latin typeface="CenturySchoolbook"/>
              </a:rPr>
              <a:t>of the pilot program established by section 874 of the National Defense Authorization Act for Fiscal Year 2022 (Public Law 117-81) and include the improvements by section 872 of the National Defense Authorization Act for Fiscal Year 2024 (Public Law 118-31) in any prescribed regulations. The committee directs the Under Secretary of Defense for Acquisition and Sustainment to provide a briefing to the House Committee on Armed Services by December 1, 2024, on progress made to: </a:t>
            </a:r>
            <a:r>
              <a:rPr lang="en-US" sz="1400" b="1" i="0" u="sng" strike="noStrike" baseline="0" dirty="0">
                <a:latin typeface="CenturySchoolbook"/>
              </a:rPr>
              <a:t>(1) prescribe regulations to implement the pilot</a:t>
            </a:r>
            <a:r>
              <a:rPr lang="en-US" sz="1400" b="0" i="0" u="none" strike="noStrike" baseline="0" dirty="0">
                <a:latin typeface="CenturySchoolbook"/>
              </a:rPr>
              <a:t>; (2) to gather lessons learned from it; and (3) to consider whether other legislative changes, such as </a:t>
            </a:r>
            <a:r>
              <a:rPr lang="en-US" sz="1400" b="1" i="0" u="sng" strike="noStrike" baseline="0" dirty="0">
                <a:latin typeface="CenturySchoolbook"/>
              </a:rPr>
              <a:t>expanding the authority government wide</a:t>
            </a:r>
            <a:r>
              <a:rPr lang="en-US" sz="1400" b="0" i="0" u="none" strike="noStrike" baseline="0" dirty="0">
                <a:latin typeface="CenturySchoolbook"/>
              </a:rPr>
              <a:t>, would continue growth in not only the number of businesses wholly-owned by an ESOP but also the total number of employee owners in the defense industrial base and federal contractors.</a:t>
            </a:r>
            <a:endParaRPr lang="en-US" sz="3600" dirty="0"/>
          </a:p>
          <a:p>
            <a:r>
              <a:rPr lang="en-US" dirty="0"/>
              <a:t>NDAA Timeline</a:t>
            </a:r>
          </a:p>
          <a:p>
            <a:pPr lvl="1"/>
            <a:r>
              <a:rPr lang="en-US" dirty="0"/>
              <a:t>HASC Markup – May 22</a:t>
            </a:r>
          </a:p>
          <a:p>
            <a:pPr lvl="1"/>
            <a:r>
              <a:rPr lang="en-US" dirty="0"/>
              <a:t>SASC  Markup – June 11-14</a:t>
            </a:r>
          </a:p>
          <a:p>
            <a:pPr lvl="1"/>
            <a:r>
              <a:rPr lang="en-US" dirty="0"/>
              <a:t>House Floor – June 11-14</a:t>
            </a:r>
          </a:p>
        </p:txBody>
      </p:sp>
    </p:spTree>
    <p:extLst>
      <p:ext uri="{BB962C8B-B14F-4D97-AF65-F5344CB8AC3E}">
        <p14:creationId xmlns:p14="http://schemas.microsoft.com/office/powerpoint/2010/main" val="2799027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1F702-AAC3-621E-A13B-FDA8FDEA8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Updates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FEC6F3-1267-C095-5C69-41B57C21E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Government Wide</a:t>
            </a:r>
          </a:p>
          <a:p>
            <a:pPr lvl="1"/>
            <a:r>
              <a:rPr lang="en-US" sz="2000" dirty="0"/>
              <a:t>SASC Members submitted language for Chairman’s Mark</a:t>
            </a:r>
          </a:p>
          <a:p>
            <a:pPr lvl="1"/>
            <a:r>
              <a:rPr lang="en-US" sz="2000" dirty="0"/>
              <a:t>SASC Markup process largely not public</a:t>
            </a:r>
          </a:p>
          <a:p>
            <a:endParaRPr lang="en-US" sz="2400" dirty="0"/>
          </a:p>
          <a:p>
            <a:r>
              <a:rPr lang="en-US" sz="2400" dirty="0"/>
              <a:t>Look Through Provision</a:t>
            </a:r>
          </a:p>
          <a:p>
            <a:pPr lvl="1"/>
            <a:r>
              <a:rPr lang="en-US" sz="2000" dirty="0"/>
              <a:t>Encountered variety of hurdles</a:t>
            </a:r>
          </a:p>
          <a:p>
            <a:pPr lvl="1"/>
            <a:r>
              <a:rPr lang="en-US" sz="2000" dirty="0"/>
              <a:t>Not offered during HASC Mark-up</a:t>
            </a:r>
          </a:p>
          <a:p>
            <a:pPr lvl="1"/>
            <a:r>
              <a:rPr lang="en-US" sz="2000" dirty="0"/>
              <a:t>Working with committees/staffs for FY26 NDAA legislative cycle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6232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5950159-8CC2-68DF-CA4A-65907D0A609D}"/>
              </a:ext>
            </a:extLst>
          </p:cNvPr>
          <p:cNvSpPr txBox="1"/>
          <p:nvPr/>
        </p:nvSpPr>
        <p:spPr>
          <a:xfrm>
            <a:off x="160773" y="5948624"/>
            <a:ext cx="53959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DFARS Operating Guide:</a:t>
            </a:r>
          </a:p>
          <a:p>
            <a:r>
              <a:rPr lang="en-US" sz="1600" dirty="0"/>
              <a:t>https://www.acq.osd.mil/dpap/dars/docs/far_dfars_guide/DFARS_Operating_Guide_January_2015.pdf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2617175-D3EA-86E2-B340-1DF1734FBA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2315087"/>
              </p:ext>
            </p:extLst>
          </p:nvPr>
        </p:nvGraphicFramePr>
        <p:xfrm>
          <a:off x="124197" y="902058"/>
          <a:ext cx="11928958" cy="4982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6988">
                  <a:extLst>
                    <a:ext uri="{9D8B030D-6E8A-4147-A177-3AD203B41FA5}">
                      <a16:colId xmlns:a16="http://schemas.microsoft.com/office/drawing/2014/main" val="228284797"/>
                    </a:ext>
                  </a:extLst>
                </a:gridCol>
                <a:gridCol w="1964550">
                  <a:extLst>
                    <a:ext uri="{9D8B030D-6E8A-4147-A177-3AD203B41FA5}">
                      <a16:colId xmlns:a16="http://schemas.microsoft.com/office/drawing/2014/main" val="2244090450"/>
                    </a:ext>
                  </a:extLst>
                </a:gridCol>
                <a:gridCol w="969264">
                  <a:extLst>
                    <a:ext uri="{9D8B030D-6E8A-4147-A177-3AD203B41FA5}">
                      <a16:colId xmlns:a16="http://schemas.microsoft.com/office/drawing/2014/main" val="179708813"/>
                    </a:ext>
                  </a:extLst>
                </a:gridCol>
                <a:gridCol w="1225296">
                  <a:extLst>
                    <a:ext uri="{9D8B030D-6E8A-4147-A177-3AD203B41FA5}">
                      <a16:colId xmlns:a16="http://schemas.microsoft.com/office/drawing/2014/main" val="1273407050"/>
                    </a:ext>
                  </a:extLst>
                </a:gridCol>
                <a:gridCol w="5112860">
                  <a:extLst>
                    <a:ext uri="{9D8B030D-6E8A-4147-A177-3AD203B41FA5}">
                      <a16:colId xmlns:a16="http://schemas.microsoft.com/office/drawing/2014/main" val="3484502965"/>
                    </a:ext>
                  </a:extLst>
                </a:gridCol>
              </a:tblGrid>
              <a:tr h="26860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Step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Weeks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Actual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9215013"/>
                  </a:ext>
                </a:extLst>
              </a:tr>
              <a:tr h="268602">
                <a:tc rowSpan="7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Proposed Rule Making (24 weeks)</a:t>
                      </a:r>
                    </a:p>
                  </a:txBody>
                  <a:tcPr marL="4763" marR="4763" marT="4763" marB="0" vert="vert27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Submit Report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>
                          <a:solidFill>
                            <a:schemeClr val="tx1"/>
                          </a:solidFill>
                        </a:rPr>
                        <a:t>Start ~ 1/24/24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361013"/>
                  </a:ext>
                </a:extLst>
              </a:tr>
              <a:tr h="684822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DARC agrees to rule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3/13/24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03/06/2024 Case manager forwarded draft proposed rule to DARS Regulatory Control Officer.  DARS Regulatory Control Officer reviewing.”</a:t>
                      </a:r>
                    </a:p>
                    <a:p>
                      <a:r>
                        <a:rPr lang="en-US" sz="1000" dirty="0"/>
                        <a:t>04/16/2024 DARS Regulatory Control Officer identified issues with draft proposed rule to case manager. Case manager and DARS Regulatory Control Officer resolving issues.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5310506"/>
                  </a:ext>
                </a:extLst>
              </a:tr>
              <a:tr h="268602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Case Manager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3/27/24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9470947"/>
                  </a:ext>
                </a:extLst>
              </a:tr>
              <a:tr h="268602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DoD Approval to Publish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5.5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4/3/24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505190"/>
                  </a:ext>
                </a:extLst>
              </a:tr>
              <a:tr h="269500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OFPP/OIRA identify issues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5/15/24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649391"/>
                  </a:ext>
                </a:extLst>
              </a:tr>
              <a:tr h="268602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Resolve OFPP/OIRA issues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5/29/24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05/02/2024 OIRA cleared proposed DFARS rule.  DARS Regulatory Control Officer preparing for publication, pending DoD ATP.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0282282"/>
                  </a:ext>
                </a:extLst>
              </a:tr>
              <a:tr h="268602"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Publish proposed rule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4.5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6/12/24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296975"/>
                  </a:ext>
                </a:extLst>
              </a:tr>
              <a:tr h="26860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Public Comment (60 days)</a:t>
                      </a:r>
                    </a:p>
                  </a:txBody>
                  <a:tcPr marL="4763" marR="4763" marT="476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Public Comment (60 days)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7/10/24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/>
                        <a:t>Chance to submit comments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610591"/>
                  </a:ext>
                </a:extLst>
              </a:tr>
              <a:tr h="268602"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latin typeface="+mj-lt"/>
                        </a:rPr>
                        <a:t>Final Rule Making </a:t>
                      </a:r>
                    </a:p>
                    <a:p>
                      <a:pPr algn="ctr"/>
                      <a:r>
                        <a:rPr lang="en-US" sz="1200" b="1" dirty="0">
                          <a:latin typeface="+mj-lt"/>
                        </a:rPr>
                        <a:t>(19 weeks)</a:t>
                      </a:r>
                    </a:p>
                  </a:txBody>
                  <a:tcPr marL="4763" marR="4763" marT="4763" marB="0" vert="vert270" anchor="ctr" anchorCtr="1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Submit Report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9/11/24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9614698"/>
                  </a:ext>
                </a:extLst>
              </a:tr>
              <a:tr h="26860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DARC agrees to rule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10/9/24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2733032"/>
                  </a:ext>
                </a:extLst>
              </a:tr>
              <a:tr h="26860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Case Manager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10/23/24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451413"/>
                  </a:ext>
                </a:extLst>
              </a:tr>
              <a:tr h="26860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DoD Approval to Publish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5.5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12/4/24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5178520"/>
                  </a:ext>
                </a:extLst>
              </a:tr>
              <a:tr h="27255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OFPP/OIRA identify issues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12/11/24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2985961"/>
                  </a:ext>
                </a:extLst>
              </a:tr>
              <a:tr h="26860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Resolve OFPP/OIRA issues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12/18/24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0509260"/>
                  </a:ext>
                </a:extLst>
              </a:tr>
              <a:tr h="26860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Publish final rule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4.5</a:t>
                      </a:r>
                    </a:p>
                  </a:txBody>
                  <a:tcPr marL="4763" marR="4763" marT="4763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1/22/25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5214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38BFCD1-E9F2-C34D-8D9B-4C47D30DC082}"/>
              </a:ext>
            </a:extLst>
          </p:cNvPr>
          <p:cNvSpPr txBox="1"/>
          <p:nvPr/>
        </p:nvSpPr>
        <p:spPr>
          <a:xfrm>
            <a:off x="7038473" y="5884560"/>
            <a:ext cx="505125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DFARS Open Cases:</a:t>
            </a:r>
          </a:p>
          <a:p>
            <a:r>
              <a:rPr lang="en-US" sz="1600" dirty="0"/>
              <a:t>https://www.acq.osd.mil/dpap/dars/opencases/dfarscasenum/dfars.pdf</a:t>
            </a:r>
          </a:p>
        </p:txBody>
      </p:sp>
      <p:pic>
        <p:nvPicPr>
          <p:cNvPr id="7" name="Graphic 6" descr="Holiday tree with solid fill">
            <a:extLst>
              <a:ext uri="{FF2B5EF4-FFF2-40B4-BE49-F238E27FC236}">
                <a16:creationId xmlns:a16="http://schemas.microsoft.com/office/drawing/2014/main" id="{0D207A8C-53F7-4A08-484B-2242CF9B5B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79436" y="5272109"/>
            <a:ext cx="369332" cy="369332"/>
          </a:xfrm>
          <a:prstGeom prst="rect">
            <a:avLst/>
          </a:prstGeom>
        </p:spPr>
      </p:pic>
      <p:pic>
        <p:nvPicPr>
          <p:cNvPr id="12" name="Graphic 11" descr="Turkey with solid fill">
            <a:extLst>
              <a:ext uri="{FF2B5EF4-FFF2-40B4-BE49-F238E27FC236}">
                <a16:creationId xmlns:a16="http://schemas.microsoft.com/office/drawing/2014/main" id="{DC06A301-B46A-C239-20FA-F8638753BBE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79436" y="4596552"/>
            <a:ext cx="369332" cy="369332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F1508535-1678-3041-5A75-3CEDF7B1B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DFARS Case 2024 – D004</a:t>
            </a:r>
          </a:p>
        </p:txBody>
      </p:sp>
    </p:spTree>
    <p:extLst>
      <p:ext uri="{BB962C8B-B14F-4D97-AF65-F5344CB8AC3E}">
        <p14:creationId xmlns:p14="http://schemas.microsoft.com/office/powerpoint/2010/main" val="1007073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4AFE9-8A54-700A-DC95-DBA29A60F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Sec. 874 / Sec. 872 Implementation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C8C61F1-50DD-FBD7-338F-5EF5C07C6D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50073"/>
              </p:ext>
            </p:extLst>
          </p:nvPr>
        </p:nvGraphicFramePr>
        <p:xfrm>
          <a:off x="609600" y="1081088"/>
          <a:ext cx="10972800" cy="3069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2160">
                  <a:extLst>
                    <a:ext uri="{9D8B030D-6E8A-4147-A177-3AD203B41FA5}">
                      <a16:colId xmlns:a16="http://schemas.microsoft.com/office/drawing/2014/main" val="3046160174"/>
                    </a:ext>
                  </a:extLst>
                </a:gridCol>
                <a:gridCol w="8930640">
                  <a:extLst>
                    <a:ext uri="{9D8B030D-6E8A-4147-A177-3AD203B41FA5}">
                      <a16:colId xmlns:a16="http://schemas.microsoft.com/office/drawing/2014/main" val="3012718380"/>
                    </a:ext>
                  </a:extLst>
                </a:gridCol>
              </a:tblGrid>
              <a:tr h="47339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Month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Planned Effort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804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January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Engage DPC; Engage Member Offices &amp; HASC/SASC PSMs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8150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Begin Agency Strategic Engagement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836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Check w/ Member Offices to confirm submission of asks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7751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HASC Chairman’s Mark, Check in w/ DPC; If not in Mark, prepare for amendment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947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SASC Chairman’s Mark, Check in w/ DPC; If not in Mark, prepare for amendment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56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June/July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Fly in 1) building champions for expansion, 2) ask Members to ask HASC/SASC PSMs for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868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July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Look for proposed rule in the federal register; Engage DPC 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4690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156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1528217-F893-38F7-B099-B5E588FBC5FA}"/>
              </a:ext>
            </a:extLst>
          </p:cNvPr>
          <p:cNvSpPr/>
          <p:nvPr/>
        </p:nvSpPr>
        <p:spPr>
          <a:xfrm>
            <a:off x="539433" y="1173480"/>
            <a:ext cx="10812780" cy="27203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703E6F9-F363-7B04-7EC6-AD122B209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Agency Strategic Engagement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21080D3-8976-210E-2794-ACB46E75A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33" y="4068107"/>
            <a:ext cx="10972800" cy="1616413"/>
          </a:xfrm>
        </p:spPr>
        <p:txBody>
          <a:bodyPr/>
          <a:lstStyle/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CY24 Agency Strategic Engagement Goal is Building Champions</a:t>
            </a:r>
          </a:p>
          <a:p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CY24 Agency Strategic Engagement Plan is a living document;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items in bold are confirmed and/or already accomplished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items italicize are currently being scheduling.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9B770A-8605-2646-A441-3DCCA819D961}"/>
              </a:ext>
            </a:extLst>
          </p:cNvPr>
          <p:cNvSpPr txBox="1"/>
          <p:nvPr/>
        </p:nvSpPr>
        <p:spPr>
          <a:xfrm>
            <a:off x="1070810" y="5929972"/>
            <a:ext cx="3128211" cy="743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AFMC – Air Force Materiel Command</a:t>
            </a: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DHS – Department of Homeland Security</a:t>
            </a: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DLA – Defense Logistics Agency</a:t>
            </a: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GSA – General Services Administration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E2E06B-3FB0-952F-FCC8-1F61155B8723}"/>
              </a:ext>
            </a:extLst>
          </p:cNvPr>
          <p:cNvSpPr txBox="1"/>
          <p:nvPr/>
        </p:nvSpPr>
        <p:spPr>
          <a:xfrm>
            <a:off x="7581295" y="5929972"/>
            <a:ext cx="4185589" cy="88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NDIA – National Defense Industrial Association</a:t>
            </a:r>
          </a:p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PSC – Professional Services Council</a:t>
            </a:r>
          </a:p>
          <a:p>
            <a:pPr marR="0" lvl="1">
              <a:spcBef>
                <a:spcPts val="0"/>
              </a:spcBef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SBA – Small Business Administration</a:t>
            </a:r>
          </a:p>
          <a:p>
            <a:pPr marR="0" lvl="1">
              <a:spcBef>
                <a:spcPts val="0"/>
              </a:spcBef>
            </a:pPr>
            <a:r>
              <a:rPr lang="en-US" sz="1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SECAF – Small and Emerging Contractors Advisory Forum</a:t>
            </a:r>
          </a:p>
          <a:p>
            <a:pPr marR="0" lvl="1">
              <a:spcBef>
                <a:spcPts val="0"/>
              </a:spcBef>
            </a:pPr>
            <a:r>
              <a: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USAID – US Agency for International Development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73AF8B83-8517-5DC1-B4FF-F183A40C79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9428924"/>
              </p:ext>
            </p:extLst>
          </p:nvPr>
        </p:nvGraphicFramePr>
        <p:xfrm>
          <a:off x="539433" y="1173480"/>
          <a:ext cx="11882437" cy="314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1872680" imgH="3138557" progId="Word.Document.12">
                  <p:embed/>
                </p:oleObj>
              </mc:Choice>
              <mc:Fallback>
                <p:oleObj name="Document" r:id="rId3" imgW="11872680" imgH="3138557" progId="Word.Documen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73AF8B83-8517-5DC1-B4FF-F183A40C79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433" y="1173480"/>
                        <a:ext cx="11882437" cy="3144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B690FB0-8247-7034-BA5C-03FBB58C441E}"/>
              </a:ext>
            </a:extLst>
          </p:cNvPr>
          <p:cNvCxnSpPr>
            <a:cxnSpLocks/>
          </p:cNvCxnSpPr>
          <p:nvPr/>
        </p:nvCxnSpPr>
        <p:spPr>
          <a:xfrm>
            <a:off x="4773168" y="3075084"/>
            <a:ext cx="238579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52F1EC1A-8A5E-D4EB-0A11-048626A1957A}"/>
              </a:ext>
            </a:extLst>
          </p:cNvPr>
          <p:cNvSpPr txBox="1"/>
          <p:nvPr/>
        </p:nvSpPr>
        <p:spPr>
          <a:xfrm>
            <a:off x="4847062" y="2816616"/>
            <a:ext cx="2497876" cy="516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Invitations out to 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DHS, GSA, SBA, FAA, USAID, NASA, CBP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495501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1F9E8-4B43-8ECF-0BC6-D46F25882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2024 QTR 2 Fly-in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662D1F-8700-84FB-DDF2-27BE0DBD2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1741"/>
            <a:ext cx="10972800" cy="4673601"/>
          </a:xfrm>
        </p:spPr>
        <p:txBody>
          <a:bodyPr/>
          <a:lstStyle/>
          <a:p>
            <a:r>
              <a:rPr lang="en-US" dirty="0"/>
              <a:t>June 12-13, 2024 – In-person, DC. Please fill out RSVP form.</a:t>
            </a:r>
          </a:p>
          <a:p>
            <a:r>
              <a:rPr lang="en-US" dirty="0"/>
              <a:t>June 12 - Strategy Session &amp; Dinner</a:t>
            </a:r>
          </a:p>
          <a:p>
            <a:pPr lvl="1"/>
            <a:r>
              <a:rPr lang="en-US" dirty="0"/>
              <a:t>Location: Congressional Visitors Center (CVC)</a:t>
            </a:r>
          </a:p>
          <a:p>
            <a:pPr lvl="1"/>
            <a:r>
              <a:rPr lang="en-US" dirty="0"/>
              <a:t>Afternoon Meeting (2-5pm), ESOP Performance Study, Invitation for a DoD Guest Speaker (Farooq Mitha), Invitations to Members of Congress (Tuberville &amp; Strong confirmed)</a:t>
            </a:r>
          </a:p>
          <a:p>
            <a:pPr lvl="1"/>
            <a:r>
              <a:rPr lang="en-US" dirty="0"/>
              <a:t>Dinner at Clyde’s (6-8pm)</a:t>
            </a:r>
          </a:p>
        </p:txBody>
      </p:sp>
    </p:spTree>
    <p:extLst>
      <p:ext uri="{BB962C8B-B14F-4D97-AF65-F5344CB8AC3E}">
        <p14:creationId xmlns:p14="http://schemas.microsoft.com/office/powerpoint/2010/main" val="1125441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695447e-dcab-4201-b6d4-9a6c9a18ca9c" xsi:nil="true"/>
    <lcf76f155ced4ddcb4097134ff3c332f xmlns="a5ec7bdb-4640-4ce8-bdb9-aaf32c714275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82797039E10F4B877B1785F1083F48" ma:contentTypeVersion="18" ma:contentTypeDescription="Create a new document." ma:contentTypeScope="" ma:versionID="0cce6f2e033c630cd7d46d1152b75b0b">
  <xsd:schema xmlns:xsd="http://www.w3.org/2001/XMLSchema" xmlns:xs="http://www.w3.org/2001/XMLSchema" xmlns:p="http://schemas.microsoft.com/office/2006/metadata/properties" xmlns:ns2="a5ec7bdb-4640-4ce8-bdb9-aaf32c714275" xmlns:ns3="f695447e-dcab-4201-b6d4-9a6c9a18ca9c" targetNamespace="http://schemas.microsoft.com/office/2006/metadata/properties" ma:root="true" ma:fieldsID="c8d3157bdf1cfc5f5c35b556cf60280c" ns2:_="" ns3:_="">
    <xsd:import namespace="a5ec7bdb-4640-4ce8-bdb9-aaf32c714275"/>
    <xsd:import namespace="f695447e-dcab-4201-b6d4-9a6c9a18ca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c7bdb-4640-4ce8-bdb9-aaf32c7142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c190e5d-d177-4975-b4ef-fb844f368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95447e-dcab-4201-b6d4-9a6c9a18ca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1087f6d-bab2-4576-8bf9-71eecf17b314}" ma:internalName="TaxCatchAll" ma:showField="CatchAllData" ma:web="f695447e-dcab-4201-b6d4-9a6c9a18ca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2E4974-F039-41FC-8C8E-02AFB4E697BE}">
  <ds:schemaRefs>
    <ds:schemaRef ds:uri="http://schemas.microsoft.com/office/2006/metadata/properties"/>
    <ds:schemaRef ds:uri="http://schemas.microsoft.com/office/infopath/2007/PartnerControls"/>
    <ds:schemaRef ds:uri="f695447e-dcab-4201-b6d4-9a6c9a18ca9c"/>
    <ds:schemaRef ds:uri="a5ec7bdb-4640-4ce8-bdb9-aaf32c714275"/>
  </ds:schemaRefs>
</ds:datastoreItem>
</file>

<file path=customXml/itemProps2.xml><?xml version="1.0" encoding="utf-8"?>
<ds:datastoreItem xmlns:ds="http://schemas.openxmlformats.org/officeDocument/2006/customXml" ds:itemID="{DB634F15-5FB5-4912-B23A-9664977EAF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ec7bdb-4640-4ce8-bdb9-aaf32c714275"/>
    <ds:schemaRef ds:uri="f695447e-dcab-4201-b6d4-9a6c9a18ca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A2D69DA-04A3-459A-92E8-F10629FA5E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12484</TotalTime>
  <Words>1134</Words>
  <Application>Microsoft Office PowerPoint</Application>
  <PresentationFormat>Widescreen</PresentationFormat>
  <Paragraphs>157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CenturySchoolbook</vt:lpstr>
      <vt:lpstr>Office Theme</vt:lpstr>
      <vt:lpstr>Document</vt:lpstr>
      <vt:lpstr>Monthly Meeting May 28, 2024 </vt:lpstr>
      <vt:lpstr>Agenda</vt:lpstr>
      <vt:lpstr> Outperform and Outlast:  100% Employee-Owned Contractors Top the Charts </vt:lpstr>
      <vt:lpstr>Legislative Update</vt:lpstr>
      <vt:lpstr>Policy Updates</vt:lpstr>
      <vt:lpstr>DFARS Case 2024 – D004</vt:lpstr>
      <vt:lpstr>Sec. 874 / Sec. 872 Implementation</vt:lpstr>
      <vt:lpstr>Agency Strategic Engagement</vt:lpstr>
      <vt:lpstr>2024 QTR 2 Fly-in Details</vt:lpstr>
      <vt:lpstr>2024 QTR 2 Fly-in Details (cont)</vt:lpstr>
      <vt:lpstr>Discussion Next Mtg: Tuesday, July 30 at 4:00 pm ET (Monthly Meetings on last Tuesday of each month at 4:00 pm ET)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Lerner</dc:creator>
  <cp:lastModifiedBy>Stephanie Halcrow</cp:lastModifiedBy>
  <cp:revision>431</cp:revision>
  <cp:lastPrinted>2020-01-03T15:33:43Z</cp:lastPrinted>
  <dcterms:created xsi:type="dcterms:W3CDTF">2016-11-22T20:02:45Z</dcterms:created>
  <dcterms:modified xsi:type="dcterms:W3CDTF">2024-05-28T01:19:10Z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8630400.00000000</vt:lpwstr>
  </property>
  <property fmtid="{D5CDD505-2E9C-101B-9397-08002B2CF9AE}" pid="3" name="ContentTypeId">
    <vt:lpwstr>0x010100B782797039E10F4B877B1785F1083F48</vt:lpwstr>
  </property>
</Properties>
</file>