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4"/>
  </p:sldMasterIdLst>
  <p:notesMasterIdLst>
    <p:notesMasterId r:id="rId16"/>
  </p:notesMasterIdLst>
  <p:sldIdLst>
    <p:sldId id="5965" r:id="rId5"/>
    <p:sldId id="5964" r:id="rId6"/>
    <p:sldId id="5977" r:id="rId7"/>
    <p:sldId id="5978" r:id="rId8"/>
    <p:sldId id="5979" r:id="rId9"/>
    <p:sldId id="5983" r:id="rId10"/>
    <p:sldId id="5984" r:id="rId11"/>
    <p:sldId id="5985" r:id="rId12"/>
    <p:sldId id="5980" r:id="rId13"/>
    <p:sldId id="5982" r:id="rId14"/>
    <p:sldId id="5976" r:id="rId15"/>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78CEFF2-C755-64D8-7148-4031AE777FF2}" name="Matt Scott" initials="MS" userId="S::mscott@vennstrategies.com::e3b21f49-feec-4233-931c-ce1b3ef6b6a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tt Pearce" initials="MP" lastIdx="1" clrIdx="0">
    <p:extLst>
      <p:ext uri="{19B8F6BF-5375-455C-9EA6-DF929625EA0E}">
        <p15:presenceInfo xmlns:p15="http://schemas.microsoft.com/office/powerpoint/2012/main" userId="Matt Pear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264061"/>
    <a:srgbClr val="375067"/>
    <a:srgbClr val="006FAC"/>
    <a:srgbClr val="A6A6A6"/>
    <a:srgbClr val="D9D9D9"/>
    <a:srgbClr val="6EBEEA"/>
    <a:srgbClr val="6D6D6D"/>
    <a:srgbClr val="CCCCCC"/>
    <a:srgbClr val="78C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21" autoAdjust="0"/>
    <p:restoredTop sz="92601" autoAdjust="0"/>
  </p:normalViewPr>
  <p:slideViewPr>
    <p:cSldViewPr snapToGrid="0">
      <p:cViewPr varScale="1">
        <p:scale>
          <a:sx n="159" d="100"/>
          <a:sy n="159" d="100"/>
        </p:scale>
        <p:origin x="2514" y="138"/>
      </p:cViewPr>
      <p:guideLst/>
    </p:cSldViewPr>
  </p:slideViewPr>
  <p:outlineViewPr>
    <p:cViewPr>
      <p:scale>
        <a:sx n="33" d="100"/>
        <a:sy n="33" d="100"/>
      </p:scale>
      <p:origin x="0" y="-17916"/>
    </p:cViewPr>
  </p:outlineViewPr>
  <p:notesTextViewPr>
    <p:cViewPr>
      <p:scale>
        <a:sx n="1" d="1"/>
        <a:sy n="1" d="1"/>
      </p:scale>
      <p:origin x="0" y="0"/>
    </p:cViewPr>
  </p:notesTextViewPr>
  <p:sorterViewPr>
    <p:cViewPr varScale="1">
      <p:scale>
        <a:sx n="1" d="1"/>
        <a:sy n="1" d="1"/>
      </p:scale>
      <p:origin x="0" y="-1578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8846EC2E-A6B5-4FB4-8885-569145C1B0E5}" type="datetimeFigureOut">
              <a:rPr lang="en-US" smtClean="0"/>
              <a:t>7/16/2024</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85BDFD58-E265-4BC7-B188-C9F1182790CF}" type="slidenum">
              <a:rPr lang="en-US" smtClean="0"/>
              <a:t>‹#›</a:t>
            </a:fld>
            <a:endParaRPr lang="en-US" dirty="0"/>
          </a:p>
        </p:txBody>
      </p:sp>
    </p:spTree>
    <p:extLst>
      <p:ext uri="{BB962C8B-B14F-4D97-AF65-F5344CB8AC3E}">
        <p14:creationId xmlns:p14="http://schemas.microsoft.com/office/powerpoint/2010/main" val="183480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BDFD58-E265-4BC7-B188-C9F1182790CF}" type="slidenum">
              <a:rPr lang="en-US" smtClean="0"/>
              <a:t>11</a:t>
            </a:fld>
            <a:endParaRPr lang="en-US" dirty="0"/>
          </a:p>
        </p:txBody>
      </p:sp>
    </p:spTree>
    <p:extLst>
      <p:ext uri="{BB962C8B-B14F-4D97-AF65-F5344CB8AC3E}">
        <p14:creationId xmlns:p14="http://schemas.microsoft.com/office/powerpoint/2010/main" val="32907951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31445" y="2689695"/>
            <a:ext cx="10363200" cy="1288115"/>
          </a:xfrm>
          <a:prstGeom prst="rect">
            <a:avLst/>
          </a:prstGeom>
        </p:spPr>
        <p:txBody>
          <a:bodyPr/>
          <a:lstStyle>
            <a:lvl1pPr>
              <a:defRPr>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828800" y="4114986"/>
            <a:ext cx="8534400" cy="1470026"/>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93C8CEE-B0DE-4AD8-BF28-DB4E712B8E97}" type="datetimeFigureOut">
              <a:rPr lang="en-US"/>
              <a:pPr>
                <a:defRPr/>
              </a:pPr>
              <a:t>7/16/2024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98C9FD-3806-4078-A11C-2FB2A02B80FE}" type="slidenum">
              <a:rPr lang="en-US"/>
              <a:pPr>
                <a:defRPr/>
              </a:pPr>
              <a:t>‹#›</a:t>
            </a:fld>
            <a:endParaRPr lang="en-US"/>
          </a:p>
        </p:txBody>
      </p:sp>
      <p:pic>
        <p:nvPicPr>
          <p:cNvPr id="7" name="Picture 6">
            <a:extLst>
              <a:ext uri="{FF2B5EF4-FFF2-40B4-BE49-F238E27FC236}">
                <a16:creationId xmlns:a16="http://schemas.microsoft.com/office/drawing/2014/main" id="{E5012AB3-CEC1-3B8F-AA5E-4DDF454F8472}"/>
              </a:ext>
            </a:extLst>
          </p:cNvPr>
          <p:cNvPicPr>
            <a:picLocks noChangeAspect="1"/>
          </p:cNvPicPr>
          <p:nvPr userDrawn="1"/>
        </p:nvPicPr>
        <p:blipFill>
          <a:blip r:embed="rId2"/>
          <a:stretch>
            <a:fillRect/>
          </a:stretch>
        </p:blipFill>
        <p:spPr>
          <a:xfrm>
            <a:off x="2828756" y="278572"/>
            <a:ext cx="6568579" cy="2273948"/>
          </a:xfrm>
          <a:prstGeom prst="rect">
            <a:avLst/>
          </a:prstGeom>
        </p:spPr>
      </p:pic>
    </p:spTree>
    <p:extLst>
      <p:ext uri="{BB962C8B-B14F-4D97-AF65-F5344CB8AC3E}">
        <p14:creationId xmlns:p14="http://schemas.microsoft.com/office/powerpoint/2010/main" val="1890062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16" name="Date Placeholder 3">
            <a:extLst>
              <a:ext uri="{FF2B5EF4-FFF2-40B4-BE49-F238E27FC236}">
                <a16:creationId xmlns:a16="http://schemas.microsoft.com/office/drawing/2014/main" id="{A5A2767B-12E8-3097-0F5A-70DD91F148F2}"/>
              </a:ext>
            </a:extLst>
          </p:cNvPr>
          <p:cNvSpPr>
            <a:spLocks noGrp="1"/>
          </p:cNvSpPr>
          <p:nvPr>
            <p:ph type="dt" sz="half" idx="10"/>
          </p:nvPr>
        </p:nvSpPr>
        <p:spPr>
          <a:xfrm>
            <a:off x="609600" y="6356351"/>
            <a:ext cx="2844800" cy="365125"/>
          </a:xfrm>
        </p:spPr>
        <p:txBody>
          <a:bodyPr/>
          <a:lstStyle>
            <a:lvl1pPr>
              <a:defRPr/>
            </a:lvl1pPr>
          </a:lstStyle>
          <a:p>
            <a:pPr>
              <a:defRPr/>
            </a:pPr>
            <a:fld id="{C817ACB3-F2AB-4FB0-BD44-3301AD82071A}" type="datetimeFigureOut">
              <a:rPr lang="en-US"/>
              <a:pPr>
                <a:defRPr/>
              </a:pPr>
              <a:t>7/16/2024</a:t>
            </a:fld>
            <a:endParaRPr lang="en-US"/>
          </a:p>
        </p:txBody>
      </p:sp>
      <p:sp>
        <p:nvSpPr>
          <p:cNvPr id="17" name="Slide Number Placeholder 5">
            <a:extLst>
              <a:ext uri="{FF2B5EF4-FFF2-40B4-BE49-F238E27FC236}">
                <a16:creationId xmlns:a16="http://schemas.microsoft.com/office/drawing/2014/main" id="{B6F10EF7-F91C-B355-81E1-E4236964ECF1}"/>
              </a:ext>
            </a:extLst>
          </p:cNvPr>
          <p:cNvSpPr>
            <a:spLocks noGrp="1"/>
          </p:cNvSpPr>
          <p:nvPr>
            <p:ph type="sldNum" sz="quarter" idx="12"/>
          </p:nvPr>
        </p:nvSpPr>
        <p:spPr>
          <a:xfrm>
            <a:off x="8737600" y="6356351"/>
            <a:ext cx="2844800" cy="365125"/>
          </a:xfrm>
        </p:spPr>
        <p:txBody>
          <a:bodyPr/>
          <a:lstStyle>
            <a:lvl1pPr>
              <a:defRPr/>
            </a:lvl1pPr>
          </a:lstStyle>
          <a:p>
            <a:pPr>
              <a:defRPr/>
            </a:pPr>
            <a:fld id="{56B662D6-0288-46F0-BC06-7915B728FAA7}" type="slidenum">
              <a:rPr lang="en-US"/>
              <a:pPr>
                <a:defRPr/>
              </a:pPr>
              <a:t>‹#›</a:t>
            </a:fld>
            <a:endParaRPr lang="en-US"/>
          </a:p>
        </p:txBody>
      </p:sp>
      <p:sp>
        <p:nvSpPr>
          <p:cNvPr id="18" name="Title Placeholder 1">
            <a:extLst>
              <a:ext uri="{FF2B5EF4-FFF2-40B4-BE49-F238E27FC236}">
                <a16:creationId xmlns:a16="http://schemas.microsoft.com/office/drawing/2014/main" id="{E91C370F-6C82-71E2-9D86-123039B58C1B}"/>
              </a:ext>
            </a:extLst>
          </p:cNvPr>
          <p:cNvSpPr>
            <a:spLocks noGrp="1"/>
          </p:cNvSpPr>
          <p:nvPr>
            <p:ph type="title"/>
          </p:nvPr>
        </p:nvSpPr>
        <p:spPr bwMode="auto">
          <a:xfrm>
            <a:off x="609600" y="274638"/>
            <a:ext cx="10972800" cy="72455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9" name="Text Placeholder 2">
            <a:extLst>
              <a:ext uri="{FF2B5EF4-FFF2-40B4-BE49-F238E27FC236}">
                <a16:creationId xmlns:a16="http://schemas.microsoft.com/office/drawing/2014/main" id="{B1C58673-14C8-B46F-03D7-300DC9C87AB8}"/>
              </a:ext>
            </a:extLst>
          </p:cNvPr>
          <p:cNvSpPr>
            <a:spLocks noGrp="1"/>
          </p:cNvSpPr>
          <p:nvPr>
            <p:ph idx="1"/>
          </p:nvPr>
        </p:nvSpPr>
        <p:spPr bwMode="auto">
          <a:xfrm>
            <a:off x="609600" y="999193"/>
            <a:ext cx="10972800" cy="46736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31575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lvl1pPr>
          </a:lstStyle>
          <a:p>
            <a:pPr>
              <a:defRPr/>
            </a:pPr>
            <a:fld id="{C817ACB3-F2AB-4FB0-BD44-3301AD82071A}" type="datetimeFigureOut">
              <a:rPr lang="en-US"/>
              <a:pPr>
                <a:defRPr/>
              </a:pPr>
              <a:t>7/16/2024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12A98A-71B5-4EDF-A3A8-AEE6BE03CFBE}" type="slidenum">
              <a:rPr lang="en-US"/>
              <a:pPr>
                <a:defRPr/>
              </a:pPr>
              <a:t>‹#›</a:t>
            </a:fld>
            <a:endParaRPr lang="en-US"/>
          </a:p>
        </p:txBody>
      </p:sp>
    </p:spTree>
    <p:extLst>
      <p:ext uri="{BB962C8B-B14F-4D97-AF65-F5344CB8AC3E}">
        <p14:creationId xmlns:p14="http://schemas.microsoft.com/office/powerpoint/2010/main" val="2459227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105648"/>
            <a:ext cx="5384800" cy="4667624"/>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05648"/>
            <a:ext cx="5384800" cy="4667624"/>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p:txBody>
          <a:bodyPr/>
          <a:lstStyle>
            <a:lvl1pPr>
              <a:defRPr/>
            </a:lvl1pPr>
          </a:lstStyle>
          <a:p>
            <a:pPr>
              <a:defRPr/>
            </a:pPr>
            <a:fld id="{754DC75A-5963-4759-8A21-2AD27192C3FA}" type="datetimeFigureOut">
              <a:rPr lang="en-US"/>
              <a:pPr>
                <a:defRPr/>
              </a:pPr>
              <a:t>7/16/2024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6B662D6-0288-46F0-BC06-7915B728FAA7}" type="slidenum">
              <a:rPr lang="en-US"/>
              <a:pPr>
                <a:defRPr/>
              </a:pPr>
              <a:t>‹#›</a:t>
            </a:fld>
            <a:endParaRPr lang="en-US"/>
          </a:p>
        </p:txBody>
      </p:sp>
      <p:sp>
        <p:nvSpPr>
          <p:cNvPr id="2" name="Title Placeholder 1">
            <a:extLst>
              <a:ext uri="{FF2B5EF4-FFF2-40B4-BE49-F238E27FC236}">
                <a16:creationId xmlns:a16="http://schemas.microsoft.com/office/drawing/2014/main" id="{DF8CD90D-D759-A0F5-D5FE-65CF669B0AE2}"/>
              </a:ext>
            </a:extLst>
          </p:cNvPr>
          <p:cNvSpPr>
            <a:spLocks noGrp="1"/>
          </p:cNvSpPr>
          <p:nvPr>
            <p:ph type="title"/>
          </p:nvPr>
        </p:nvSpPr>
        <p:spPr bwMode="auto">
          <a:xfrm>
            <a:off x="609600" y="274638"/>
            <a:ext cx="10972800" cy="72455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271698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lvl1pPr>
              <a:defRPr/>
            </a:lvl1pPr>
          </a:lstStyle>
          <a:p>
            <a:pPr>
              <a:defRPr/>
            </a:pPr>
            <a:fld id="{56D3438F-E558-4457-A8F2-7DF2DBE77132}" type="datetimeFigureOut">
              <a:rPr lang="en-US"/>
              <a:pPr>
                <a:defRPr/>
              </a:pPr>
              <a:t>7/16/2024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5083D68-74FF-41C4-9F30-3D668FFAF858}" type="slidenum">
              <a:rPr lang="en-US"/>
              <a:pPr>
                <a:defRPr/>
              </a:pPr>
              <a:t>‹#›</a:t>
            </a:fld>
            <a:endParaRPr lang="en-US"/>
          </a:p>
        </p:txBody>
      </p:sp>
      <p:sp>
        <p:nvSpPr>
          <p:cNvPr id="2" name="Title Placeholder 1">
            <a:extLst>
              <a:ext uri="{FF2B5EF4-FFF2-40B4-BE49-F238E27FC236}">
                <a16:creationId xmlns:a16="http://schemas.microsoft.com/office/drawing/2014/main" id="{DFAF7D40-FD72-317B-2A52-DB824D924FE9}"/>
              </a:ext>
            </a:extLst>
          </p:cNvPr>
          <p:cNvSpPr>
            <a:spLocks noGrp="1"/>
          </p:cNvSpPr>
          <p:nvPr>
            <p:ph type="title"/>
          </p:nvPr>
        </p:nvSpPr>
        <p:spPr bwMode="auto">
          <a:xfrm>
            <a:off x="609600" y="274638"/>
            <a:ext cx="10972800" cy="72455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382435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4" name="Date Placeholder 3"/>
          <p:cNvSpPr>
            <a:spLocks noGrp="1"/>
          </p:cNvSpPr>
          <p:nvPr>
            <p:ph type="dt" sz="half" idx="10"/>
          </p:nvPr>
        </p:nvSpPr>
        <p:spPr/>
        <p:txBody>
          <a:bodyPr/>
          <a:lstStyle>
            <a:lvl1pPr>
              <a:defRPr/>
            </a:lvl1pPr>
          </a:lstStyle>
          <a:p>
            <a:pPr>
              <a:defRPr/>
            </a:pPr>
            <a:fld id="{FB311B87-68E1-4D49-B601-BD986F480169}" type="datetimeFigureOut">
              <a:rPr lang="en-US"/>
              <a:pPr>
                <a:defRPr/>
              </a:pPr>
              <a:t>7/16/2024</a:t>
            </a:fld>
            <a:endParaRPr lang="en-US"/>
          </a:p>
        </p:txBody>
      </p:sp>
      <p:sp>
        <p:nvSpPr>
          <p:cNvPr id="15" name="Footer Placeholder 4"/>
          <p:cNvSpPr>
            <a:spLocks noGrp="1"/>
          </p:cNvSpPr>
          <p:nvPr>
            <p:ph type="ftr" sz="quarter" idx="11"/>
          </p:nvPr>
        </p:nvSpPr>
        <p:spPr/>
        <p:txBody>
          <a:bodyPr/>
          <a:lstStyle>
            <a:lvl1pPr>
              <a:defRPr/>
            </a:lvl1pPr>
          </a:lstStyle>
          <a:p>
            <a:pPr>
              <a:defRPr/>
            </a:pPr>
            <a:endParaRPr lang="en-US" dirty="0"/>
          </a:p>
        </p:txBody>
      </p:sp>
      <p:sp>
        <p:nvSpPr>
          <p:cNvPr id="16" name="Slide Number Placeholder 5"/>
          <p:cNvSpPr>
            <a:spLocks noGrp="1"/>
          </p:cNvSpPr>
          <p:nvPr>
            <p:ph type="sldNum" sz="quarter" idx="12"/>
          </p:nvPr>
        </p:nvSpPr>
        <p:spPr/>
        <p:txBody>
          <a:bodyPr/>
          <a:lstStyle>
            <a:lvl1pPr>
              <a:defRPr/>
            </a:lvl1pPr>
          </a:lstStyle>
          <a:p>
            <a:pPr>
              <a:defRPr/>
            </a:pPr>
            <a:fld id="{CAEEF144-A0A7-45BC-AB4E-9B6676C8BE0E}" type="slidenum">
              <a:rPr lang="en-US"/>
              <a:pPr>
                <a:defRPr/>
              </a:pPr>
              <a:t>‹#›</a:t>
            </a:fld>
            <a:endParaRPr lang="en-US"/>
          </a:p>
        </p:txBody>
      </p:sp>
    </p:spTree>
    <p:extLst>
      <p:ext uri="{BB962C8B-B14F-4D97-AF65-F5344CB8AC3E}">
        <p14:creationId xmlns:p14="http://schemas.microsoft.com/office/powerpoint/2010/main" val="3748752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4766733" y="273051"/>
            <a:ext cx="6815667" cy="5512173"/>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1" y="1435101"/>
            <a:ext cx="4011084" cy="435012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3"/>
          <p:cNvSpPr>
            <a:spLocks noGrp="1"/>
          </p:cNvSpPr>
          <p:nvPr>
            <p:ph type="dt" sz="half" idx="10"/>
          </p:nvPr>
        </p:nvSpPr>
        <p:spPr/>
        <p:txBody>
          <a:bodyPr/>
          <a:lstStyle>
            <a:lvl1pPr>
              <a:defRPr/>
            </a:lvl1pPr>
          </a:lstStyle>
          <a:p>
            <a:pPr>
              <a:defRPr/>
            </a:pPr>
            <a:fld id="{FCCB591D-0692-4112-B0A0-2E9F45EA45F2}" type="datetimeFigureOut">
              <a:rPr lang="en-US"/>
              <a:pPr>
                <a:defRPr/>
              </a:pPr>
              <a:t>7/16/2024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0511CB8-8E0C-4EF2-AAB0-9A116C016782}" type="slidenum">
              <a:rPr lang="en-US"/>
              <a:pPr>
                <a:defRPr/>
              </a:pPr>
              <a:t>‹#›</a:t>
            </a:fld>
            <a:endParaRPr lang="en-US"/>
          </a:p>
        </p:txBody>
      </p:sp>
    </p:spTree>
    <p:extLst>
      <p:ext uri="{BB962C8B-B14F-4D97-AF65-F5344CB8AC3E}">
        <p14:creationId xmlns:p14="http://schemas.microsoft.com/office/powerpoint/2010/main" val="2766729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609600" y="999193"/>
            <a:ext cx="10972800" cy="47561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FEB7298-C7C1-4AA2-9964-95265F62A99D}" type="datetimeFigureOut">
              <a:rPr lang="en-US"/>
              <a:pPr>
                <a:defRPr/>
              </a:pPr>
              <a:t>7/16/2024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948CB7B-C705-4D4C-9351-7E2113486738}" type="slidenum">
              <a:rPr lang="en-US"/>
              <a:pPr>
                <a:defRPr/>
              </a:pPr>
              <a:t>‹#›</a:t>
            </a:fld>
            <a:endParaRPr lang="en-US"/>
          </a:p>
        </p:txBody>
      </p:sp>
      <p:sp>
        <p:nvSpPr>
          <p:cNvPr id="2" name="Title Placeholder 1">
            <a:extLst>
              <a:ext uri="{FF2B5EF4-FFF2-40B4-BE49-F238E27FC236}">
                <a16:creationId xmlns:a16="http://schemas.microsoft.com/office/drawing/2014/main" id="{2ED91AD6-93FE-270E-05B4-BD706385537E}"/>
              </a:ext>
            </a:extLst>
          </p:cNvPr>
          <p:cNvSpPr txBox="1">
            <a:spLocks/>
          </p:cNvSpPr>
          <p:nvPr userDrawn="1"/>
        </p:nvSpPr>
        <p:spPr bwMode="auto">
          <a:xfrm>
            <a:off x="609600" y="274638"/>
            <a:ext cx="10972800" cy="72455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a:t>Click to edit Master title style</a:t>
            </a:r>
            <a:endParaRPr lang="en-US" dirty="0"/>
          </a:p>
        </p:txBody>
      </p:sp>
    </p:spTree>
    <p:extLst>
      <p:ext uri="{BB962C8B-B14F-4D97-AF65-F5344CB8AC3E}">
        <p14:creationId xmlns:p14="http://schemas.microsoft.com/office/powerpoint/2010/main" val="617150946"/>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9" r:id="rId5"/>
    <p:sldLayoutId id="2147483730" r:id="rId6"/>
    <p:sldLayoutId id="2147483731" r:id="rId7"/>
  </p:sldLayoutIdLst>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urldefense.proofpoint.com/v2/url?u=https-3A__web.cvent.com_event_0c4877d1-2D697c-2D48ca-2Daebd-2D01df112c2a0f_websitePage-3Afb32d815-2D6dc5-2D41b6-2Da2ea-2D246fc3371fc1&amp;d=DwMGaQ&amp;c=euGZstcaTDllvimEN8b7jXrwqOf-v5A_CdpgnVfiiMM&amp;r=z-IU9ib5TWiQxbgP1WR4K7aHdIbsQrGgABDT82wWAm4&amp;m=iBqq06tLtj37pVcPnqhcK5PNmMXBalvgRUg4_YJkkDx9Lmql5zzJK2gLjVWyo3uj&amp;s=p2PZQd-Pf7CkfZGiwdUAmLq3lGXnMsBmHxl0LFTtIM8&amp;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EC2DB0A-5CA7-60F8-6209-E430423EAEC1}"/>
              </a:ext>
            </a:extLst>
          </p:cNvPr>
          <p:cNvSpPr>
            <a:spLocks noGrp="1"/>
          </p:cNvSpPr>
          <p:nvPr>
            <p:ph type="ctrTitle"/>
          </p:nvPr>
        </p:nvSpPr>
        <p:spPr/>
        <p:txBody>
          <a:bodyPr/>
          <a:lstStyle/>
          <a:p>
            <a:r>
              <a:rPr lang="en-US" dirty="0"/>
              <a:t>Monthly Meeting</a:t>
            </a:r>
            <a:br>
              <a:rPr lang="en-US" dirty="0"/>
            </a:br>
            <a:r>
              <a:rPr lang="en-US" dirty="0"/>
              <a:t>July 16, 2024</a:t>
            </a:r>
            <a:br>
              <a:rPr lang="en-US" dirty="0"/>
            </a:br>
            <a:endParaRPr lang="en-US" dirty="0"/>
          </a:p>
        </p:txBody>
      </p:sp>
      <p:pic>
        <p:nvPicPr>
          <p:cNvPr id="4" name="Picture 3">
            <a:extLst>
              <a:ext uri="{FF2B5EF4-FFF2-40B4-BE49-F238E27FC236}">
                <a16:creationId xmlns:a16="http://schemas.microsoft.com/office/drawing/2014/main" id="{3A3E8BE1-6361-ACAB-3F52-9A204302EFD4}"/>
              </a:ext>
            </a:extLst>
          </p:cNvPr>
          <p:cNvPicPr>
            <a:picLocks noChangeAspect="1"/>
          </p:cNvPicPr>
          <p:nvPr/>
        </p:nvPicPr>
        <p:blipFill>
          <a:blip r:embed="rId2"/>
          <a:stretch>
            <a:fillRect/>
          </a:stretch>
        </p:blipFill>
        <p:spPr>
          <a:xfrm>
            <a:off x="2828756" y="278572"/>
            <a:ext cx="6568579" cy="2273948"/>
          </a:xfrm>
          <a:prstGeom prst="rect">
            <a:avLst/>
          </a:prstGeom>
        </p:spPr>
      </p:pic>
    </p:spTree>
    <p:extLst>
      <p:ext uri="{BB962C8B-B14F-4D97-AF65-F5344CB8AC3E}">
        <p14:creationId xmlns:p14="http://schemas.microsoft.com/office/powerpoint/2010/main" val="1278924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E7A12-2F5E-A3BF-CF6F-47D04A30B81E}"/>
              </a:ext>
            </a:extLst>
          </p:cNvPr>
          <p:cNvSpPr>
            <a:spLocks noGrp="1"/>
          </p:cNvSpPr>
          <p:nvPr>
            <p:ph type="title"/>
          </p:nvPr>
        </p:nvSpPr>
        <p:spPr>
          <a:xfrm>
            <a:off x="609600" y="274638"/>
            <a:ext cx="10972800" cy="724555"/>
          </a:xfrm>
        </p:spPr>
        <p:txBody>
          <a:bodyPr/>
          <a:lstStyle/>
          <a:p>
            <a:r>
              <a:rPr lang="en-US" dirty="0"/>
              <a:t>Mentor Protégé Summit 2024</a:t>
            </a:r>
          </a:p>
        </p:txBody>
      </p:sp>
      <p:sp>
        <p:nvSpPr>
          <p:cNvPr id="3" name="Content Placeholder 2">
            <a:extLst>
              <a:ext uri="{FF2B5EF4-FFF2-40B4-BE49-F238E27FC236}">
                <a16:creationId xmlns:a16="http://schemas.microsoft.com/office/drawing/2014/main" id="{775CBDA9-84FD-7C53-903E-B7AB049E8ACF}"/>
              </a:ext>
            </a:extLst>
          </p:cNvPr>
          <p:cNvSpPr>
            <a:spLocks noGrp="1"/>
          </p:cNvSpPr>
          <p:nvPr>
            <p:ph idx="1"/>
          </p:nvPr>
        </p:nvSpPr>
        <p:spPr>
          <a:xfrm>
            <a:off x="609600" y="953660"/>
            <a:ext cx="10972800" cy="4673600"/>
          </a:xfrm>
        </p:spPr>
        <p:txBody>
          <a:bodyPr/>
          <a:lstStyle/>
          <a:p>
            <a:r>
              <a:rPr lang="en-US" dirty="0">
                <a:hlinkClick r:id="rId2">
                  <a:extLst>
                    <a:ext uri="{A12FA001-AC4F-418D-AE19-62706E023703}">
                      <ahyp:hlinkClr xmlns:ahyp="http://schemas.microsoft.com/office/drawing/2018/hyperlinkcolor" val="tx"/>
                    </a:ext>
                  </a:extLst>
                </a:hlinkClick>
              </a:rPr>
              <a:t>Mentor Protégé Program Summit 2024</a:t>
            </a:r>
            <a:endParaRPr lang="en-US" dirty="0"/>
          </a:p>
          <a:p>
            <a:r>
              <a:rPr lang="en-US" dirty="0"/>
              <a:t>July 29 – August 1 in Detroit, Michigan</a:t>
            </a:r>
          </a:p>
          <a:p>
            <a:pPr lvl="1"/>
            <a:r>
              <a:rPr lang="en-US" dirty="0"/>
              <a:t>SBIR / STTR, Innovation Hubs (e.g. AFWERX), Category Management, CMMC, APEX (formerly PTACs), 8(a) certifications. </a:t>
            </a:r>
          </a:p>
          <a:p>
            <a:r>
              <a:rPr lang="en-US" dirty="0"/>
              <a:t>Networking - 1:1 pre-scheduled speed networking meetings based on the requirements of the individual companies. </a:t>
            </a:r>
          </a:p>
          <a:p>
            <a:r>
              <a:rPr lang="en-US" dirty="0"/>
              <a:t>Opportunity to highlight benefits of employee ownership.</a:t>
            </a:r>
          </a:p>
          <a:p>
            <a:r>
              <a:rPr lang="en-US" dirty="0"/>
              <a:t>Please let us know if attending.</a:t>
            </a:r>
          </a:p>
          <a:p>
            <a:r>
              <a:rPr lang="en-US"/>
              <a:t>Targeting </a:t>
            </a:r>
            <a:r>
              <a:rPr lang="en-US" dirty="0"/>
              <a:t>this event </a:t>
            </a:r>
            <a:r>
              <a:rPr lang="en-US"/>
              <a:t>for 2025 strategic outreach.</a:t>
            </a:r>
            <a:endParaRPr lang="en-US" dirty="0"/>
          </a:p>
        </p:txBody>
      </p:sp>
    </p:spTree>
    <p:extLst>
      <p:ext uri="{BB962C8B-B14F-4D97-AF65-F5344CB8AC3E}">
        <p14:creationId xmlns:p14="http://schemas.microsoft.com/office/powerpoint/2010/main" val="880331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0E81D-7F60-7D3E-466C-F8F6661FB11E}"/>
              </a:ext>
            </a:extLst>
          </p:cNvPr>
          <p:cNvSpPr>
            <a:spLocks noGrp="1"/>
          </p:cNvSpPr>
          <p:nvPr>
            <p:ph type="ctrTitle"/>
          </p:nvPr>
        </p:nvSpPr>
        <p:spPr>
          <a:xfrm>
            <a:off x="914400" y="2689695"/>
            <a:ext cx="10363200" cy="1288115"/>
          </a:xfrm>
        </p:spPr>
        <p:txBody>
          <a:bodyPr/>
          <a:lstStyle/>
          <a:p>
            <a:r>
              <a:rPr lang="en-US" dirty="0"/>
              <a:t>Discussion</a:t>
            </a:r>
            <a:br>
              <a:rPr lang="en-US" dirty="0"/>
            </a:br>
            <a:r>
              <a:rPr lang="en-US" sz="2000" dirty="0"/>
              <a:t>(Monthly Meetings on last Tuesday of each month at 4:00 pm ET)</a:t>
            </a:r>
            <a:endParaRPr lang="en-US" sz="4000" dirty="0"/>
          </a:p>
        </p:txBody>
      </p:sp>
    </p:spTree>
    <p:extLst>
      <p:ext uri="{BB962C8B-B14F-4D97-AF65-F5344CB8AC3E}">
        <p14:creationId xmlns:p14="http://schemas.microsoft.com/office/powerpoint/2010/main" val="2056417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AA7AD-905A-009C-8FD6-EB766642611F}"/>
              </a:ext>
            </a:extLst>
          </p:cNvPr>
          <p:cNvSpPr>
            <a:spLocks noGrp="1"/>
          </p:cNvSpPr>
          <p:nvPr>
            <p:ph type="title"/>
          </p:nvPr>
        </p:nvSpPr>
        <p:spPr>
          <a:xfrm>
            <a:off x="609600" y="274638"/>
            <a:ext cx="10972800" cy="724555"/>
          </a:xfrm>
        </p:spPr>
        <p:txBody>
          <a:bodyPr/>
          <a:lstStyle/>
          <a:p>
            <a:r>
              <a:rPr lang="en-US"/>
              <a:t>Agenda</a:t>
            </a:r>
            <a:endParaRPr lang="en-US" dirty="0"/>
          </a:p>
        </p:txBody>
      </p:sp>
      <p:sp>
        <p:nvSpPr>
          <p:cNvPr id="3" name="Content Placeholder 2">
            <a:extLst>
              <a:ext uri="{FF2B5EF4-FFF2-40B4-BE49-F238E27FC236}">
                <a16:creationId xmlns:a16="http://schemas.microsoft.com/office/drawing/2014/main" id="{65BCFC24-812A-A49C-D524-540074DB2BD7}"/>
              </a:ext>
            </a:extLst>
          </p:cNvPr>
          <p:cNvSpPr>
            <a:spLocks noGrp="1"/>
          </p:cNvSpPr>
          <p:nvPr>
            <p:ph idx="1"/>
          </p:nvPr>
        </p:nvSpPr>
        <p:spPr>
          <a:xfrm>
            <a:off x="609600" y="1081741"/>
            <a:ext cx="10972800" cy="4673601"/>
          </a:xfrm>
        </p:spPr>
        <p:txBody>
          <a:bodyPr/>
          <a:lstStyle/>
          <a:p>
            <a:r>
              <a:rPr lang="en-US" dirty="0"/>
              <a:t>Outperform and Outlast Rollout</a:t>
            </a:r>
            <a:endParaRPr lang="en-US" dirty="0">
              <a:solidFill>
                <a:srgbClr val="C00000"/>
              </a:solidFill>
            </a:endParaRPr>
          </a:p>
          <a:p>
            <a:r>
              <a:rPr lang="en-US" dirty="0"/>
              <a:t>Proposed Rule</a:t>
            </a:r>
          </a:p>
          <a:p>
            <a:r>
              <a:rPr lang="en-US" dirty="0"/>
              <a:t>Legislative Update</a:t>
            </a:r>
            <a:endParaRPr lang="en-US" dirty="0">
              <a:solidFill>
                <a:srgbClr val="C00000"/>
              </a:solidFill>
            </a:endParaRPr>
          </a:p>
          <a:p>
            <a:r>
              <a:rPr lang="en-US" dirty="0"/>
              <a:t>Outreach from GAO</a:t>
            </a:r>
          </a:p>
          <a:p>
            <a:r>
              <a:rPr lang="en-US" dirty="0"/>
              <a:t>Website Update</a:t>
            </a:r>
          </a:p>
          <a:p>
            <a:r>
              <a:rPr lang="en-US" dirty="0"/>
              <a:t>Mentor Protégé Summit 2024</a:t>
            </a:r>
          </a:p>
        </p:txBody>
      </p:sp>
    </p:spTree>
    <p:extLst>
      <p:ext uri="{BB962C8B-B14F-4D97-AF65-F5344CB8AC3E}">
        <p14:creationId xmlns:p14="http://schemas.microsoft.com/office/powerpoint/2010/main" val="1324111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82CA4-8A43-D2B4-B339-B689855FCA3B}"/>
              </a:ext>
            </a:extLst>
          </p:cNvPr>
          <p:cNvSpPr>
            <a:spLocks noGrp="1"/>
          </p:cNvSpPr>
          <p:nvPr>
            <p:ph type="title"/>
          </p:nvPr>
        </p:nvSpPr>
        <p:spPr>
          <a:xfrm>
            <a:off x="609600" y="274638"/>
            <a:ext cx="10972800" cy="724555"/>
          </a:xfrm>
        </p:spPr>
        <p:txBody>
          <a:bodyPr/>
          <a:lstStyle/>
          <a:p>
            <a:r>
              <a:rPr lang="en-US" dirty="0"/>
              <a:t>Outperform and Outlast Rollout</a:t>
            </a:r>
          </a:p>
        </p:txBody>
      </p:sp>
      <p:sp>
        <p:nvSpPr>
          <p:cNvPr id="3" name="Content Placeholder 2">
            <a:extLst>
              <a:ext uri="{FF2B5EF4-FFF2-40B4-BE49-F238E27FC236}">
                <a16:creationId xmlns:a16="http://schemas.microsoft.com/office/drawing/2014/main" id="{A0A473C6-7B43-84D0-B11F-1B5EFD1A7C43}"/>
              </a:ext>
            </a:extLst>
          </p:cNvPr>
          <p:cNvSpPr>
            <a:spLocks noGrp="1"/>
          </p:cNvSpPr>
          <p:nvPr>
            <p:ph idx="1"/>
          </p:nvPr>
        </p:nvSpPr>
        <p:spPr>
          <a:xfrm>
            <a:off x="609600" y="1081741"/>
            <a:ext cx="10972800" cy="4673601"/>
          </a:xfrm>
        </p:spPr>
        <p:txBody>
          <a:bodyPr/>
          <a:lstStyle/>
          <a:p>
            <a:r>
              <a:rPr lang="en-US" sz="2800" dirty="0"/>
              <a:t>NCEO Blog Post &amp; report on website</a:t>
            </a:r>
            <a:endParaRPr lang="en-US" sz="2800" dirty="0">
              <a:solidFill>
                <a:srgbClr val="C00000"/>
              </a:solidFill>
            </a:endParaRPr>
          </a:p>
          <a:p>
            <a:r>
              <a:rPr lang="en-US" sz="2800" dirty="0"/>
              <a:t>Press release sent to ECR Members</a:t>
            </a:r>
          </a:p>
          <a:p>
            <a:r>
              <a:rPr lang="en-US" sz="2800" dirty="0"/>
              <a:t>Press release posted by ECR and ESCA</a:t>
            </a:r>
          </a:p>
          <a:p>
            <a:r>
              <a:rPr lang="en-US" sz="2800" dirty="0"/>
              <a:t>Press release sent to other ESOP organizations</a:t>
            </a:r>
          </a:p>
          <a:p>
            <a:r>
              <a:rPr lang="en-US" sz="2800" dirty="0"/>
              <a:t>Emails to Congressional supporters</a:t>
            </a:r>
          </a:p>
          <a:p>
            <a:r>
              <a:rPr lang="en-US" sz="2800" dirty="0"/>
              <a:t>Emails to Agency supporters</a:t>
            </a:r>
          </a:p>
          <a:p>
            <a:r>
              <a:rPr lang="en-US" sz="2800" dirty="0"/>
              <a:t>Interviews: Targeting Federal News Network and Washington Technology </a:t>
            </a:r>
          </a:p>
          <a:p>
            <a:r>
              <a:rPr lang="en-US" sz="2800" dirty="0"/>
              <a:t>Speaking opportunities at conferences (TBD)</a:t>
            </a:r>
          </a:p>
          <a:p>
            <a:endParaRPr lang="en-US" dirty="0"/>
          </a:p>
        </p:txBody>
      </p:sp>
    </p:spTree>
    <p:extLst>
      <p:ext uri="{BB962C8B-B14F-4D97-AF65-F5344CB8AC3E}">
        <p14:creationId xmlns:p14="http://schemas.microsoft.com/office/powerpoint/2010/main" val="3666906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39E0C-EEFE-F778-0593-BD73EAD49612}"/>
              </a:ext>
            </a:extLst>
          </p:cNvPr>
          <p:cNvSpPr>
            <a:spLocks noGrp="1"/>
          </p:cNvSpPr>
          <p:nvPr>
            <p:ph type="title"/>
          </p:nvPr>
        </p:nvSpPr>
        <p:spPr>
          <a:xfrm>
            <a:off x="609600" y="274638"/>
            <a:ext cx="10972800" cy="724555"/>
          </a:xfrm>
        </p:spPr>
        <p:txBody>
          <a:bodyPr/>
          <a:lstStyle/>
          <a:p>
            <a:r>
              <a:rPr lang="en-US" dirty="0"/>
              <a:t>Proposed Rule</a:t>
            </a:r>
          </a:p>
        </p:txBody>
      </p:sp>
      <p:sp>
        <p:nvSpPr>
          <p:cNvPr id="3" name="Content Placeholder 2">
            <a:extLst>
              <a:ext uri="{FF2B5EF4-FFF2-40B4-BE49-F238E27FC236}">
                <a16:creationId xmlns:a16="http://schemas.microsoft.com/office/drawing/2014/main" id="{8D637138-836B-1555-F7D0-ED3461AA77D2}"/>
              </a:ext>
            </a:extLst>
          </p:cNvPr>
          <p:cNvSpPr>
            <a:spLocks noGrp="1"/>
          </p:cNvSpPr>
          <p:nvPr>
            <p:ph idx="1"/>
          </p:nvPr>
        </p:nvSpPr>
        <p:spPr>
          <a:xfrm>
            <a:off x="609600" y="946453"/>
            <a:ext cx="10972800" cy="4673600"/>
          </a:xfrm>
        </p:spPr>
        <p:txBody>
          <a:bodyPr/>
          <a:lstStyle/>
          <a:p>
            <a:r>
              <a:rPr lang="en-US" sz="2400" dirty="0"/>
              <a:t>Other Public Comments as of July 16 – Total 10 </a:t>
            </a:r>
          </a:p>
          <a:p>
            <a:r>
              <a:rPr lang="en-US" sz="2400" dirty="0"/>
              <a:t>Proposed Rule One-pager Now Available</a:t>
            </a:r>
          </a:p>
          <a:p>
            <a:r>
              <a:rPr lang="en-US" sz="2400" dirty="0"/>
              <a:t>Draft ECR Comments Content – Informative and Supportive</a:t>
            </a:r>
          </a:p>
          <a:p>
            <a:pPr lvl="1"/>
            <a:r>
              <a:rPr lang="en-US" sz="2000" dirty="0"/>
              <a:t>Description of ECR &amp; Benefits of Employee Ownership</a:t>
            </a:r>
          </a:p>
          <a:p>
            <a:pPr lvl="1"/>
            <a:r>
              <a:rPr lang="en-US" sz="2000" dirty="0"/>
              <a:t>Proposed Rule Inputs</a:t>
            </a:r>
          </a:p>
          <a:p>
            <a:pPr lvl="2"/>
            <a:r>
              <a:rPr lang="en-US" sz="1800" dirty="0"/>
              <a:t>Commends rulemaking effort - authority for DoD contracting officers as well as those contracting on behalf of DoD (e.g. GSA)</a:t>
            </a:r>
          </a:p>
          <a:p>
            <a:pPr lvl="2"/>
            <a:r>
              <a:rPr lang="en-US" sz="1800" dirty="0"/>
              <a:t>Supports creation of new Part 270 and application to commercial products and commercial services</a:t>
            </a:r>
          </a:p>
          <a:p>
            <a:pPr lvl="2"/>
            <a:r>
              <a:rPr lang="en-US" sz="1800" dirty="0"/>
              <a:t>Supports data collection to assess effectiveness</a:t>
            </a:r>
          </a:p>
          <a:p>
            <a:pPr lvl="2"/>
            <a:r>
              <a:rPr lang="en-US" sz="1800" dirty="0"/>
              <a:t>Supports requirement for a J&amp;A</a:t>
            </a:r>
          </a:p>
          <a:p>
            <a:pPr lvl="1"/>
            <a:r>
              <a:rPr lang="en-US" sz="2000" dirty="0"/>
              <a:t>Add individual company logos</a:t>
            </a:r>
          </a:p>
          <a:p>
            <a:r>
              <a:rPr lang="en-US" sz="2400" dirty="0"/>
              <a:t>Other inputs – no limit on length, but stay supportive and germane</a:t>
            </a:r>
          </a:p>
          <a:p>
            <a:r>
              <a:rPr lang="en-US" sz="2400" dirty="0"/>
              <a:t>Will send email to confirm  inclusion of logo</a:t>
            </a:r>
            <a:br>
              <a:rPr lang="en-US" dirty="0"/>
            </a:br>
            <a:endParaRPr lang="en-US" dirty="0"/>
          </a:p>
        </p:txBody>
      </p:sp>
    </p:spTree>
    <p:extLst>
      <p:ext uri="{BB962C8B-B14F-4D97-AF65-F5344CB8AC3E}">
        <p14:creationId xmlns:p14="http://schemas.microsoft.com/office/powerpoint/2010/main" val="681447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055E1-4F31-92E9-F98E-A1A60FE0126C}"/>
              </a:ext>
            </a:extLst>
          </p:cNvPr>
          <p:cNvSpPr>
            <a:spLocks noGrp="1"/>
          </p:cNvSpPr>
          <p:nvPr>
            <p:ph type="title"/>
          </p:nvPr>
        </p:nvSpPr>
        <p:spPr/>
        <p:txBody>
          <a:bodyPr/>
          <a:lstStyle/>
          <a:p>
            <a:r>
              <a:rPr lang="en-US" dirty="0"/>
              <a:t>Legislative Update</a:t>
            </a:r>
          </a:p>
        </p:txBody>
      </p:sp>
      <p:sp>
        <p:nvSpPr>
          <p:cNvPr id="3" name="Content Placeholder 2">
            <a:extLst>
              <a:ext uri="{FF2B5EF4-FFF2-40B4-BE49-F238E27FC236}">
                <a16:creationId xmlns:a16="http://schemas.microsoft.com/office/drawing/2014/main" id="{407A97FD-107C-6FC9-295F-9FF30F0544D8}"/>
              </a:ext>
            </a:extLst>
          </p:cNvPr>
          <p:cNvSpPr>
            <a:spLocks noGrp="1"/>
          </p:cNvSpPr>
          <p:nvPr>
            <p:ph idx="1"/>
          </p:nvPr>
        </p:nvSpPr>
        <p:spPr>
          <a:xfrm>
            <a:off x="609600" y="1081741"/>
            <a:ext cx="10458450" cy="4673601"/>
          </a:xfrm>
        </p:spPr>
        <p:txBody>
          <a:bodyPr/>
          <a:lstStyle/>
          <a:p>
            <a:r>
              <a:rPr lang="en-US" dirty="0"/>
              <a:t>FY25 NDAA SASC Report – Item of Special Interest</a:t>
            </a:r>
          </a:p>
          <a:p>
            <a:pPr marL="0" indent="0" algn="l">
              <a:buNone/>
            </a:pPr>
            <a:endParaRPr lang="en-US" sz="1800" b="0" i="1" u="none" strike="noStrike" baseline="0" dirty="0">
              <a:latin typeface="CourierNewPS-ItalicMT"/>
            </a:endParaRPr>
          </a:p>
          <a:p>
            <a:pPr marL="0" indent="0" algn="l">
              <a:buNone/>
            </a:pPr>
            <a:r>
              <a:rPr lang="en-US" sz="1800" b="0" i="1" u="none" strike="noStrike" baseline="0" dirty="0">
                <a:latin typeface="CourierNewPS-ItalicMT"/>
              </a:rPr>
              <a:t>Employee-owned business contracting pilot program</a:t>
            </a:r>
          </a:p>
          <a:p>
            <a:pPr marL="0" indent="0" algn="l">
              <a:buNone/>
            </a:pPr>
            <a:endParaRPr lang="en-US" sz="1800" i="1" dirty="0">
              <a:latin typeface="CourierNewPS-ItalicMT"/>
            </a:endParaRPr>
          </a:p>
          <a:p>
            <a:pPr marL="0" indent="0" algn="l">
              <a:buNone/>
            </a:pPr>
            <a:r>
              <a:rPr lang="en-US" sz="1600" b="0" i="0" u="none" strike="noStrike" baseline="0" dirty="0">
                <a:latin typeface="CourierNewPSMT"/>
              </a:rPr>
              <a:t>The committee is aware that the Department of Defense recently issued a proposed rule to the Defense Federal Acquisition Regulations Supplement (DFARS) to fully implement the pilot program that was established by section 874 of the National Defense Authorization Act for Fiscal Year 2022 (Public Law 117-81), and extended by section 872 of the National Defense Authorization Act for Fiscal Year 2024 (Public Law 118-31), to incentivize contracting with employee-owned businesses. The committee notes that the pilot program was extended to ensure the Department has an opportunity to gather sufficient data so that the pilot program can be thoroughly evaluated. The committee looks forward to monitoring the pilot program and encourages the Department to quickly complete the rulemaking process.</a:t>
            </a:r>
            <a:endParaRPr lang="en-US" sz="3200" dirty="0"/>
          </a:p>
        </p:txBody>
      </p:sp>
    </p:spTree>
    <p:extLst>
      <p:ext uri="{BB962C8B-B14F-4D97-AF65-F5344CB8AC3E}">
        <p14:creationId xmlns:p14="http://schemas.microsoft.com/office/powerpoint/2010/main" val="2247947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A5272-7E10-9171-1504-E934CC28C3AF}"/>
              </a:ext>
            </a:extLst>
          </p:cNvPr>
          <p:cNvSpPr>
            <a:spLocks noGrp="1"/>
          </p:cNvSpPr>
          <p:nvPr>
            <p:ph type="title"/>
          </p:nvPr>
        </p:nvSpPr>
        <p:spPr/>
        <p:txBody>
          <a:bodyPr/>
          <a:lstStyle/>
          <a:p>
            <a:r>
              <a:rPr lang="en-US" dirty="0"/>
              <a:t>Legislative Update (cont.)</a:t>
            </a:r>
          </a:p>
        </p:txBody>
      </p:sp>
      <p:sp>
        <p:nvSpPr>
          <p:cNvPr id="3" name="Content Placeholder 2">
            <a:extLst>
              <a:ext uri="{FF2B5EF4-FFF2-40B4-BE49-F238E27FC236}">
                <a16:creationId xmlns:a16="http://schemas.microsoft.com/office/drawing/2014/main" id="{6ECCA327-498C-1015-E5EF-0C3C99675421}"/>
              </a:ext>
            </a:extLst>
          </p:cNvPr>
          <p:cNvSpPr>
            <a:spLocks noGrp="1"/>
          </p:cNvSpPr>
          <p:nvPr>
            <p:ph idx="1"/>
          </p:nvPr>
        </p:nvSpPr>
        <p:spPr/>
        <p:txBody>
          <a:bodyPr/>
          <a:lstStyle/>
          <a:p>
            <a:r>
              <a:rPr lang="en-US" sz="2800" dirty="0"/>
              <a:t>FY25 NDAA HASC Report – Direct Report Language</a:t>
            </a:r>
          </a:p>
          <a:p>
            <a:pPr marL="0" indent="0" algn="l">
              <a:buNone/>
            </a:pPr>
            <a:endParaRPr lang="en-US" sz="900" b="0" i="0" u="none" strike="noStrike" baseline="0" dirty="0">
              <a:latin typeface="CenturySchoolbook"/>
            </a:endParaRPr>
          </a:p>
          <a:p>
            <a:pPr marL="0" indent="0" algn="l">
              <a:spcBef>
                <a:spcPts val="0"/>
              </a:spcBef>
              <a:buNone/>
            </a:pPr>
            <a:r>
              <a:rPr lang="en-US" sz="1600" b="1" i="0" u="none" strike="noStrike" baseline="0" dirty="0">
                <a:latin typeface="CenturySchoolbook"/>
              </a:rPr>
              <a:t>Implementation of Department of Defense Employee Stock Ownership Program</a:t>
            </a:r>
          </a:p>
          <a:p>
            <a:pPr marL="0" indent="0" algn="l">
              <a:spcBef>
                <a:spcPts val="0"/>
              </a:spcBef>
              <a:buNone/>
            </a:pPr>
            <a:endParaRPr lang="en-US" sz="1400" b="1" i="0" u="none" strike="noStrike" baseline="0" dirty="0">
              <a:latin typeface="CenturySchoolbook"/>
            </a:endParaRPr>
          </a:p>
          <a:p>
            <a:pPr marL="0" indent="0" algn="l">
              <a:spcBef>
                <a:spcPts val="0"/>
              </a:spcBef>
              <a:buNone/>
            </a:pPr>
            <a:r>
              <a:rPr lang="en-US" sz="1600" b="0" i="0" u="none" strike="noStrike" baseline="0" dirty="0">
                <a:latin typeface="CenturySchoolbook"/>
              </a:rPr>
              <a:t>	The committee recognizes the innovative potential created by incentivizing  businesses organized as private subchapter S corporations wholly owned through an employee stock ownership plan (ESOP) to provide products and services for the Department of Defense.</a:t>
            </a:r>
          </a:p>
          <a:p>
            <a:pPr marL="0" indent="0" algn="l">
              <a:spcBef>
                <a:spcPts val="0"/>
              </a:spcBef>
              <a:buNone/>
            </a:pPr>
            <a:endParaRPr lang="en-US" sz="1600" b="0" i="0" u="none" strike="noStrike" baseline="0" dirty="0">
              <a:latin typeface="CenturySchoolbook"/>
            </a:endParaRPr>
          </a:p>
          <a:p>
            <a:pPr marL="0" indent="0" algn="l">
              <a:spcBef>
                <a:spcPts val="0"/>
              </a:spcBef>
              <a:buNone/>
            </a:pPr>
            <a:r>
              <a:rPr lang="en-US" sz="1600" b="0" i="0" u="none" strike="noStrike" baseline="0" dirty="0">
                <a:latin typeface="CenturySchoolbook"/>
              </a:rPr>
              <a:t>	Therefore, the committee encourages the Department to accelerate implementation of the pilot program established by section 874 of the National Defense Authorization Act for Fiscal Year 2022 (Public Law 117-81) and include the improvements by section 872 of the National Defense Authorization Act for Fiscal Year 2024 (Public Law 118-31) in any prescribed regulations.</a:t>
            </a:r>
          </a:p>
          <a:p>
            <a:pPr marL="0" indent="0" algn="l">
              <a:spcBef>
                <a:spcPts val="0"/>
              </a:spcBef>
              <a:buNone/>
            </a:pPr>
            <a:endParaRPr lang="en-US" sz="1600" b="0" i="0" u="none" strike="noStrike" baseline="0" dirty="0">
              <a:latin typeface="CenturySchoolbook"/>
            </a:endParaRPr>
          </a:p>
          <a:p>
            <a:pPr marL="0" indent="0" algn="l">
              <a:spcBef>
                <a:spcPts val="0"/>
              </a:spcBef>
              <a:buNone/>
            </a:pPr>
            <a:r>
              <a:rPr lang="en-US" sz="1600" b="0" i="0" u="none" strike="noStrike" baseline="0" dirty="0">
                <a:latin typeface="CenturySchoolbook"/>
              </a:rPr>
              <a:t>	The committee directs the Under Secretary of Defense for Acquisition and Sustainment to provide a briefing to the House Committee on Armed Services by December 1, 2024, on progress made to:</a:t>
            </a:r>
          </a:p>
          <a:p>
            <a:pPr marL="0" indent="0" algn="l">
              <a:spcBef>
                <a:spcPts val="0"/>
              </a:spcBef>
              <a:buNone/>
            </a:pPr>
            <a:r>
              <a:rPr lang="en-US" sz="1600" b="0" i="0" u="none" strike="noStrike" baseline="0" dirty="0">
                <a:latin typeface="CenturySchoolbook"/>
              </a:rPr>
              <a:t>(1) prescribe regulations to implement the pilot;</a:t>
            </a:r>
          </a:p>
          <a:p>
            <a:pPr marL="0" indent="0" algn="l">
              <a:spcBef>
                <a:spcPts val="0"/>
              </a:spcBef>
              <a:buNone/>
            </a:pPr>
            <a:r>
              <a:rPr lang="en-US" sz="1600" b="0" i="0" u="none" strike="noStrike" baseline="0" dirty="0">
                <a:latin typeface="CenturySchoolbook"/>
              </a:rPr>
              <a:t>(2) to gather lessons learned from it; and</a:t>
            </a:r>
          </a:p>
          <a:p>
            <a:pPr marL="0" indent="0" algn="l">
              <a:spcBef>
                <a:spcPts val="0"/>
              </a:spcBef>
              <a:buNone/>
            </a:pPr>
            <a:r>
              <a:rPr lang="en-US" sz="1600" b="0" i="0" u="none" strike="noStrike" baseline="0" dirty="0">
                <a:latin typeface="CenturySchoolbook"/>
              </a:rPr>
              <a:t>(3) to consider whether other legislative changes, such as expanding the authority government wide, would continue growth in not only the number of businesses wholly-owned by an ESOP but also the total number of employee owners in the defense industrial base and federal contractors.</a:t>
            </a:r>
            <a:endParaRPr lang="en-US" dirty="0"/>
          </a:p>
        </p:txBody>
      </p:sp>
    </p:spTree>
    <p:extLst>
      <p:ext uri="{BB962C8B-B14F-4D97-AF65-F5344CB8AC3E}">
        <p14:creationId xmlns:p14="http://schemas.microsoft.com/office/powerpoint/2010/main" val="282201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794B8-609D-1240-A2E8-E8E21AA0BFFF}"/>
              </a:ext>
            </a:extLst>
          </p:cNvPr>
          <p:cNvSpPr>
            <a:spLocks noGrp="1"/>
          </p:cNvSpPr>
          <p:nvPr>
            <p:ph type="title"/>
          </p:nvPr>
        </p:nvSpPr>
        <p:spPr/>
        <p:txBody>
          <a:bodyPr/>
          <a:lstStyle/>
          <a:p>
            <a:r>
              <a:rPr lang="en-US" dirty="0"/>
              <a:t>Legislative Update (cont.)</a:t>
            </a:r>
          </a:p>
        </p:txBody>
      </p:sp>
      <p:sp>
        <p:nvSpPr>
          <p:cNvPr id="3" name="Content Placeholder 2">
            <a:extLst>
              <a:ext uri="{FF2B5EF4-FFF2-40B4-BE49-F238E27FC236}">
                <a16:creationId xmlns:a16="http://schemas.microsoft.com/office/drawing/2014/main" id="{0B831391-DE2F-C18F-5255-CD3AC217659E}"/>
              </a:ext>
            </a:extLst>
          </p:cNvPr>
          <p:cNvSpPr>
            <a:spLocks noGrp="1"/>
          </p:cNvSpPr>
          <p:nvPr>
            <p:ph idx="1"/>
          </p:nvPr>
        </p:nvSpPr>
        <p:spPr/>
        <p:txBody>
          <a:bodyPr/>
          <a:lstStyle/>
          <a:p>
            <a:r>
              <a:rPr lang="en-US" dirty="0"/>
              <a:t>A Report accompanying each version of the committee’s NDAA is voted out of committee with the legislative (or bill) text.</a:t>
            </a:r>
          </a:p>
          <a:p>
            <a:r>
              <a:rPr lang="en-US" dirty="0"/>
              <a:t>The Report contains sections called direct report language and items of special interest.</a:t>
            </a:r>
          </a:p>
          <a:p>
            <a:r>
              <a:rPr lang="en-US" dirty="0"/>
              <a:t>Only legislative (or bill) text will be conferenced.</a:t>
            </a:r>
          </a:p>
          <a:p>
            <a:r>
              <a:rPr lang="en-US" dirty="0"/>
              <a:t>The HASC direct report language and the SASC Item of Special Interest will not be conferenced and stand as written.</a:t>
            </a:r>
          </a:p>
          <a:p>
            <a:r>
              <a:rPr lang="en-US" dirty="0"/>
              <a:t>Goal of this year’s ask was to accelerate rulemaking.</a:t>
            </a:r>
          </a:p>
          <a:p>
            <a:pPr marL="0" indent="0">
              <a:buNone/>
            </a:pPr>
            <a:endParaRPr lang="en-US" dirty="0"/>
          </a:p>
        </p:txBody>
      </p:sp>
    </p:spTree>
    <p:extLst>
      <p:ext uri="{BB962C8B-B14F-4D97-AF65-F5344CB8AC3E}">
        <p14:creationId xmlns:p14="http://schemas.microsoft.com/office/powerpoint/2010/main" val="2670117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274D4-A0E0-9F71-F972-EB84C6F69956}"/>
              </a:ext>
            </a:extLst>
          </p:cNvPr>
          <p:cNvSpPr>
            <a:spLocks noGrp="1"/>
          </p:cNvSpPr>
          <p:nvPr>
            <p:ph type="title"/>
          </p:nvPr>
        </p:nvSpPr>
        <p:spPr>
          <a:xfrm>
            <a:off x="609600" y="274638"/>
            <a:ext cx="10972800" cy="724555"/>
          </a:xfrm>
        </p:spPr>
        <p:txBody>
          <a:bodyPr/>
          <a:lstStyle/>
          <a:p>
            <a:r>
              <a:rPr lang="en-US" dirty="0"/>
              <a:t>Outreach from GAO</a:t>
            </a:r>
          </a:p>
        </p:txBody>
      </p:sp>
      <p:sp>
        <p:nvSpPr>
          <p:cNvPr id="3" name="Content Placeholder 2">
            <a:extLst>
              <a:ext uri="{FF2B5EF4-FFF2-40B4-BE49-F238E27FC236}">
                <a16:creationId xmlns:a16="http://schemas.microsoft.com/office/drawing/2014/main" id="{B4E198D0-6262-E86B-6328-9947728B5893}"/>
              </a:ext>
            </a:extLst>
          </p:cNvPr>
          <p:cNvSpPr>
            <a:spLocks noGrp="1"/>
          </p:cNvSpPr>
          <p:nvPr>
            <p:ph idx="1"/>
          </p:nvPr>
        </p:nvSpPr>
        <p:spPr>
          <a:xfrm>
            <a:off x="609600" y="1081741"/>
            <a:ext cx="10972800" cy="4673601"/>
          </a:xfrm>
        </p:spPr>
        <p:txBody>
          <a:bodyPr/>
          <a:lstStyle/>
          <a:p>
            <a:pPr lvl="0"/>
            <a:r>
              <a:rPr lang="en-US" dirty="0"/>
              <a:t>GAO has begun outreach to companies who have use Sec. 874 authority to “discuss your experience as a participant in the pilot program and your experience in becoming an ESOP.”</a:t>
            </a:r>
          </a:p>
          <a:p>
            <a:pPr lvl="0"/>
            <a:endParaRPr lang="en-US" dirty="0"/>
          </a:p>
          <a:p>
            <a:pPr lvl="0"/>
            <a:r>
              <a:rPr lang="en-US" dirty="0"/>
              <a:t>ECR is developing a white paper to assist with interactions.</a:t>
            </a:r>
          </a:p>
          <a:p>
            <a:pPr lvl="0"/>
            <a:endParaRPr lang="en-US" dirty="0"/>
          </a:p>
          <a:p>
            <a:pPr lvl="0"/>
            <a:r>
              <a:rPr lang="en-US" dirty="0"/>
              <a:t>If you have been contacted by GAO, please let us know.</a:t>
            </a:r>
          </a:p>
          <a:p>
            <a:endParaRPr lang="en-US" dirty="0"/>
          </a:p>
        </p:txBody>
      </p:sp>
    </p:spTree>
    <p:extLst>
      <p:ext uri="{BB962C8B-B14F-4D97-AF65-F5344CB8AC3E}">
        <p14:creationId xmlns:p14="http://schemas.microsoft.com/office/powerpoint/2010/main" val="1379971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5132A-08FD-15AA-4E2B-448C7D32C637}"/>
              </a:ext>
            </a:extLst>
          </p:cNvPr>
          <p:cNvSpPr>
            <a:spLocks noGrp="1"/>
          </p:cNvSpPr>
          <p:nvPr>
            <p:ph type="title"/>
          </p:nvPr>
        </p:nvSpPr>
        <p:spPr>
          <a:xfrm>
            <a:off x="609600" y="274638"/>
            <a:ext cx="10972800" cy="724555"/>
          </a:xfrm>
        </p:spPr>
        <p:txBody>
          <a:bodyPr/>
          <a:lstStyle/>
          <a:p>
            <a:r>
              <a:rPr lang="en-US" dirty="0"/>
              <a:t>Website Update</a:t>
            </a:r>
          </a:p>
        </p:txBody>
      </p:sp>
      <p:sp>
        <p:nvSpPr>
          <p:cNvPr id="3" name="Content Placeholder 2">
            <a:extLst>
              <a:ext uri="{FF2B5EF4-FFF2-40B4-BE49-F238E27FC236}">
                <a16:creationId xmlns:a16="http://schemas.microsoft.com/office/drawing/2014/main" id="{CACAE4F6-A4EC-55D3-DC02-5B71A60905A7}"/>
              </a:ext>
            </a:extLst>
          </p:cNvPr>
          <p:cNvSpPr>
            <a:spLocks noGrp="1"/>
          </p:cNvSpPr>
          <p:nvPr>
            <p:ph idx="1"/>
          </p:nvPr>
        </p:nvSpPr>
        <p:spPr>
          <a:xfrm>
            <a:off x="609600" y="1081741"/>
            <a:ext cx="10972800" cy="4673601"/>
          </a:xfrm>
        </p:spPr>
        <p:txBody>
          <a:bodyPr/>
          <a:lstStyle/>
          <a:p>
            <a:pPr lvl="0"/>
            <a:r>
              <a:rPr lang="en-US" dirty="0"/>
              <a:t>Check out new updates at ecrcoalition.com </a:t>
            </a:r>
          </a:p>
          <a:p>
            <a:r>
              <a:rPr lang="en-US" dirty="0"/>
              <a:t>Study posted and press release coming soon</a:t>
            </a:r>
          </a:p>
          <a:p>
            <a:pPr lvl="0"/>
            <a:r>
              <a:rPr lang="en-US" dirty="0"/>
              <a:t>General updates</a:t>
            </a:r>
          </a:p>
          <a:p>
            <a:endParaRPr lang="en-US" dirty="0"/>
          </a:p>
        </p:txBody>
      </p:sp>
      <p:pic>
        <p:nvPicPr>
          <p:cNvPr id="5" name="Picture 4" descr="A close-up of a flag&#10;&#10;Description automatically generated">
            <a:extLst>
              <a:ext uri="{FF2B5EF4-FFF2-40B4-BE49-F238E27FC236}">
                <a16:creationId xmlns:a16="http://schemas.microsoft.com/office/drawing/2014/main" id="{79B24123-1636-0746-CA69-732C1592A8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02502" y="2280158"/>
            <a:ext cx="5796809" cy="3174686"/>
          </a:xfrm>
          <a:prstGeom prst="rect">
            <a:avLst/>
          </a:prstGeom>
        </p:spPr>
      </p:pic>
    </p:spTree>
    <p:extLst>
      <p:ext uri="{BB962C8B-B14F-4D97-AF65-F5344CB8AC3E}">
        <p14:creationId xmlns:p14="http://schemas.microsoft.com/office/powerpoint/2010/main" val="36334267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695447e-dcab-4201-b6d4-9a6c9a18ca9c" xsi:nil="true"/>
    <lcf76f155ced4ddcb4097134ff3c332f xmlns="a5ec7bdb-4640-4ce8-bdb9-aaf32c714275">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782797039E10F4B877B1785F1083F48" ma:contentTypeVersion="18" ma:contentTypeDescription="Create a new document." ma:contentTypeScope="" ma:versionID="0cce6f2e033c630cd7d46d1152b75b0b">
  <xsd:schema xmlns:xsd="http://www.w3.org/2001/XMLSchema" xmlns:xs="http://www.w3.org/2001/XMLSchema" xmlns:p="http://schemas.microsoft.com/office/2006/metadata/properties" xmlns:ns2="a5ec7bdb-4640-4ce8-bdb9-aaf32c714275" xmlns:ns3="f695447e-dcab-4201-b6d4-9a6c9a18ca9c" targetNamespace="http://schemas.microsoft.com/office/2006/metadata/properties" ma:root="true" ma:fieldsID="c8d3157bdf1cfc5f5c35b556cf60280c" ns2:_="" ns3:_="">
    <xsd:import namespace="a5ec7bdb-4640-4ce8-bdb9-aaf32c714275"/>
    <xsd:import namespace="f695447e-dcab-4201-b6d4-9a6c9a18ca9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ec7bdb-4640-4ce8-bdb9-aaf32c7142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c190e5d-d177-4975-b4ef-fb844f368b8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695447e-dcab-4201-b6d4-9a6c9a18ca9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1087f6d-bab2-4576-8bf9-71eecf17b314}" ma:internalName="TaxCatchAll" ma:showField="CatchAllData" ma:web="f695447e-dcab-4201-b6d4-9a6c9a18ca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32E4974-F039-41FC-8C8E-02AFB4E697BE}">
  <ds:schemaRefs>
    <ds:schemaRef ds:uri="http://schemas.microsoft.com/office/2006/metadata/properties"/>
    <ds:schemaRef ds:uri="http://schemas.microsoft.com/office/infopath/2007/PartnerControls"/>
    <ds:schemaRef ds:uri="f695447e-dcab-4201-b6d4-9a6c9a18ca9c"/>
    <ds:schemaRef ds:uri="a5ec7bdb-4640-4ce8-bdb9-aaf32c714275"/>
  </ds:schemaRefs>
</ds:datastoreItem>
</file>

<file path=customXml/itemProps2.xml><?xml version="1.0" encoding="utf-8"?>
<ds:datastoreItem xmlns:ds="http://schemas.openxmlformats.org/officeDocument/2006/customXml" ds:itemID="{DB634F15-5FB5-4912-B23A-9664977EAF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ec7bdb-4640-4ce8-bdb9-aaf32c714275"/>
    <ds:schemaRef ds:uri="f695447e-dcab-4201-b6d4-9a6c9a18ca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A2D69DA-04A3-459A-92E8-F10629FA5E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13926</TotalTime>
  <Words>832</Words>
  <Application>Microsoft Office PowerPoint</Application>
  <PresentationFormat>Widescreen</PresentationFormat>
  <Paragraphs>75</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CenturySchoolbook</vt:lpstr>
      <vt:lpstr>CourierNewPS-ItalicMT</vt:lpstr>
      <vt:lpstr>CourierNewPSMT</vt:lpstr>
      <vt:lpstr>Office Theme</vt:lpstr>
      <vt:lpstr>Monthly Meeting July 16, 2024 </vt:lpstr>
      <vt:lpstr>Agenda</vt:lpstr>
      <vt:lpstr>Outperform and Outlast Rollout</vt:lpstr>
      <vt:lpstr>Proposed Rule</vt:lpstr>
      <vt:lpstr>Legislative Update</vt:lpstr>
      <vt:lpstr>Legislative Update (cont.)</vt:lpstr>
      <vt:lpstr>Legislative Update (cont.)</vt:lpstr>
      <vt:lpstr>Outreach from GAO</vt:lpstr>
      <vt:lpstr>Website Update</vt:lpstr>
      <vt:lpstr>Mentor Protégé Summit 2024</vt:lpstr>
      <vt:lpstr>Discussion (Monthly Meetings on last Tuesday of each month at 4:00 pm 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Lerner</dc:creator>
  <cp:lastModifiedBy>Stephanie Halcrow</cp:lastModifiedBy>
  <cp:revision>426</cp:revision>
  <cp:lastPrinted>2020-01-03T15:33:43Z</cp:lastPrinted>
  <dcterms:created xsi:type="dcterms:W3CDTF">2016-11-22T20:02:45Z</dcterms:created>
  <dcterms:modified xsi:type="dcterms:W3CDTF">2024-07-16T15:12:43Z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8630400.00000000</vt:lpwstr>
  </property>
  <property fmtid="{D5CDD505-2E9C-101B-9397-08002B2CF9AE}" pid="3" name="ContentTypeId">
    <vt:lpwstr>0x010100B782797039E10F4B877B1785F1083F48</vt:lpwstr>
  </property>
</Properties>
</file>