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4"/>
  </p:sldMasterIdLst>
  <p:notesMasterIdLst>
    <p:notesMasterId r:id="rId18"/>
  </p:notesMasterIdLst>
  <p:sldIdLst>
    <p:sldId id="5965" r:id="rId5"/>
    <p:sldId id="5964" r:id="rId6"/>
    <p:sldId id="6000" r:id="rId7"/>
    <p:sldId id="5999" r:id="rId8"/>
    <p:sldId id="5982" r:id="rId9"/>
    <p:sldId id="5980" r:id="rId10"/>
    <p:sldId id="5970" r:id="rId11"/>
    <p:sldId id="5989" r:id="rId12"/>
    <p:sldId id="6001" r:id="rId13"/>
    <p:sldId id="5990" r:id="rId14"/>
    <p:sldId id="5998" r:id="rId15"/>
    <p:sldId id="5997" r:id="rId16"/>
    <p:sldId id="5976" r:id="rId17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8CEFF2-C755-64D8-7148-4031AE777FF2}" name="Matt Scott" initials="MS" userId="S::mscott@vennstrategies.com::e3b21f49-feec-4233-931c-ce1b3ef6b6a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 Pearce" initials="MP" lastIdx="1" clrIdx="0">
    <p:extLst>
      <p:ext uri="{19B8F6BF-5375-455C-9EA6-DF929625EA0E}">
        <p15:presenceInfo xmlns:p15="http://schemas.microsoft.com/office/powerpoint/2012/main" userId="Matt Pear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264061"/>
    <a:srgbClr val="375067"/>
    <a:srgbClr val="006FAC"/>
    <a:srgbClr val="A6A6A6"/>
    <a:srgbClr val="D9D9D9"/>
    <a:srgbClr val="6EBEEA"/>
    <a:srgbClr val="6D6D6D"/>
    <a:srgbClr val="CCCCCC"/>
    <a:srgbClr val="78C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21" autoAdjust="0"/>
    <p:restoredTop sz="92601" autoAdjust="0"/>
  </p:normalViewPr>
  <p:slideViewPr>
    <p:cSldViewPr snapToGrid="0">
      <p:cViewPr varScale="1">
        <p:scale>
          <a:sx n="159" d="100"/>
          <a:sy n="159" d="100"/>
        </p:scale>
        <p:origin x="3192" y="138"/>
      </p:cViewPr>
      <p:guideLst/>
    </p:cSldViewPr>
  </p:slideViewPr>
  <p:outlineViewPr>
    <p:cViewPr>
      <p:scale>
        <a:sx n="33" d="100"/>
        <a:sy n="33" d="100"/>
      </p:scale>
      <p:origin x="0" y="-1791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578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Halcrow" userId="bfaa66868a7fc76b" providerId="LiveId" clId="{5680A254-6D58-4B83-9ABC-32BB63C9F1E5}"/>
    <pc:docChg chg="modSld">
      <pc:chgData name="Stephanie Halcrow" userId="bfaa66868a7fc76b" providerId="LiveId" clId="{5680A254-6D58-4B83-9ABC-32BB63C9F1E5}" dt="2024-09-23T20:29:03.186" v="62" actId="20577"/>
      <pc:docMkLst>
        <pc:docMk/>
      </pc:docMkLst>
      <pc:sldChg chg="modSp mod">
        <pc:chgData name="Stephanie Halcrow" userId="bfaa66868a7fc76b" providerId="LiveId" clId="{5680A254-6D58-4B83-9ABC-32BB63C9F1E5}" dt="2024-09-23T20:29:03.186" v="62" actId="20577"/>
        <pc:sldMkLst>
          <pc:docMk/>
          <pc:sldMk cId="1324111177" sldId="5964"/>
        </pc:sldMkLst>
        <pc:spChg chg="mod">
          <ac:chgData name="Stephanie Halcrow" userId="bfaa66868a7fc76b" providerId="LiveId" clId="{5680A254-6D58-4B83-9ABC-32BB63C9F1E5}" dt="2024-09-23T20:29:03.186" v="62" actId="20577"/>
          <ac:spMkLst>
            <pc:docMk/>
            <pc:sldMk cId="1324111177" sldId="5964"/>
            <ac:spMk id="3" creationId="{65BCFC24-812A-A49C-D524-540074DB2BD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846EC2E-A6B5-4FB4-8885-569145C1B0E5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5BDFD58-E265-4BC7-B188-C9F118279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8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502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795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1445" y="2689695"/>
            <a:ext cx="10363200" cy="128811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114986"/>
            <a:ext cx="8534400" cy="14700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C8CEE-B0DE-4AD8-BF28-DB4E712B8E97}" type="datetimeFigureOut">
              <a:rPr lang="en-US"/>
              <a:pPr>
                <a:defRPr/>
              </a:pPr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8C9FD-3806-4078-A11C-2FB2A02B8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012AB3-CEC1-3B8F-AA5E-4DDF454F84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06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5A2767B-12E8-3097-0F5A-70DD91F1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9/23/2024</a:t>
            </a:fld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B6F10EF7-F91C-B355-81E1-E4236964E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E91C370F-6C82-71E2-9D86-123039B58C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B1C58673-14C8-B46F-03D7-300DC9C87AB8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09600" y="999193"/>
            <a:ext cx="10972800" cy="467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157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2A98A-71B5-4EDF-A3A8-AEE6BE03C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2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C75A-5963-4759-8A21-2AD27192C3FA}" type="datetimeFigureOut">
              <a:rPr lang="en-US"/>
              <a:pPr>
                <a:defRPr/>
              </a:pPr>
              <a:t>9/23/2024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8CD90D-D759-A0F5-D5FE-65CF669B0AE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69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438F-E558-4457-A8F2-7DF2DBE77132}" type="datetimeFigureOut">
              <a:rPr lang="en-US"/>
              <a:pPr>
                <a:defRPr/>
              </a:pPr>
              <a:t>9/23/2024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83D68-74FF-41C4-9F30-3D668FFAF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AF7D40-FD72-317B-2A52-DB824D924FE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43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11B87-68E1-4D49-B601-BD986F480169}" type="datetimeFigureOut">
              <a:rPr lang="en-US"/>
              <a:pPr>
                <a:defRPr/>
              </a:pPr>
              <a:t>9/23/2024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EF144-A0A7-45BC-AB4E-9B6676C8B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5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51217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35012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B591D-0692-4112-B0A0-2E9F45EA45F2}" type="datetimeFigureOut">
              <a:rPr lang="en-US"/>
              <a:pPr>
                <a:defRPr/>
              </a:pPr>
              <a:t>9/23/2024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11CB8-8E0C-4EF2-AAB0-9A116C016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2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999193"/>
            <a:ext cx="10972800" cy="475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EB7298-C7C1-4AA2-9964-95265F62A99D}" type="datetimeFigureOut">
              <a:rPr lang="en-US"/>
              <a:pPr>
                <a:defRPr/>
              </a:pPr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48CB7B-C705-4D4C-9351-7E2113486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D91AD6-93FE-270E-05B4-BD706385537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15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9" r:id="rId5"/>
    <p:sldLayoutId id="2147483730" r:id="rId6"/>
    <p:sldLayoutId id="214748373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mcdonnell@howelllabs.com" TargetMode="External"/><Relationship Id="rId2" Type="http://schemas.openxmlformats.org/officeDocument/2006/relationships/hyperlink" Target="mailto:bburns@bryanconstruction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MacGregor@industechnology.com" TargetMode="External"/><Relationship Id="rId5" Type="http://schemas.openxmlformats.org/officeDocument/2006/relationships/hyperlink" Target="mailto:M.Beatty@WestonSolutions.com" TargetMode="External"/><Relationship Id="rId4" Type="http://schemas.openxmlformats.org/officeDocument/2006/relationships/hyperlink" Target="mailto:jtakayesu@tecolote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proofpoint.com/v2/url?u=https-3A__smlr.rutgers.edu_faculty-2Dresearch-2Dengagement_institute-2Dstudy-2Demployee-2Downership-2Dand-2Dprofit-2Dsharing&amp;d=DwMFAg&amp;c=euGZstcaTDllvimEN8b7jXrwqOf-v5A_CdpgnVfiiMM&amp;r=z-IU9ib5TWiQxbgP1WR4K7aHdIbsQrGgABDT82wWAm4&amp;m=0Qp1hhN1nnjMk26PtsXD5qxm0ApsBWE3OdcukiGo_FRRZA-jMcIx6Ei_grPbTCta&amp;s=k08Ochn5VAq39tWt54cNXBayW0h1lzrp9w_MHU_8Nug&amp;e=" TargetMode="External"/><Relationship Id="rId2" Type="http://schemas.openxmlformats.org/officeDocument/2006/relationships/hyperlink" Target="https://urldefense.proofpoint.com/v2/url?u=https-3A__www.nceo.org_article_employee-2Downership-2Dclosely-2Dheld-2Dprivate-2Dcompanies-2Desops-2Dequity-2Dgrants-2Dtrusts-2Dand-2Dworker&amp;d=DwMFAg&amp;c=euGZstcaTDllvimEN8b7jXrwqOf-v5A_CdpgnVfiiMM&amp;r=z-IU9ib5TWiQxbgP1WR4K7aHdIbsQrGgABDT82wWAm4&amp;m=0Qp1hhN1nnjMk26PtsXD5qxm0ApsBWE3OdcukiGo_FRRZA-jMcIx6Ei_grPbTCta&amp;s=TRDJHlk4LTQ_BzL-9rk3nCpGGA9y8tfzTdzdtT7zT2I&amp;e=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rldefense.proofpoint.com/v2/url?u=https-3A__rady.ucsd.edu_why_centers_beyster_index.html&amp;d=DwMFAg&amp;c=euGZstcaTDllvimEN8b7jXrwqOf-v5A_CdpgnVfiiMM&amp;r=z-IU9ib5TWiQxbgP1WR4K7aHdIbsQrGgABDT82wWAm4&amp;m=0Qp1hhN1nnjMk26PtsXD5qxm0ApsBWE3OdcukiGo_FRRZA-jMcIx6Ei_grPbTCta&amp;s=vGG3MQw9B0wSw3fS1V5NsQN7URU3kacaE7KaWe-eao8&amp;e=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linkedin.com/company/employee-owned-contractors-roundtable-ec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EC2DB0A-5CA7-60F8-6209-E430423EAE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Monthly Meeting</a:t>
            </a:r>
            <a:br>
              <a:rPr lang="en-US" dirty="0"/>
            </a:br>
            <a:r>
              <a:rPr lang="en-US" dirty="0"/>
              <a:t>September 24, 2024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3E8BE1-6361-ACAB-3F52-9A204302E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924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B07CF-52C8-99F7-90A4-98CF00B13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Legislative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DC1C4-9528-EEAF-BE2A-7ABFFA1B2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9193"/>
            <a:ext cx="10972800" cy="4673601"/>
          </a:xfrm>
        </p:spPr>
        <p:txBody>
          <a:bodyPr/>
          <a:lstStyle/>
          <a:p>
            <a:pPr lvl="0"/>
            <a:r>
              <a:rPr lang="en-US" sz="2800" dirty="0"/>
              <a:t>This week, Congress is working through a continuing resolution to fund the government through mid-December, likely teeing up an omnibus spending and policy bill at the end of the year.</a:t>
            </a:r>
          </a:p>
          <a:p>
            <a:pPr lvl="0"/>
            <a:r>
              <a:rPr lang="en-US" sz="2800" dirty="0"/>
              <a:t>NDAA may be used as a vehicle to move spending or policy priorities, slowing NDAA’s timeline of coming up for a final vote. </a:t>
            </a:r>
          </a:p>
          <a:p>
            <a:pPr lvl="0"/>
            <a:r>
              <a:rPr lang="en-US" sz="2800" dirty="0"/>
              <a:t>Senate Armed Services continued their work on NDAA last week and released the managers package for their version of NDAA.</a:t>
            </a:r>
          </a:p>
          <a:p>
            <a:pPr lvl="0"/>
            <a:r>
              <a:rPr lang="en-US" sz="2800" dirty="0"/>
              <a:t>House and Senate negotiators will craft the final version of the bill over the coming weeks, leading to final passage after elections.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378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99A61-B09A-00EB-4414-E03934370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Strategic Planning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AF8A2-6609-1EBA-BF64-709C26D04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What: 2025 Strategic Planning </a:t>
            </a:r>
          </a:p>
          <a:p>
            <a:r>
              <a:rPr lang="en-US" dirty="0"/>
              <a:t>When: Tuesday, December 10, 2 pm – 5 pm, Dinner to Follow</a:t>
            </a:r>
          </a:p>
          <a:p>
            <a:r>
              <a:rPr lang="en-US" dirty="0"/>
              <a:t>Where: Washington DC – Venn Strategies</a:t>
            </a:r>
          </a:p>
          <a:p>
            <a:endParaRPr lang="en-US" dirty="0"/>
          </a:p>
          <a:p>
            <a:r>
              <a:rPr lang="en-US" dirty="0"/>
              <a:t>ECR Summit next day</a:t>
            </a:r>
          </a:p>
        </p:txBody>
      </p:sp>
    </p:spTree>
    <p:extLst>
      <p:ext uri="{BB962C8B-B14F-4D97-AF65-F5344CB8AC3E}">
        <p14:creationId xmlns:p14="http://schemas.microsoft.com/office/powerpoint/2010/main" val="1315050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99A61-B09A-00EB-4414-E03934370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ECR Summit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AF8A2-6609-1EBA-BF64-709C26D04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What: Discuss policy solutions to modernize contracting practices that align with increasing employee ownership.</a:t>
            </a:r>
          </a:p>
          <a:p>
            <a:r>
              <a:rPr lang="en-US" dirty="0"/>
              <a:t>When: Wednesday, December 11</a:t>
            </a:r>
          </a:p>
          <a:p>
            <a:r>
              <a:rPr lang="en-US" dirty="0"/>
              <a:t>Where: Capitol Hill – Washington DC</a:t>
            </a:r>
          </a:p>
          <a:p>
            <a:r>
              <a:rPr lang="en-US" dirty="0"/>
              <a:t>Agenda: </a:t>
            </a:r>
          </a:p>
          <a:p>
            <a:pPr lvl="1"/>
            <a:r>
              <a:rPr lang="en-US" dirty="0"/>
              <a:t>Political Update and Outlook</a:t>
            </a:r>
          </a:p>
          <a:p>
            <a:pPr lvl="1"/>
            <a:r>
              <a:rPr lang="en-US" dirty="0"/>
              <a:t>Policy Discussions</a:t>
            </a:r>
          </a:p>
          <a:p>
            <a:pPr lvl="1"/>
            <a:r>
              <a:rPr lang="en-US" dirty="0"/>
              <a:t>Congressional Member Conversations</a:t>
            </a:r>
          </a:p>
          <a:p>
            <a:pPr lvl="1"/>
            <a:r>
              <a:rPr lang="en-US" dirty="0"/>
              <a:t>Networking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814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0E81D-7F60-7D3E-466C-F8F6661FB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689695"/>
            <a:ext cx="10363200" cy="1288115"/>
          </a:xfrm>
        </p:spPr>
        <p:txBody>
          <a:bodyPr/>
          <a:lstStyle/>
          <a:p>
            <a:r>
              <a:rPr lang="en-US" dirty="0"/>
              <a:t>Discussion</a:t>
            </a:r>
            <a:br>
              <a:rPr lang="en-US" dirty="0"/>
            </a:br>
            <a:r>
              <a:rPr lang="en-US" sz="2000" dirty="0"/>
              <a:t>(Monthly Meetings on last Tuesday of each month at 4:00 pm ET)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56417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AA7AD-905A-009C-8FD6-EB7666426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/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FC24-812A-A49C-D524-540074DB2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1741"/>
            <a:ext cx="10972800" cy="4673601"/>
          </a:xfrm>
        </p:spPr>
        <p:txBody>
          <a:bodyPr/>
          <a:lstStyle/>
          <a:p>
            <a:r>
              <a:rPr lang="en-US" dirty="0"/>
              <a:t>New Members </a:t>
            </a:r>
          </a:p>
          <a:p>
            <a:r>
              <a:rPr lang="en-US" dirty="0"/>
              <a:t>GAO Report Support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Networking Event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LinkedIn Page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Agency Strategic Engagement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Rule Making Status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Legislative Update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December 2024 Strategic Planning &amp; </a:t>
            </a:r>
            <a:r>
              <a:rPr lang="en-US"/>
              <a:t>ECR Summit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11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F6548-9E28-3A1F-F746-7660537E3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New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BB50C-A379-1D04-B564-E8646D051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9193"/>
            <a:ext cx="10972800" cy="4673601"/>
          </a:xfrm>
        </p:spPr>
        <p:txBody>
          <a:bodyPr/>
          <a:lstStyle/>
          <a:p>
            <a:r>
              <a:rPr lang="en-US" sz="1600" dirty="0"/>
              <a:t>Bryan Construction</a:t>
            </a:r>
          </a:p>
          <a:p>
            <a:pPr lvl="1"/>
            <a:r>
              <a:rPr lang="en-US" sz="1400" dirty="0"/>
              <a:t>Concept-to-completion construction for multiple federal agencies, including the U.S. Army Corps of Engineers, the Department of Defense, the Coast Guard, the Navy, General Services Administration, and the National Guard</a:t>
            </a:r>
          </a:p>
          <a:p>
            <a:pPr lvl="1"/>
            <a:r>
              <a:rPr lang="en-US" sz="1400" dirty="0"/>
              <a:t>POC: Brian Burns, President, </a:t>
            </a:r>
            <a:r>
              <a:rPr lang="en-US" sz="1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bburns@bryanconstruction.com</a:t>
            </a:r>
            <a:endParaRPr lang="en-US" sz="1400" dirty="0"/>
          </a:p>
          <a:p>
            <a:r>
              <a:rPr lang="en-US" sz="1600" dirty="0"/>
              <a:t> Howell Laboratories</a:t>
            </a:r>
          </a:p>
          <a:p>
            <a:pPr lvl="1"/>
            <a:r>
              <a:rPr lang="en-US" sz="1400" dirty="0"/>
              <a:t>Engineers, manufactures, and tests fluid processing equipment for military and commercial applications</a:t>
            </a:r>
          </a:p>
          <a:p>
            <a:pPr lvl="1"/>
            <a:r>
              <a:rPr lang="en-US" sz="1400" dirty="0"/>
              <a:t>POC: Joseph McDonnell, President &amp; CEO, </a:t>
            </a:r>
            <a:r>
              <a:rPr lang="en-US" sz="1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jmcdonnell@howelllabs.com</a:t>
            </a:r>
            <a:endParaRPr lang="en-US" sz="1400" dirty="0"/>
          </a:p>
          <a:p>
            <a:r>
              <a:rPr lang="en-US" sz="1600" dirty="0"/>
              <a:t> Tecolote Research </a:t>
            </a:r>
          </a:p>
          <a:p>
            <a:pPr lvl="1"/>
            <a:r>
              <a:rPr lang="en-US" sz="1400" dirty="0"/>
              <a:t>Consulting, analytics, and digital solutions to senior leadership and Federal government executives supporting the National Security mission</a:t>
            </a:r>
          </a:p>
          <a:p>
            <a:pPr lvl="1"/>
            <a:r>
              <a:rPr lang="en-US" sz="1400" dirty="0"/>
              <a:t>POC: Jim Takayesu, President &amp; CEO, </a:t>
            </a:r>
            <a:r>
              <a:rPr lang="en-US" sz="1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jtakayesu@tecolote.com</a:t>
            </a:r>
            <a:endParaRPr lang="en-US" sz="1400" dirty="0"/>
          </a:p>
          <a:p>
            <a:r>
              <a:rPr lang="en-US" sz="1600" dirty="0"/>
              <a:t> Weston Solutions</a:t>
            </a:r>
          </a:p>
          <a:p>
            <a:pPr lvl="1"/>
            <a:r>
              <a:rPr lang="en-US" sz="1400" dirty="0"/>
              <a:t>Consulting, planning, engineering, construction, and O&amp;M solutions for complex environmental and infrastructure challenges</a:t>
            </a:r>
          </a:p>
          <a:p>
            <a:pPr lvl="1"/>
            <a:r>
              <a:rPr lang="en-US" sz="1400" dirty="0"/>
              <a:t>POC: Matthew Beatty, Senior Vice President, Chief Strategy and Development Officer, </a:t>
            </a:r>
            <a:r>
              <a:rPr lang="en-US" sz="14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M.Beatty@WestonSolutions.com</a:t>
            </a:r>
            <a:endParaRPr lang="en-US" sz="1400" dirty="0"/>
          </a:p>
          <a:p>
            <a:r>
              <a:rPr lang="en-US" sz="1600" dirty="0"/>
              <a:t>Indus Technology</a:t>
            </a:r>
          </a:p>
          <a:p>
            <a:pPr lvl="1"/>
            <a:r>
              <a:rPr lang="en-US" sz="1400" dirty="0"/>
              <a:t>Government services provider with expertise in Engineering, Information Technology, Cybersecurity, Program/Financial Management, Logistics, and Data Analytics</a:t>
            </a:r>
          </a:p>
          <a:p>
            <a:pPr lvl="1"/>
            <a:r>
              <a:rPr lang="en-US" sz="1400" dirty="0"/>
              <a:t>POC: Eric MacGregor, President &amp; CEO, </a:t>
            </a:r>
            <a:r>
              <a:rPr lang="en-US" sz="14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EMacGregor@industechnology.com</a:t>
            </a:r>
            <a:endParaRPr lang="en-US" sz="1400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408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6CF2F-4F43-163E-68FF-10929409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GAO Report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966AC-7DBC-7F7F-0C00-E164AE56E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9193"/>
            <a:ext cx="10972800" cy="4673601"/>
          </a:xfrm>
        </p:spPr>
        <p:txBody>
          <a:bodyPr/>
          <a:lstStyle/>
          <a:p>
            <a:r>
              <a:rPr lang="en-US" sz="2000" dirty="0"/>
              <a:t>Outperform and Outlast – 100% Employee-Owned Contractors Top the Charts</a:t>
            </a:r>
          </a:p>
          <a:p>
            <a:r>
              <a:rPr lang="en-US" sz="2000" dirty="0"/>
              <a:t>Employee Ownership, ESOPs, Wealth, and Wages</a:t>
            </a:r>
          </a:p>
          <a:p>
            <a:r>
              <a:rPr lang="en-US" sz="2000" dirty="0"/>
              <a:t>S Corporation ESOPs – Advantages in an Uncertain Economy</a:t>
            </a:r>
          </a:p>
          <a:p>
            <a:r>
              <a:rPr lang="en-US" sz="2000" dirty="0"/>
              <a:t>Contribution of S ESOPs to Participant Retirement Security and Employee-Owner Benefits</a:t>
            </a:r>
          </a:p>
          <a:p>
            <a:r>
              <a:rPr lang="en-US" sz="2000" dirty="0"/>
              <a:t>Link to a table comparing the four major approaches to employee ownership: </a:t>
            </a:r>
            <a:r>
              <a:rPr lang="en-US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Employee Ownership for Closely Held (Private) Companies: ESOPs, Equity Grants, Trusts, and Worker Cooperatives | NCEO</a:t>
            </a:r>
            <a:endParaRPr lang="en-US" sz="2000" dirty="0"/>
          </a:p>
          <a:p>
            <a:r>
              <a:rPr lang="en-US" sz="2000" dirty="0"/>
              <a:t>Link to academic center on employee ownership: </a:t>
            </a:r>
            <a:r>
              <a:rPr lang="en-US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Rutgers Institute for the Study of Employee Ownership and Profit Sharing</a:t>
            </a:r>
            <a:r>
              <a:rPr lang="en-US" sz="2000" dirty="0"/>
              <a:t> </a:t>
            </a:r>
          </a:p>
          <a:p>
            <a:r>
              <a:rPr lang="en-US" sz="2000" dirty="0"/>
              <a:t>Link to another academic center on employee ownership: </a:t>
            </a:r>
            <a:r>
              <a:rPr lang="en-US" sz="20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UC San Diego’s Beyster Institute for Employee Ownership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720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E7A12-2F5E-A3BF-CF6F-47D04A30B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Networking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CBDA9-84FD-7C53-903E-B7AB049E8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53660"/>
            <a:ext cx="10972800" cy="4673600"/>
          </a:xfrm>
        </p:spPr>
        <p:txBody>
          <a:bodyPr/>
          <a:lstStyle/>
          <a:p>
            <a:r>
              <a:rPr lang="en-US" dirty="0"/>
              <a:t>Attendees: </a:t>
            </a:r>
            <a:r>
              <a:rPr lang="en-US"/>
              <a:t>16 </a:t>
            </a:r>
          </a:p>
          <a:p>
            <a:r>
              <a:rPr lang="en-US"/>
              <a:t>Agenda </a:t>
            </a:r>
            <a:endParaRPr lang="en-US" dirty="0"/>
          </a:p>
          <a:p>
            <a:pPr lvl="1"/>
            <a:r>
              <a:rPr lang="en-US" dirty="0"/>
              <a:t>Overview of ECR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2023 – Year in Review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2024 – Year to Date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Rulemaking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Outperform and Outlast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Benefits of ECR (Dave Cook and Barry Page)</a:t>
            </a:r>
          </a:p>
          <a:p>
            <a:pPr lvl="1"/>
            <a:r>
              <a:rPr lang="en-US" dirty="0"/>
              <a:t>December – 2025 Strategic Planning and ECR Symposium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2025 – Look Ahead</a:t>
            </a:r>
          </a:p>
        </p:txBody>
      </p:sp>
    </p:spTree>
    <p:extLst>
      <p:ext uri="{BB962C8B-B14F-4D97-AF65-F5344CB8AC3E}">
        <p14:creationId xmlns:p14="http://schemas.microsoft.com/office/powerpoint/2010/main" val="880331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5132A-08FD-15AA-4E2B-448C7D32C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LinkedIn Page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AE4F6-A4EC-55D3-DC02-5B71A6090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9193"/>
            <a:ext cx="10972800" cy="4673601"/>
          </a:xfrm>
        </p:spPr>
        <p:txBody>
          <a:bodyPr/>
          <a:lstStyle/>
          <a:p>
            <a:pPr lvl="0"/>
            <a:r>
              <a:rPr lang="en-US" dirty="0"/>
              <a:t>Check out (and Follow) new ECR LinkedIn Page</a:t>
            </a:r>
          </a:p>
          <a:p>
            <a:pPr lvl="1"/>
            <a:r>
              <a:rPr lang="en-US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https://www.linkedin.com/company/employee-owned-contractors-roundtable-ecr/</a:t>
            </a:r>
            <a:endParaRPr lang="en-US" sz="2000" dirty="0"/>
          </a:p>
          <a:p>
            <a:r>
              <a:rPr lang="en-US" dirty="0"/>
              <a:t>Outperform and Outlast – first posts</a:t>
            </a:r>
          </a:p>
          <a:p>
            <a:pPr lvl="1"/>
            <a:r>
              <a:rPr lang="en-US" dirty="0"/>
              <a:t>NCEO blog</a:t>
            </a:r>
          </a:p>
          <a:p>
            <a:pPr lvl="1"/>
            <a:r>
              <a:rPr lang="en-US" dirty="0"/>
              <a:t>Interview with Tom Temin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41FD67-5D1B-55B1-8CF5-03CE6600D0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1169" y="2781300"/>
            <a:ext cx="4955718" cy="266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426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1528217-F893-38F7-B099-B5E588FBC5FA}"/>
              </a:ext>
            </a:extLst>
          </p:cNvPr>
          <p:cNvSpPr/>
          <p:nvPr/>
        </p:nvSpPr>
        <p:spPr>
          <a:xfrm>
            <a:off x="539433" y="1173480"/>
            <a:ext cx="10812780" cy="27203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03E6F9-F363-7B04-7EC6-AD122B209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Agency Strategic Engagement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21080D3-8976-210E-2794-ACB46E75A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33" y="4068107"/>
            <a:ext cx="10972800" cy="1616413"/>
          </a:xfrm>
        </p:spPr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CY24 Agency Strategic Engagement Goal is Building Champions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CY24 Agency Strategic Engagement Plan is a living document;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items in bold are confirmed and/or already accomplished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items italicize are currently being scheduling.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9B770A-8605-2646-A441-3DCCA819D961}"/>
              </a:ext>
            </a:extLst>
          </p:cNvPr>
          <p:cNvSpPr txBox="1"/>
          <p:nvPr/>
        </p:nvSpPr>
        <p:spPr>
          <a:xfrm>
            <a:off x="1070810" y="5929972"/>
            <a:ext cx="3128211" cy="743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AFMC – Air Force Materiel Command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DHS – Department of Homeland Security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 – Defense Logistics Agency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GSA – General Services Administration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E2E06B-3FB0-952F-FCC8-1F61155B8723}"/>
              </a:ext>
            </a:extLst>
          </p:cNvPr>
          <p:cNvSpPr txBox="1"/>
          <p:nvPr/>
        </p:nvSpPr>
        <p:spPr>
          <a:xfrm>
            <a:off x="7581295" y="5929972"/>
            <a:ext cx="4185589" cy="88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NDIA – National Defense Industrial Association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PSC – Professional Services Council</a:t>
            </a:r>
          </a:p>
          <a:p>
            <a:pPr marR="0" lvl="1">
              <a:spcBef>
                <a:spcPts val="0"/>
              </a:spcBef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SBA – Small Business Administration</a:t>
            </a:r>
          </a:p>
          <a:p>
            <a:pPr marR="0" lvl="1">
              <a:spcBef>
                <a:spcPts val="0"/>
              </a:spcBef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SECAF – Small and Emerging Contractors Advisory Forum</a:t>
            </a:r>
          </a:p>
          <a:p>
            <a:pPr marR="0" lvl="1">
              <a:spcBef>
                <a:spcPts val="0"/>
              </a:spcBef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USAID – US Agency for International Development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3AF8B83-8517-5DC1-B4FF-F183A40C79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158197"/>
              </p:ext>
            </p:extLst>
          </p:nvPr>
        </p:nvGraphicFramePr>
        <p:xfrm>
          <a:off x="550863" y="1168400"/>
          <a:ext cx="11325225" cy="299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1375826" imgH="3024198" progId="Word.Document.12">
                  <p:embed/>
                </p:oleObj>
              </mc:Choice>
              <mc:Fallback>
                <p:oleObj name="Document" r:id="rId3" imgW="11375826" imgH="3024198" progId="Word.Documen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3AF8B83-8517-5DC1-B4FF-F183A40C79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0863" y="1168400"/>
                        <a:ext cx="11325225" cy="2995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5501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B31E6-6A05-B717-E44C-E1E4E7822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noProof="0"/>
              <a:t>Rulemaking Update: Sec. 874 / Sec. 872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76DCE70-494B-FE7F-E177-900365592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white"/>
                </a:solidFill>
                <a:latin typeface="Calibri"/>
                <a:cs typeface="Calibri"/>
              </a:rPr>
              <a:t>DFARS Case 2024 – D004 implementing  Sec. 874 with Sec. 872 improvements initiated in January 2024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prstClr val="white"/>
              </a:solidFill>
              <a:latin typeface="Calibri"/>
              <a:cs typeface="Calibri"/>
            </a:endParaRP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white"/>
                </a:solidFill>
                <a:latin typeface="Calibri"/>
                <a:cs typeface="Calibri"/>
              </a:rPr>
              <a:t>Current update via DoD’s DFARS Open Cases</a:t>
            </a:r>
          </a:p>
          <a:p>
            <a:pPr marL="685800" lvl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white"/>
                </a:solidFill>
                <a:latin typeface="Calibri"/>
                <a:cs typeface="Calibri"/>
              </a:rPr>
              <a:t>09/11/2024 Case manager forwarded draft final DFARS rule to DARS Regulatory Control Officer.  DARS Regulatory Control Officer reviewing. 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prstClr val="white"/>
              </a:solidFill>
              <a:latin typeface="Calibri"/>
              <a:cs typeface="Calibri"/>
            </a:endParaRP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white"/>
                </a:solidFill>
                <a:latin typeface="Calibri"/>
                <a:cs typeface="Calibri"/>
              </a:rPr>
              <a:t>Expect DFARS rule making to be completed January 2025</a:t>
            </a:r>
          </a:p>
          <a:p>
            <a:pPr marL="685800" lvl="1"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prstClr val="white"/>
              </a:solidFill>
              <a:latin typeface="Calibri"/>
              <a:cs typeface="Calibri"/>
            </a:endParaRP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prstClr val="white"/>
              </a:solidFill>
              <a:latin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350882-227B-6B3F-BBB4-36893FAA5EA4}"/>
              </a:ext>
            </a:extLst>
          </p:cNvPr>
          <p:cNvSpPr txBox="1"/>
          <p:nvPr/>
        </p:nvSpPr>
        <p:spPr>
          <a:xfrm>
            <a:off x="160773" y="5948624"/>
            <a:ext cx="53959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DFARS Operating Guide:</a:t>
            </a:r>
          </a:p>
          <a:p>
            <a:r>
              <a:rPr lang="en-US" sz="1600" dirty="0"/>
              <a:t>https://www.acq.osd.mil/dpap/dars/docs/far_dfars_guide/DFARS_Operating_Guide_January_2015.pdf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8A5DD0-565A-B5BF-4BF0-F7C21A457324}"/>
              </a:ext>
            </a:extLst>
          </p:cNvPr>
          <p:cNvSpPr txBox="1"/>
          <p:nvPr/>
        </p:nvSpPr>
        <p:spPr>
          <a:xfrm>
            <a:off x="7038474" y="5902457"/>
            <a:ext cx="505125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DFARS Open Cases:</a:t>
            </a:r>
          </a:p>
          <a:p>
            <a:r>
              <a:rPr lang="en-US" sz="1800" dirty="0"/>
              <a:t>https://www.acq.osd.mil/dpap/dars/opencases/dfarscasenum/dfars.pdf</a:t>
            </a:r>
          </a:p>
        </p:txBody>
      </p:sp>
    </p:spTree>
    <p:extLst>
      <p:ext uri="{BB962C8B-B14F-4D97-AF65-F5344CB8AC3E}">
        <p14:creationId xmlns:p14="http://schemas.microsoft.com/office/powerpoint/2010/main" val="2814305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950159-8CC2-68DF-CA4A-65907D0A609D}"/>
              </a:ext>
            </a:extLst>
          </p:cNvPr>
          <p:cNvSpPr txBox="1"/>
          <p:nvPr/>
        </p:nvSpPr>
        <p:spPr>
          <a:xfrm>
            <a:off x="160773" y="5948624"/>
            <a:ext cx="53959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DFARS Operating Guide:</a:t>
            </a:r>
          </a:p>
          <a:p>
            <a:r>
              <a:rPr lang="en-US" sz="1600" dirty="0"/>
              <a:t>https://www.acq.osd.mil/dpap/dars/docs/far_dfars_guide/DFARS_Operating_Guide_January_2015.pdf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2617175-D3EA-86E2-B340-1DF1734FBA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26927"/>
              </p:ext>
            </p:extLst>
          </p:nvPr>
        </p:nvGraphicFramePr>
        <p:xfrm>
          <a:off x="417739" y="899025"/>
          <a:ext cx="11356522" cy="5023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9486">
                  <a:extLst>
                    <a:ext uri="{9D8B030D-6E8A-4147-A177-3AD203B41FA5}">
                      <a16:colId xmlns:a16="http://schemas.microsoft.com/office/drawing/2014/main" val="228284797"/>
                    </a:ext>
                  </a:extLst>
                </a:gridCol>
                <a:gridCol w="1870277">
                  <a:extLst>
                    <a:ext uri="{9D8B030D-6E8A-4147-A177-3AD203B41FA5}">
                      <a16:colId xmlns:a16="http://schemas.microsoft.com/office/drawing/2014/main" val="2244090450"/>
                    </a:ext>
                  </a:extLst>
                </a:gridCol>
                <a:gridCol w="922752">
                  <a:extLst>
                    <a:ext uri="{9D8B030D-6E8A-4147-A177-3AD203B41FA5}">
                      <a16:colId xmlns:a16="http://schemas.microsoft.com/office/drawing/2014/main" val="179708813"/>
                    </a:ext>
                  </a:extLst>
                </a:gridCol>
                <a:gridCol w="1166498">
                  <a:extLst>
                    <a:ext uri="{9D8B030D-6E8A-4147-A177-3AD203B41FA5}">
                      <a16:colId xmlns:a16="http://schemas.microsoft.com/office/drawing/2014/main" val="1273407050"/>
                    </a:ext>
                  </a:extLst>
                </a:gridCol>
                <a:gridCol w="4867509">
                  <a:extLst>
                    <a:ext uri="{9D8B030D-6E8A-4147-A177-3AD203B41FA5}">
                      <a16:colId xmlns:a16="http://schemas.microsoft.com/office/drawing/2014/main" val="3484502965"/>
                    </a:ext>
                  </a:extLst>
                </a:gridCol>
              </a:tblGrid>
              <a:tr h="27043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Weeks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Actual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215013"/>
                  </a:ext>
                </a:extLst>
              </a:tr>
              <a:tr h="270433">
                <a:tc rowSpan="7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Proposed Rule Making (24 weeks)</a:t>
                      </a:r>
                    </a:p>
                  </a:txBody>
                  <a:tcPr marL="4763" marR="4763" marT="4763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Submit Report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Start ~ 1/24/24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361013"/>
                  </a:ext>
                </a:extLst>
              </a:tr>
              <a:tr h="548932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DARC agrees to rule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3/13/24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03/06/2024 Case manager forwarded draft proposed rule to DARS Regulatory Control Officer.  DARS Regulatory Control Officer reviewing.”</a:t>
                      </a:r>
                    </a:p>
                    <a:p>
                      <a:r>
                        <a:rPr lang="en-US" sz="1000" dirty="0"/>
                        <a:t>04/16/2024 DARS Regulatory Control Officer identified issues with draft proposed rule to case manager. Case manager and DARS Regulatory Control Officer resolving issues.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310506"/>
                  </a:ext>
                </a:extLst>
              </a:tr>
              <a:tr h="270433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Case Manager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3/27/24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470947"/>
                  </a:ext>
                </a:extLst>
              </a:tr>
              <a:tr h="270433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DoD Approval to Publish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5.5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4/3/24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505190"/>
                  </a:ext>
                </a:extLst>
              </a:tr>
              <a:tr h="270433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OFPP/OIRA identify issues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5/15/24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649391"/>
                  </a:ext>
                </a:extLst>
              </a:tr>
              <a:tr h="450721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Resolve OFPP/OIRA issues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5/29/24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05/02/2024 OIRA cleared proposed DFARS rule.  DARS Regulatory Control Officer preparing for publication, pending DoD ATP.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82282"/>
                  </a:ext>
                </a:extLst>
              </a:tr>
              <a:tr h="270433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Publish proposed rule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4.5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6/12/24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296975"/>
                  </a:ext>
                </a:extLst>
              </a:tr>
              <a:tr h="27043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Public Comment (60 days)</a:t>
                      </a:r>
                    </a:p>
                  </a:txBody>
                  <a:tcPr marL="4763" marR="4763" marT="47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Public Comment (60 days)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7/10/24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5/29/2024 Proposed rule 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610591"/>
                  </a:ext>
                </a:extLst>
              </a:tr>
              <a:tr h="450721"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+mj-lt"/>
                        </a:rPr>
                        <a:t>Final Rule Making </a:t>
                      </a:r>
                    </a:p>
                    <a:p>
                      <a:pPr algn="ctr"/>
                      <a:r>
                        <a:rPr lang="en-US" sz="1200" b="1" dirty="0">
                          <a:latin typeface="+mj-lt"/>
                        </a:rPr>
                        <a:t>(19 weeks)</a:t>
                      </a:r>
                    </a:p>
                  </a:txBody>
                  <a:tcPr marL="4763" marR="4763" marT="4763" marB="0" vert="vert27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Submit Report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9/11/24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09/11/2024 Case manager forwarded draft final DFARS rule to DARS Regulatory Control Officer.  DARS Regulatory Control Officer reviewing.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614698"/>
                  </a:ext>
                </a:extLst>
              </a:tr>
              <a:tr h="27043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DARC agrees to rule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10/9/24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733032"/>
                  </a:ext>
                </a:extLst>
              </a:tr>
              <a:tr h="2704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Case Manager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10/23/24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451413"/>
                  </a:ext>
                </a:extLst>
              </a:tr>
              <a:tr h="27043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DoD Approval to Publish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5.5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12/4/24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178520"/>
                  </a:ext>
                </a:extLst>
              </a:tr>
              <a:tr h="27043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OFPP/OIRA identify issues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12/11/24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985961"/>
                  </a:ext>
                </a:extLst>
              </a:tr>
              <a:tr h="27043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Resolve OFPP/OIRA issues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12/18/24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509260"/>
                  </a:ext>
                </a:extLst>
              </a:tr>
              <a:tr h="27043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Publish final rule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4.5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1/22/25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5214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38BFCD1-E9F2-C34D-8D9B-4C47D30DC082}"/>
              </a:ext>
            </a:extLst>
          </p:cNvPr>
          <p:cNvSpPr txBox="1"/>
          <p:nvPr/>
        </p:nvSpPr>
        <p:spPr>
          <a:xfrm>
            <a:off x="7038473" y="5884560"/>
            <a:ext cx="505125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DFARS Open Cases:</a:t>
            </a:r>
          </a:p>
          <a:p>
            <a:r>
              <a:rPr lang="en-US" sz="1600" dirty="0"/>
              <a:t>https://www.acq.osd.mil/dpap/dars/opencases/dfarscasenum/dfars.pdf</a:t>
            </a:r>
          </a:p>
        </p:txBody>
      </p:sp>
      <p:pic>
        <p:nvPicPr>
          <p:cNvPr id="7" name="Graphic 6" descr="Holiday tree with solid fill">
            <a:extLst>
              <a:ext uri="{FF2B5EF4-FFF2-40B4-BE49-F238E27FC236}">
                <a16:creationId xmlns:a16="http://schemas.microsoft.com/office/drawing/2014/main" id="{0D207A8C-53F7-4A08-484B-2242CF9B5B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85522" y="5387701"/>
            <a:ext cx="369332" cy="369332"/>
          </a:xfrm>
          <a:prstGeom prst="rect">
            <a:avLst/>
          </a:prstGeom>
        </p:spPr>
      </p:pic>
      <p:pic>
        <p:nvPicPr>
          <p:cNvPr id="12" name="Graphic 11" descr="Turkey with solid fill">
            <a:extLst>
              <a:ext uri="{FF2B5EF4-FFF2-40B4-BE49-F238E27FC236}">
                <a16:creationId xmlns:a16="http://schemas.microsoft.com/office/drawing/2014/main" id="{DC06A301-B46A-C239-20FA-F8638753BB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85522" y="4890842"/>
            <a:ext cx="369332" cy="369332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F1508535-1678-3041-5A75-3CEDF7B1B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DFARS Case 2024 – D004</a:t>
            </a:r>
          </a:p>
        </p:txBody>
      </p:sp>
    </p:spTree>
    <p:extLst>
      <p:ext uri="{BB962C8B-B14F-4D97-AF65-F5344CB8AC3E}">
        <p14:creationId xmlns:p14="http://schemas.microsoft.com/office/powerpoint/2010/main" val="1007073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82797039E10F4B877B1785F1083F48" ma:contentTypeVersion="18" ma:contentTypeDescription="Create a new document." ma:contentTypeScope="" ma:versionID="0cce6f2e033c630cd7d46d1152b75b0b">
  <xsd:schema xmlns:xsd="http://www.w3.org/2001/XMLSchema" xmlns:xs="http://www.w3.org/2001/XMLSchema" xmlns:p="http://schemas.microsoft.com/office/2006/metadata/properties" xmlns:ns2="a5ec7bdb-4640-4ce8-bdb9-aaf32c714275" xmlns:ns3="f695447e-dcab-4201-b6d4-9a6c9a18ca9c" targetNamespace="http://schemas.microsoft.com/office/2006/metadata/properties" ma:root="true" ma:fieldsID="c8d3157bdf1cfc5f5c35b556cf60280c" ns2:_="" ns3:_="">
    <xsd:import namespace="a5ec7bdb-4640-4ce8-bdb9-aaf32c714275"/>
    <xsd:import namespace="f695447e-dcab-4201-b6d4-9a6c9a18ca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c7bdb-4640-4ce8-bdb9-aaf32c7142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190e5d-d177-4975-b4ef-fb844f368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5447e-dcab-4201-b6d4-9a6c9a18ca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1087f6d-bab2-4576-8bf9-71eecf17b314}" ma:internalName="TaxCatchAll" ma:showField="CatchAllData" ma:web="f695447e-dcab-4201-b6d4-9a6c9a18ca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695447e-dcab-4201-b6d4-9a6c9a18ca9c" xsi:nil="true"/>
    <lcf76f155ced4ddcb4097134ff3c332f xmlns="a5ec7bdb-4640-4ce8-bdb9-aaf32c71427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B634F15-5FB5-4912-B23A-9664977EAF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ec7bdb-4640-4ce8-bdb9-aaf32c714275"/>
    <ds:schemaRef ds:uri="f695447e-dcab-4201-b6d4-9a6c9a18ca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2D69DA-04A3-459A-92E8-F10629FA5E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2E4974-F039-41FC-8C8E-02AFB4E697BE}">
  <ds:schemaRefs>
    <ds:schemaRef ds:uri="http://schemas.microsoft.com/office/2006/metadata/properties"/>
    <ds:schemaRef ds:uri="http://schemas.microsoft.com/office/infopath/2007/PartnerControls"/>
    <ds:schemaRef ds:uri="f695447e-dcab-4201-b6d4-9a6c9a18ca9c"/>
    <ds:schemaRef ds:uri="a5ec7bdb-4640-4ce8-bdb9-aaf32c71427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14033</TotalTime>
  <Words>1110</Words>
  <Application>Microsoft Office PowerPoint</Application>
  <PresentationFormat>Widescreen</PresentationFormat>
  <Paragraphs>159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Office Theme</vt:lpstr>
      <vt:lpstr>Document</vt:lpstr>
      <vt:lpstr>Monthly Meeting September 24, 2024 </vt:lpstr>
      <vt:lpstr>Agenda</vt:lpstr>
      <vt:lpstr>New Members</vt:lpstr>
      <vt:lpstr>GAO Report Support</vt:lpstr>
      <vt:lpstr>Networking Event</vt:lpstr>
      <vt:lpstr>LinkedIn Page</vt:lpstr>
      <vt:lpstr>Agency Strategic Engagement</vt:lpstr>
      <vt:lpstr>Rulemaking Update: Sec. 874 / Sec. 872</vt:lpstr>
      <vt:lpstr>DFARS Case 2024 – D004</vt:lpstr>
      <vt:lpstr>Legislative Update</vt:lpstr>
      <vt:lpstr>2025 Strategic Planning</vt:lpstr>
      <vt:lpstr>ECR Summit</vt:lpstr>
      <vt:lpstr>Discussion (Monthly Meetings on last Tuesday of each month at 4:00 pm ET)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Lerner</dc:creator>
  <cp:lastModifiedBy>Stephanie Halcrow</cp:lastModifiedBy>
  <cp:revision>430</cp:revision>
  <cp:lastPrinted>2020-01-03T15:33:43Z</cp:lastPrinted>
  <dcterms:created xsi:type="dcterms:W3CDTF">2016-11-22T20:02:45Z</dcterms:created>
  <dcterms:modified xsi:type="dcterms:W3CDTF">2024-09-23T20:29:07Z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8630400.00000000</vt:lpwstr>
  </property>
  <property fmtid="{D5CDD505-2E9C-101B-9397-08002B2CF9AE}" pid="3" name="ContentTypeId">
    <vt:lpwstr>0x010100B782797039E10F4B877B1785F1083F48</vt:lpwstr>
  </property>
</Properties>
</file>