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</p:sldMasterIdLst>
  <p:notesMasterIdLst>
    <p:notesMasterId r:id="rId29"/>
  </p:notesMasterIdLst>
  <p:sldIdLst>
    <p:sldId id="5965" r:id="rId5"/>
    <p:sldId id="5964" r:id="rId6"/>
    <p:sldId id="5970" r:id="rId7"/>
    <p:sldId id="5977" r:id="rId8"/>
    <p:sldId id="5950" r:id="rId9"/>
    <p:sldId id="5978" r:id="rId10"/>
    <p:sldId id="5968" r:id="rId11"/>
    <p:sldId id="5951" r:id="rId12"/>
    <p:sldId id="5963" r:id="rId13"/>
    <p:sldId id="5954" r:id="rId14"/>
    <p:sldId id="5976" r:id="rId15"/>
    <p:sldId id="5955" r:id="rId16"/>
    <p:sldId id="5956" r:id="rId17"/>
    <p:sldId id="5975" r:id="rId18"/>
    <p:sldId id="5971" r:id="rId19"/>
    <p:sldId id="5958" r:id="rId20"/>
    <p:sldId id="5966" r:id="rId21"/>
    <p:sldId id="5944" r:id="rId22"/>
    <p:sldId id="5972" r:id="rId23"/>
    <p:sldId id="5960" r:id="rId24"/>
    <p:sldId id="5959" r:id="rId25"/>
    <p:sldId id="5962" r:id="rId26"/>
    <p:sldId id="5957" r:id="rId27"/>
    <p:sldId id="5973" r:id="rId28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8CEFF2-C755-64D8-7148-4031AE777FF2}" name="Matt Scott" initials="MS" userId="S::mscott@vennstrategies.com::e3b21f49-feec-4233-931c-ce1b3ef6b6a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 Pearce" initials="MP" lastIdx="1" clrIdx="0">
    <p:extLst>
      <p:ext uri="{19B8F6BF-5375-455C-9EA6-DF929625EA0E}">
        <p15:presenceInfo xmlns:p15="http://schemas.microsoft.com/office/powerpoint/2012/main" userId="Matt Pear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264061"/>
    <a:srgbClr val="375067"/>
    <a:srgbClr val="006FAC"/>
    <a:srgbClr val="A6A6A6"/>
    <a:srgbClr val="D9D9D9"/>
    <a:srgbClr val="6EBEEA"/>
    <a:srgbClr val="6D6D6D"/>
    <a:srgbClr val="CCCCCC"/>
    <a:srgbClr val="78C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FA0C80-2F30-4607-BEC3-F00973576694}" v="338" dt="2024-01-12T21:02:56.0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48" autoAdjust="0"/>
    <p:restoredTop sz="79492" autoAdjust="0"/>
  </p:normalViewPr>
  <p:slideViewPr>
    <p:cSldViewPr snapToGrid="0">
      <p:cViewPr varScale="1">
        <p:scale>
          <a:sx n="126" d="100"/>
          <a:sy n="126" d="100"/>
        </p:scale>
        <p:origin x="4230" y="132"/>
      </p:cViewPr>
      <p:guideLst/>
    </p:cSldViewPr>
  </p:slideViewPr>
  <p:outlineViewPr>
    <p:cViewPr>
      <p:scale>
        <a:sx n="33" d="100"/>
        <a:sy n="33" d="100"/>
      </p:scale>
      <p:origin x="0" y="-1791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578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64A366-AD9C-4FC8-AC24-82173805C90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286BF972-EF24-459F-8DFA-E864F2BC5CCF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2017</a:t>
          </a:r>
        </a:p>
      </dgm:t>
    </dgm:pt>
    <dgm:pt modelId="{D34E87ED-3A43-4F57-80F8-B8A86E2FDF40}" type="parTrans" cxnId="{933F7D80-E05D-4416-9F3B-5810F27589DA}">
      <dgm:prSet/>
      <dgm:spPr/>
      <dgm:t>
        <a:bodyPr/>
        <a:lstStyle/>
        <a:p>
          <a:endParaRPr lang="en-US"/>
        </a:p>
      </dgm:t>
    </dgm:pt>
    <dgm:pt modelId="{8C1FF075-C586-459F-89BA-9BCCB3224219}" type="sibTrans" cxnId="{933F7D80-E05D-4416-9F3B-5810F27589DA}">
      <dgm:prSet/>
      <dgm:spPr/>
      <dgm:t>
        <a:bodyPr/>
        <a:lstStyle/>
        <a:p>
          <a:endParaRPr lang="en-US"/>
        </a:p>
      </dgm:t>
    </dgm:pt>
    <dgm:pt modelId="{BF0CE732-FA87-4AE0-B878-9687954FB836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2018</a:t>
          </a:r>
        </a:p>
      </dgm:t>
    </dgm:pt>
    <dgm:pt modelId="{CF528D0E-4F38-4A95-B315-B36E686EBF0F}" type="parTrans" cxnId="{BCB53769-B1D4-4B46-B364-1904BCB2BE9B}">
      <dgm:prSet/>
      <dgm:spPr/>
      <dgm:t>
        <a:bodyPr/>
        <a:lstStyle/>
        <a:p>
          <a:endParaRPr lang="en-US"/>
        </a:p>
      </dgm:t>
    </dgm:pt>
    <dgm:pt modelId="{83164F0F-0DE1-4BAE-8948-5F5A552408E7}" type="sibTrans" cxnId="{BCB53769-B1D4-4B46-B364-1904BCB2BE9B}">
      <dgm:prSet/>
      <dgm:spPr/>
      <dgm:t>
        <a:bodyPr/>
        <a:lstStyle/>
        <a:p>
          <a:endParaRPr lang="en-US"/>
        </a:p>
      </dgm:t>
    </dgm:pt>
    <dgm:pt modelId="{F2DF6DD7-020E-4216-B618-DA0993691B1F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2021</a:t>
          </a:r>
        </a:p>
      </dgm:t>
    </dgm:pt>
    <dgm:pt modelId="{0D597B55-EA3E-4766-BA71-22F315BD98B8}" type="parTrans" cxnId="{7320C1F7-1D4F-4771-91AF-4D3625550DB2}">
      <dgm:prSet/>
      <dgm:spPr/>
      <dgm:t>
        <a:bodyPr/>
        <a:lstStyle/>
        <a:p>
          <a:endParaRPr lang="en-US"/>
        </a:p>
      </dgm:t>
    </dgm:pt>
    <dgm:pt modelId="{D084A831-176A-47B5-9D4B-5CD44CEAFBA7}" type="sibTrans" cxnId="{7320C1F7-1D4F-4771-91AF-4D3625550DB2}">
      <dgm:prSet/>
      <dgm:spPr/>
      <dgm:t>
        <a:bodyPr/>
        <a:lstStyle/>
        <a:p>
          <a:endParaRPr lang="en-US"/>
        </a:p>
      </dgm:t>
    </dgm:pt>
    <dgm:pt modelId="{ED5B5C2C-57D8-4140-9127-73A60DFAAA86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2019</a:t>
          </a:r>
        </a:p>
      </dgm:t>
    </dgm:pt>
    <dgm:pt modelId="{F55EBA48-82A3-4C1A-B0FD-4F65377D4C54}" type="parTrans" cxnId="{084A5F9C-DC95-49C2-A762-6F709DAA720C}">
      <dgm:prSet/>
      <dgm:spPr/>
      <dgm:t>
        <a:bodyPr/>
        <a:lstStyle/>
        <a:p>
          <a:endParaRPr lang="en-US"/>
        </a:p>
      </dgm:t>
    </dgm:pt>
    <dgm:pt modelId="{E919E001-8BA9-45C1-9F15-D2F133F3D0DE}" type="sibTrans" cxnId="{084A5F9C-DC95-49C2-A762-6F709DAA720C}">
      <dgm:prSet/>
      <dgm:spPr/>
      <dgm:t>
        <a:bodyPr/>
        <a:lstStyle/>
        <a:p>
          <a:endParaRPr lang="en-US"/>
        </a:p>
      </dgm:t>
    </dgm:pt>
    <dgm:pt modelId="{70FD6F4D-7BB0-4503-A520-7B2722241DEF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2020</a:t>
          </a:r>
        </a:p>
      </dgm:t>
    </dgm:pt>
    <dgm:pt modelId="{26A42638-34E8-4A83-9598-ABD6DB001FE8}" type="parTrans" cxnId="{3FFF9592-1380-42B6-82D3-43CE094C0319}">
      <dgm:prSet/>
      <dgm:spPr/>
      <dgm:t>
        <a:bodyPr/>
        <a:lstStyle/>
        <a:p>
          <a:endParaRPr lang="en-US"/>
        </a:p>
      </dgm:t>
    </dgm:pt>
    <dgm:pt modelId="{697FE910-70F2-44C9-A591-7CC343811700}" type="sibTrans" cxnId="{3FFF9592-1380-42B6-82D3-43CE094C0319}">
      <dgm:prSet/>
      <dgm:spPr/>
      <dgm:t>
        <a:bodyPr/>
        <a:lstStyle/>
        <a:p>
          <a:endParaRPr lang="en-US"/>
        </a:p>
      </dgm:t>
    </dgm:pt>
    <dgm:pt modelId="{EEADD2C1-FD2A-46C5-A195-EF06FFE3FB82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2022</a:t>
          </a:r>
        </a:p>
      </dgm:t>
    </dgm:pt>
    <dgm:pt modelId="{579EFF81-7DA9-4521-AE21-75CA644765D3}" type="parTrans" cxnId="{7E4CB7E9-8A60-43CD-BE29-882176BBFC7F}">
      <dgm:prSet/>
      <dgm:spPr/>
      <dgm:t>
        <a:bodyPr/>
        <a:lstStyle/>
        <a:p>
          <a:endParaRPr lang="en-US"/>
        </a:p>
      </dgm:t>
    </dgm:pt>
    <dgm:pt modelId="{BD1217BD-A55D-464C-BC15-0536508B2B50}" type="sibTrans" cxnId="{7E4CB7E9-8A60-43CD-BE29-882176BBFC7F}">
      <dgm:prSet/>
      <dgm:spPr/>
      <dgm:t>
        <a:bodyPr/>
        <a:lstStyle/>
        <a:p>
          <a:endParaRPr lang="en-US"/>
        </a:p>
      </dgm:t>
    </dgm:pt>
    <dgm:pt modelId="{B23967E5-529A-4F2F-BED8-D1CF972B69D9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2023</a:t>
          </a:r>
        </a:p>
      </dgm:t>
    </dgm:pt>
    <dgm:pt modelId="{A4271E6B-0F2E-4EAD-ADE1-BCD0E754F5A8}" type="parTrans" cxnId="{053DE858-4B2E-46FC-8AC1-EF8D5D9809A7}">
      <dgm:prSet/>
      <dgm:spPr/>
      <dgm:t>
        <a:bodyPr/>
        <a:lstStyle/>
        <a:p>
          <a:endParaRPr lang="en-US"/>
        </a:p>
      </dgm:t>
    </dgm:pt>
    <dgm:pt modelId="{0707821E-DCF2-4FDF-91FC-C1B18F91F2B9}" type="sibTrans" cxnId="{053DE858-4B2E-46FC-8AC1-EF8D5D9809A7}">
      <dgm:prSet/>
      <dgm:spPr/>
      <dgm:t>
        <a:bodyPr/>
        <a:lstStyle/>
        <a:p>
          <a:endParaRPr lang="en-US"/>
        </a:p>
      </dgm:t>
    </dgm:pt>
    <dgm:pt modelId="{EB5C234E-34C9-4DEB-96FB-A088E799B48A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2024</a:t>
          </a:r>
        </a:p>
      </dgm:t>
    </dgm:pt>
    <dgm:pt modelId="{07B2ABA7-3BA8-4781-A77B-93C00DBF8E20}" type="parTrans" cxnId="{0EB92AFD-D56B-4E9F-8CB3-CA3F593B4194}">
      <dgm:prSet/>
      <dgm:spPr/>
      <dgm:t>
        <a:bodyPr/>
        <a:lstStyle/>
        <a:p>
          <a:endParaRPr lang="en-US"/>
        </a:p>
      </dgm:t>
    </dgm:pt>
    <dgm:pt modelId="{187FFDCB-A1D6-4AC7-A2F7-36926FED7CDC}" type="sibTrans" cxnId="{0EB92AFD-D56B-4E9F-8CB3-CA3F593B4194}">
      <dgm:prSet/>
      <dgm:spPr/>
      <dgm:t>
        <a:bodyPr/>
        <a:lstStyle/>
        <a:p>
          <a:endParaRPr lang="en-US"/>
        </a:p>
      </dgm:t>
    </dgm:pt>
    <dgm:pt modelId="{61D583C3-5DCB-47B7-9C54-317DBE8A9C21}" type="pres">
      <dgm:prSet presAssocID="{3664A366-AD9C-4FC8-AC24-82173805C90B}" presName="Name0" presStyleCnt="0">
        <dgm:presLayoutVars>
          <dgm:dir/>
          <dgm:resizeHandles val="exact"/>
        </dgm:presLayoutVars>
      </dgm:prSet>
      <dgm:spPr/>
    </dgm:pt>
    <dgm:pt modelId="{0B56698C-B0BE-4930-BCE0-6064AEE85312}" type="pres">
      <dgm:prSet presAssocID="{3664A366-AD9C-4FC8-AC24-82173805C90B}" presName="arrow" presStyleLbl="bgShp" presStyleIdx="0" presStyleCnt="1" custLinFactNeighborY="772"/>
      <dgm:spPr/>
    </dgm:pt>
    <dgm:pt modelId="{24162168-A30A-4165-9D2D-735DF5E7EEFF}" type="pres">
      <dgm:prSet presAssocID="{3664A366-AD9C-4FC8-AC24-82173805C90B}" presName="points" presStyleCnt="0"/>
      <dgm:spPr/>
    </dgm:pt>
    <dgm:pt modelId="{16ADFADE-973E-40D9-A4CE-78B13FF8C1BD}" type="pres">
      <dgm:prSet presAssocID="{286BF972-EF24-459F-8DFA-E864F2BC5CCF}" presName="compositeA" presStyleCnt="0"/>
      <dgm:spPr/>
    </dgm:pt>
    <dgm:pt modelId="{33CEAE05-8709-422B-988A-1775AF420750}" type="pres">
      <dgm:prSet presAssocID="{286BF972-EF24-459F-8DFA-E864F2BC5CCF}" presName="textA" presStyleLbl="revTx" presStyleIdx="0" presStyleCnt="8">
        <dgm:presLayoutVars>
          <dgm:bulletEnabled val="1"/>
        </dgm:presLayoutVars>
      </dgm:prSet>
      <dgm:spPr/>
    </dgm:pt>
    <dgm:pt modelId="{94E95A21-1630-4272-9573-7FB3E26C014E}" type="pres">
      <dgm:prSet presAssocID="{286BF972-EF24-459F-8DFA-E864F2BC5CCF}" presName="circleA" presStyleLbl="node1" presStyleIdx="0" presStyleCnt="8"/>
      <dgm:spPr/>
    </dgm:pt>
    <dgm:pt modelId="{28CCFA75-5CFA-40FA-B0F2-0DF279C0B7AE}" type="pres">
      <dgm:prSet presAssocID="{286BF972-EF24-459F-8DFA-E864F2BC5CCF}" presName="spaceA" presStyleCnt="0"/>
      <dgm:spPr/>
    </dgm:pt>
    <dgm:pt modelId="{BAAE28C8-EE02-4BBC-91E6-AEBCB9723990}" type="pres">
      <dgm:prSet presAssocID="{8C1FF075-C586-459F-89BA-9BCCB3224219}" presName="space" presStyleCnt="0"/>
      <dgm:spPr/>
    </dgm:pt>
    <dgm:pt modelId="{22777B01-1DC9-401B-BBC9-D9932BA0F855}" type="pres">
      <dgm:prSet presAssocID="{BF0CE732-FA87-4AE0-B878-9687954FB836}" presName="compositeB" presStyleCnt="0"/>
      <dgm:spPr/>
    </dgm:pt>
    <dgm:pt modelId="{5F02B0D5-9B27-48EE-B7E2-78D3D4964F69}" type="pres">
      <dgm:prSet presAssocID="{BF0CE732-FA87-4AE0-B878-9687954FB836}" presName="textB" presStyleLbl="revTx" presStyleIdx="1" presStyleCnt="8">
        <dgm:presLayoutVars>
          <dgm:bulletEnabled val="1"/>
        </dgm:presLayoutVars>
      </dgm:prSet>
      <dgm:spPr/>
    </dgm:pt>
    <dgm:pt modelId="{9A15B5DC-8D39-4F38-9C6D-BD61D3AE8CB6}" type="pres">
      <dgm:prSet presAssocID="{BF0CE732-FA87-4AE0-B878-9687954FB836}" presName="circleB" presStyleLbl="node1" presStyleIdx="1" presStyleCnt="8"/>
      <dgm:spPr/>
    </dgm:pt>
    <dgm:pt modelId="{6BDBE801-72C4-48AC-9626-8DA769C12729}" type="pres">
      <dgm:prSet presAssocID="{BF0CE732-FA87-4AE0-B878-9687954FB836}" presName="spaceB" presStyleCnt="0"/>
      <dgm:spPr/>
    </dgm:pt>
    <dgm:pt modelId="{EF547553-D634-4275-A575-A6AFF1CF5A3F}" type="pres">
      <dgm:prSet presAssocID="{83164F0F-0DE1-4BAE-8948-5F5A552408E7}" presName="space" presStyleCnt="0"/>
      <dgm:spPr/>
    </dgm:pt>
    <dgm:pt modelId="{521A4D44-785A-4D6F-A38A-002BDD792D0E}" type="pres">
      <dgm:prSet presAssocID="{ED5B5C2C-57D8-4140-9127-73A60DFAAA86}" presName="compositeA" presStyleCnt="0"/>
      <dgm:spPr/>
    </dgm:pt>
    <dgm:pt modelId="{8CA229DD-3DAF-4091-AC08-C0B6F5447CD3}" type="pres">
      <dgm:prSet presAssocID="{ED5B5C2C-57D8-4140-9127-73A60DFAAA86}" presName="textA" presStyleLbl="revTx" presStyleIdx="2" presStyleCnt="8">
        <dgm:presLayoutVars>
          <dgm:bulletEnabled val="1"/>
        </dgm:presLayoutVars>
      </dgm:prSet>
      <dgm:spPr/>
    </dgm:pt>
    <dgm:pt modelId="{51578CD0-2140-4AFE-A167-BC7704F75A25}" type="pres">
      <dgm:prSet presAssocID="{ED5B5C2C-57D8-4140-9127-73A60DFAAA86}" presName="circleA" presStyleLbl="node1" presStyleIdx="2" presStyleCnt="8"/>
      <dgm:spPr/>
    </dgm:pt>
    <dgm:pt modelId="{D75318E4-5407-4C81-A52F-7515DF7E757B}" type="pres">
      <dgm:prSet presAssocID="{ED5B5C2C-57D8-4140-9127-73A60DFAAA86}" presName="spaceA" presStyleCnt="0"/>
      <dgm:spPr/>
    </dgm:pt>
    <dgm:pt modelId="{661F3558-DF03-4F12-AF0D-738FB8FF6A3B}" type="pres">
      <dgm:prSet presAssocID="{E919E001-8BA9-45C1-9F15-D2F133F3D0DE}" presName="space" presStyleCnt="0"/>
      <dgm:spPr/>
    </dgm:pt>
    <dgm:pt modelId="{2178B20B-7E5C-4D8D-9597-2F99FE30D916}" type="pres">
      <dgm:prSet presAssocID="{70FD6F4D-7BB0-4503-A520-7B2722241DEF}" presName="compositeB" presStyleCnt="0"/>
      <dgm:spPr/>
    </dgm:pt>
    <dgm:pt modelId="{82F6A6D6-12DF-44E3-A1D2-A301A8B5A4A7}" type="pres">
      <dgm:prSet presAssocID="{70FD6F4D-7BB0-4503-A520-7B2722241DEF}" presName="textB" presStyleLbl="revTx" presStyleIdx="3" presStyleCnt="8">
        <dgm:presLayoutVars>
          <dgm:bulletEnabled val="1"/>
        </dgm:presLayoutVars>
      </dgm:prSet>
      <dgm:spPr/>
    </dgm:pt>
    <dgm:pt modelId="{62B58B69-F0C0-4270-9607-B6C82362E66C}" type="pres">
      <dgm:prSet presAssocID="{70FD6F4D-7BB0-4503-A520-7B2722241DEF}" presName="circleB" presStyleLbl="node1" presStyleIdx="3" presStyleCnt="8"/>
      <dgm:spPr/>
    </dgm:pt>
    <dgm:pt modelId="{0084D379-3D83-4AC6-9868-3ABAF9697AE9}" type="pres">
      <dgm:prSet presAssocID="{70FD6F4D-7BB0-4503-A520-7B2722241DEF}" presName="spaceB" presStyleCnt="0"/>
      <dgm:spPr/>
    </dgm:pt>
    <dgm:pt modelId="{31A581ED-1C4E-4461-8B24-7AE9F1645445}" type="pres">
      <dgm:prSet presAssocID="{697FE910-70F2-44C9-A591-7CC343811700}" presName="space" presStyleCnt="0"/>
      <dgm:spPr/>
    </dgm:pt>
    <dgm:pt modelId="{C923B75A-E2E0-4919-843D-0AEF1E80A4D8}" type="pres">
      <dgm:prSet presAssocID="{F2DF6DD7-020E-4216-B618-DA0993691B1F}" presName="compositeA" presStyleCnt="0"/>
      <dgm:spPr/>
    </dgm:pt>
    <dgm:pt modelId="{57D91FF3-8512-48BB-881E-FDB2601D1520}" type="pres">
      <dgm:prSet presAssocID="{F2DF6DD7-020E-4216-B618-DA0993691B1F}" presName="textA" presStyleLbl="revTx" presStyleIdx="4" presStyleCnt="8">
        <dgm:presLayoutVars>
          <dgm:bulletEnabled val="1"/>
        </dgm:presLayoutVars>
      </dgm:prSet>
      <dgm:spPr/>
    </dgm:pt>
    <dgm:pt modelId="{297C5915-26A6-46E0-8A74-9D46BA20826D}" type="pres">
      <dgm:prSet presAssocID="{F2DF6DD7-020E-4216-B618-DA0993691B1F}" presName="circleA" presStyleLbl="node1" presStyleIdx="4" presStyleCnt="8"/>
      <dgm:spPr/>
    </dgm:pt>
    <dgm:pt modelId="{A349C56C-2588-4220-B17D-47B049A50FAC}" type="pres">
      <dgm:prSet presAssocID="{F2DF6DD7-020E-4216-B618-DA0993691B1F}" presName="spaceA" presStyleCnt="0"/>
      <dgm:spPr/>
    </dgm:pt>
    <dgm:pt modelId="{51874938-1295-4CB9-9A40-4F67405693A7}" type="pres">
      <dgm:prSet presAssocID="{D084A831-176A-47B5-9D4B-5CD44CEAFBA7}" presName="space" presStyleCnt="0"/>
      <dgm:spPr/>
    </dgm:pt>
    <dgm:pt modelId="{9DA3017C-BDCF-4B4C-ABF8-7C9252521060}" type="pres">
      <dgm:prSet presAssocID="{EEADD2C1-FD2A-46C5-A195-EF06FFE3FB82}" presName="compositeB" presStyleCnt="0"/>
      <dgm:spPr/>
    </dgm:pt>
    <dgm:pt modelId="{2C17CB21-A4E6-4939-900C-6FD41D6ACD58}" type="pres">
      <dgm:prSet presAssocID="{EEADD2C1-FD2A-46C5-A195-EF06FFE3FB82}" presName="textB" presStyleLbl="revTx" presStyleIdx="5" presStyleCnt="8">
        <dgm:presLayoutVars>
          <dgm:bulletEnabled val="1"/>
        </dgm:presLayoutVars>
      </dgm:prSet>
      <dgm:spPr/>
    </dgm:pt>
    <dgm:pt modelId="{83A2475C-8682-4332-9E36-797849517039}" type="pres">
      <dgm:prSet presAssocID="{EEADD2C1-FD2A-46C5-A195-EF06FFE3FB82}" presName="circleB" presStyleLbl="node1" presStyleIdx="5" presStyleCnt="8"/>
      <dgm:spPr/>
    </dgm:pt>
    <dgm:pt modelId="{5823AF36-A549-4853-A78D-AE25126EEC3F}" type="pres">
      <dgm:prSet presAssocID="{EEADD2C1-FD2A-46C5-A195-EF06FFE3FB82}" presName="spaceB" presStyleCnt="0"/>
      <dgm:spPr/>
    </dgm:pt>
    <dgm:pt modelId="{E0E988BC-2E65-40A0-B1CA-972156ACB18C}" type="pres">
      <dgm:prSet presAssocID="{BD1217BD-A55D-464C-BC15-0536508B2B50}" presName="space" presStyleCnt="0"/>
      <dgm:spPr/>
    </dgm:pt>
    <dgm:pt modelId="{53F2EFFF-B764-4FA6-A5BF-81C0B1C4F9A4}" type="pres">
      <dgm:prSet presAssocID="{B23967E5-529A-4F2F-BED8-D1CF972B69D9}" presName="compositeA" presStyleCnt="0"/>
      <dgm:spPr/>
    </dgm:pt>
    <dgm:pt modelId="{F6190A5F-804D-4DC7-8C02-90E9BD0AFB69}" type="pres">
      <dgm:prSet presAssocID="{B23967E5-529A-4F2F-BED8-D1CF972B69D9}" presName="textA" presStyleLbl="revTx" presStyleIdx="6" presStyleCnt="8">
        <dgm:presLayoutVars>
          <dgm:bulletEnabled val="1"/>
        </dgm:presLayoutVars>
      </dgm:prSet>
      <dgm:spPr/>
    </dgm:pt>
    <dgm:pt modelId="{4B3BAE3A-C2BA-4D6C-9DD1-61F459993953}" type="pres">
      <dgm:prSet presAssocID="{B23967E5-529A-4F2F-BED8-D1CF972B69D9}" presName="circleA" presStyleLbl="node1" presStyleIdx="6" presStyleCnt="8"/>
      <dgm:spPr/>
    </dgm:pt>
    <dgm:pt modelId="{D5762715-5372-4908-8759-8B409ECBD8FD}" type="pres">
      <dgm:prSet presAssocID="{B23967E5-529A-4F2F-BED8-D1CF972B69D9}" presName="spaceA" presStyleCnt="0"/>
      <dgm:spPr/>
    </dgm:pt>
    <dgm:pt modelId="{EC77DDB7-9E7B-4077-BD32-950CABE647D1}" type="pres">
      <dgm:prSet presAssocID="{0707821E-DCF2-4FDF-91FC-C1B18F91F2B9}" presName="space" presStyleCnt="0"/>
      <dgm:spPr/>
    </dgm:pt>
    <dgm:pt modelId="{02DEF3B4-E738-438D-891F-F440FC530600}" type="pres">
      <dgm:prSet presAssocID="{EB5C234E-34C9-4DEB-96FB-A088E799B48A}" presName="compositeB" presStyleCnt="0"/>
      <dgm:spPr/>
    </dgm:pt>
    <dgm:pt modelId="{81A60BA5-3A41-4497-987D-C16BAC05EB9C}" type="pres">
      <dgm:prSet presAssocID="{EB5C234E-34C9-4DEB-96FB-A088E799B48A}" presName="textB" presStyleLbl="revTx" presStyleIdx="7" presStyleCnt="8">
        <dgm:presLayoutVars>
          <dgm:bulletEnabled val="1"/>
        </dgm:presLayoutVars>
      </dgm:prSet>
      <dgm:spPr/>
    </dgm:pt>
    <dgm:pt modelId="{7DC3D01F-E9E1-4FBD-8425-35324F6E454A}" type="pres">
      <dgm:prSet presAssocID="{EB5C234E-34C9-4DEB-96FB-A088E799B48A}" presName="circleB" presStyleLbl="node1" presStyleIdx="7" presStyleCnt="8"/>
      <dgm:spPr/>
    </dgm:pt>
    <dgm:pt modelId="{E3B8FED6-87E7-4964-862F-2A3E55D3EB2A}" type="pres">
      <dgm:prSet presAssocID="{EB5C234E-34C9-4DEB-96FB-A088E799B48A}" presName="spaceB" presStyleCnt="0"/>
      <dgm:spPr/>
    </dgm:pt>
  </dgm:ptLst>
  <dgm:cxnLst>
    <dgm:cxn modelId="{91A20C0A-7055-4219-A461-02F46E6267F4}" type="presOf" srcId="{EB5C234E-34C9-4DEB-96FB-A088E799B48A}" destId="{81A60BA5-3A41-4497-987D-C16BAC05EB9C}" srcOrd="0" destOrd="0" presId="urn:microsoft.com/office/officeart/2005/8/layout/hProcess11"/>
    <dgm:cxn modelId="{72265314-2F05-46C0-9149-B9FBBC75C92A}" type="presOf" srcId="{3664A366-AD9C-4FC8-AC24-82173805C90B}" destId="{61D583C3-5DCB-47B7-9C54-317DBE8A9C21}" srcOrd="0" destOrd="0" presId="urn:microsoft.com/office/officeart/2005/8/layout/hProcess11"/>
    <dgm:cxn modelId="{BCB53769-B1D4-4B46-B364-1904BCB2BE9B}" srcId="{3664A366-AD9C-4FC8-AC24-82173805C90B}" destId="{BF0CE732-FA87-4AE0-B878-9687954FB836}" srcOrd="1" destOrd="0" parTransId="{CF528D0E-4F38-4A95-B315-B36E686EBF0F}" sibTransId="{83164F0F-0DE1-4BAE-8948-5F5A552408E7}"/>
    <dgm:cxn modelId="{8930E34F-D3DA-4F99-92FC-AA1B9D9210C2}" type="presOf" srcId="{F2DF6DD7-020E-4216-B618-DA0993691B1F}" destId="{57D91FF3-8512-48BB-881E-FDB2601D1520}" srcOrd="0" destOrd="0" presId="urn:microsoft.com/office/officeart/2005/8/layout/hProcess11"/>
    <dgm:cxn modelId="{053DE858-4B2E-46FC-8AC1-EF8D5D9809A7}" srcId="{3664A366-AD9C-4FC8-AC24-82173805C90B}" destId="{B23967E5-529A-4F2F-BED8-D1CF972B69D9}" srcOrd="6" destOrd="0" parTransId="{A4271E6B-0F2E-4EAD-ADE1-BCD0E754F5A8}" sibTransId="{0707821E-DCF2-4FDF-91FC-C1B18F91F2B9}"/>
    <dgm:cxn modelId="{933F7D80-E05D-4416-9F3B-5810F27589DA}" srcId="{3664A366-AD9C-4FC8-AC24-82173805C90B}" destId="{286BF972-EF24-459F-8DFA-E864F2BC5CCF}" srcOrd="0" destOrd="0" parTransId="{D34E87ED-3A43-4F57-80F8-B8A86E2FDF40}" sibTransId="{8C1FF075-C586-459F-89BA-9BCCB3224219}"/>
    <dgm:cxn modelId="{07A9D980-F778-4EBA-B7E8-08AA19086CCE}" type="presOf" srcId="{ED5B5C2C-57D8-4140-9127-73A60DFAAA86}" destId="{8CA229DD-3DAF-4091-AC08-C0B6F5447CD3}" srcOrd="0" destOrd="0" presId="urn:microsoft.com/office/officeart/2005/8/layout/hProcess11"/>
    <dgm:cxn modelId="{3FFF9592-1380-42B6-82D3-43CE094C0319}" srcId="{3664A366-AD9C-4FC8-AC24-82173805C90B}" destId="{70FD6F4D-7BB0-4503-A520-7B2722241DEF}" srcOrd="3" destOrd="0" parTransId="{26A42638-34E8-4A83-9598-ABD6DB001FE8}" sibTransId="{697FE910-70F2-44C9-A591-7CC343811700}"/>
    <dgm:cxn modelId="{FB64DA98-9A6D-4AFA-8600-8C73C6E3FAC7}" type="presOf" srcId="{BF0CE732-FA87-4AE0-B878-9687954FB836}" destId="{5F02B0D5-9B27-48EE-B7E2-78D3D4964F69}" srcOrd="0" destOrd="0" presId="urn:microsoft.com/office/officeart/2005/8/layout/hProcess11"/>
    <dgm:cxn modelId="{084A5F9C-DC95-49C2-A762-6F709DAA720C}" srcId="{3664A366-AD9C-4FC8-AC24-82173805C90B}" destId="{ED5B5C2C-57D8-4140-9127-73A60DFAAA86}" srcOrd="2" destOrd="0" parTransId="{F55EBA48-82A3-4C1A-B0FD-4F65377D4C54}" sibTransId="{E919E001-8BA9-45C1-9F15-D2F133F3D0DE}"/>
    <dgm:cxn modelId="{CA314BA0-3242-475C-B001-73E67B21D4B1}" type="presOf" srcId="{70FD6F4D-7BB0-4503-A520-7B2722241DEF}" destId="{82F6A6D6-12DF-44E3-A1D2-A301A8B5A4A7}" srcOrd="0" destOrd="0" presId="urn:microsoft.com/office/officeart/2005/8/layout/hProcess11"/>
    <dgm:cxn modelId="{8983D8AC-6329-471C-A0A2-25C24B2EFFAC}" type="presOf" srcId="{B23967E5-529A-4F2F-BED8-D1CF972B69D9}" destId="{F6190A5F-804D-4DC7-8C02-90E9BD0AFB69}" srcOrd="0" destOrd="0" presId="urn:microsoft.com/office/officeart/2005/8/layout/hProcess11"/>
    <dgm:cxn modelId="{AA3EA3BC-6B35-4663-BE4C-BC5FCA306840}" type="presOf" srcId="{286BF972-EF24-459F-8DFA-E864F2BC5CCF}" destId="{33CEAE05-8709-422B-988A-1775AF420750}" srcOrd="0" destOrd="0" presId="urn:microsoft.com/office/officeart/2005/8/layout/hProcess11"/>
    <dgm:cxn modelId="{BBC849DD-73D9-40AB-A448-22351608D90F}" type="presOf" srcId="{EEADD2C1-FD2A-46C5-A195-EF06FFE3FB82}" destId="{2C17CB21-A4E6-4939-900C-6FD41D6ACD58}" srcOrd="0" destOrd="0" presId="urn:microsoft.com/office/officeart/2005/8/layout/hProcess11"/>
    <dgm:cxn modelId="{7E4CB7E9-8A60-43CD-BE29-882176BBFC7F}" srcId="{3664A366-AD9C-4FC8-AC24-82173805C90B}" destId="{EEADD2C1-FD2A-46C5-A195-EF06FFE3FB82}" srcOrd="5" destOrd="0" parTransId="{579EFF81-7DA9-4521-AE21-75CA644765D3}" sibTransId="{BD1217BD-A55D-464C-BC15-0536508B2B50}"/>
    <dgm:cxn modelId="{7320C1F7-1D4F-4771-91AF-4D3625550DB2}" srcId="{3664A366-AD9C-4FC8-AC24-82173805C90B}" destId="{F2DF6DD7-020E-4216-B618-DA0993691B1F}" srcOrd="4" destOrd="0" parTransId="{0D597B55-EA3E-4766-BA71-22F315BD98B8}" sibTransId="{D084A831-176A-47B5-9D4B-5CD44CEAFBA7}"/>
    <dgm:cxn modelId="{0EB92AFD-D56B-4E9F-8CB3-CA3F593B4194}" srcId="{3664A366-AD9C-4FC8-AC24-82173805C90B}" destId="{EB5C234E-34C9-4DEB-96FB-A088E799B48A}" srcOrd="7" destOrd="0" parTransId="{07B2ABA7-3BA8-4781-A77B-93C00DBF8E20}" sibTransId="{187FFDCB-A1D6-4AC7-A2F7-36926FED7CDC}"/>
    <dgm:cxn modelId="{10C7B8E0-284D-4339-A628-0683BDA7EA89}" type="presParOf" srcId="{61D583C3-5DCB-47B7-9C54-317DBE8A9C21}" destId="{0B56698C-B0BE-4930-BCE0-6064AEE85312}" srcOrd="0" destOrd="0" presId="urn:microsoft.com/office/officeart/2005/8/layout/hProcess11"/>
    <dgm:cxn modelId="{81B900D6-BE88-4077-81E7-348CDAF22939}" type="presParOf" srcId="{61D583C3-5DCB-47B7-9C54-317DBE8A9C21}" destId="{24162168-A30A-4165-9D2D-735DF5E7EEFF}" srcOrd="1" destOrd="0" presId="urn:microsoft.com/office/officeart/2005/8/layout/hProcess11"/>
    <dgm:cxn modelId="{76805627-9426-44B6-8980-02B18FABA132}" type="presParOf" srcId="{24162168-A30A-4165-9D2D-735DF5E7EEFF}" destId="{16ADFADE-973E-40D9-A4CE-78B13FF8C1BD}" srcOrd="0" destOrd="0" presId="urn:microsoft.com/office/officeart/2005/8/layout/hProcess11"/>
    <dgm:cxn modelId="{886EEB24-54C3-4D67-BE04-035BDF35B8FE}" type="presParOf" srcId="{16ADFADE-973E-40D9-A4CE-78B13FF8C1BD}" destId="{33CEAE05-8709-422B-988A-1775AF420750}" srcOrd="0" destOrd="0" presId="urn:microsoft.com/office/officeart/2005/8/layout/hProcess11"/>
    <dgm:cxn modelId="{836CC40B-BE63-497B-9C16-C7C22BA8486B}" type="presParOf" srcId="{16ADFADE-973E-40D9-A4CE-78B13FF8C1BD}" destId="{94E95A21-1630-4272-9573-7FB3E26C014E}" srcOrd="1" destOrd="0" presId="urn:microsoft.com/office/officeart/2005/8/layout/hProcess11"/>
    <dgm:cxn modelId="{C95F664B-6540-45BE-B4E6-656E0A614EC4}" type="presParOf" srcId="{16ADFADE-973E-40D9-A4CE-78B13FF8C1BD}" destId="{28CCFA75-5CFA-40FA-B0F2-0DF279C0B7AE}" srcOrd="2" destOrd="0" presId="urn:microsoft.com/office/officeart/2005/8/layout/hProcess11"/>
    <dgm:cxn modelId="{DC3D25B9-36A0-4C5E-8E6B-7ADEC988AD56}" type="presParOf" srcId="{24162168-A30A-4165-9D2D-735DF5E7EEFF}" destId="{BAAE28C8-EE02-4BBC-91E6-AEBCB9723990}" srcOrd="1" destOrd="0" presId="urn:microsoft.com/office/officeart/2005/8/layout/hProcess11"/>
    <dgm:cxn modelId="{87D5762C-D6C6-42C2-B512-F3344676EFFB}" type="presParOf" srcId="{24162168-A30A-4165-9D2D-735DF5E7EEFF}" destId="{22777B01-1DC9-401B-BBC9-D9932BA0F855}" srcOrd="2" destOrd="0" presId="urn:microsoft.com/office/officeart/2005/8/layout/hProcess11"/>
    <dgm:cxn modelId="{991F0806-EA7B-41AE-809F-0E3AAE1FB8ED}" type="presParOf" srcId="{22777B01-1DC9-401B-BBC9-D9932BA0F855}" destId="{5F02B0D5-9B27-48EE-B7E2-78D3D4964F69}" srcOrd="0" destOrd="0" presId="urn:microsoft.com/office/officeart/2005/8/layout/hProcess11"/>
    <dgm:cxn modelId="{1EFEF3B2-A3A9-4107-8E1F-5CB03AF914B8}" type="presParOf" srcId="{22777B01-1DC9-401B-BBC9-D9932BA0F855}" destId="{9A15B5DC-8D39-4F38-9C6D-BD61D3AE8CB6}" srcOrd="1" destOrd="0" presId="urn:microsoft.com/office/officeart/2005/8/layout/hProcess11"/>
    <dgm:cxn modelId="{D9EF1965-8173-4C06-AFAC-E79DCACE6069}" type="presParOf" srcId="{22777B01-1DC9-401B-BBC9-D9932BA0F855}" destId="{6BDBE801-72C4-48AC-9626-8DA769C12729}" srcOrd="2" destOrd="0" presId="urn:microsoft.com/office/officeart/2005/8/layout/hProcess11"/>
    <dgm:cxn modelId="{1AF52827-D164-413F-8EBF-07A6E95614AF}" type="presParOf" srcId="{24162168-A30A-4165-9D2D-735DF5E7EEFF}" destId="{EF547553-D634-4275-A575-A6AFF1CF5A3F}" srcOrd="3" destOrd="0" presId="urn:microsoft.com/office/officeart/2005/8/layout/hProcess11"/>
    <dgm:cxn modelId="{8DADE409-0D22-4D1C-9945-3CECDFCDFF2B}" type="presParOf" srcId="{24162168-A30A-4165-9D2D-735DF5E7EEFF}" destId="{521A4D44-785A-4D6F-A38A-002BDD792D0E}" srcOrd="4" destOrd="0" presId="urn:microsoft.com/office/officeart/2005/8/layout/hProcess11"/>
    <dgm:cxn modelId="{7EE2285A-B3B0-400D-B344-77587A79D5FC}" type="presParOf" srcId="{521A4D44-785A-4D6F-A38A-002BDD792D0E}" destId="{8CA229DD-3DAF-4091-AC08-C0B6F5447CD3}" srcOrd="0" destOrd="0" presId="urn:microsoft.com/office/officeart/2005/8/layout/hProcess11"/>
    <dgm:cxn modelId="{0C045CF6-5AA6-48F3-86F7-9CBDBA3D7FD2}" type="presParOf" srcId="{521A4D44-785A-4D6F-A38A-002BDD792D0E}" destId="{51578CD0-2140-4AFE-A167-BC7704F75A25}" srcOrd="1" destOrd="0" presId="urn:microsoft.com/office/officeart/2005/8/layout/hProcess11"/>
    <dgm:cxn modelId="{0596B726-FA85-4731-9139-ECE934CAADE5}" type="presParOf" srcId="{521A4D44-785A-4D6F-A38A-002BDD792D0E}" destId="{D75318E4-5407-4C81-A52F-7515DF7E757B}" srcOrd="2" destOrd="0" presId="urn:microsoft.com/office/officeart/2005/8/layout/hProcess11"/>
    <dgm:cxn modelId="{35DBBB06-E5E1-4122-AD17-06E433896A7B}" type="presParOf" srcId="{24162168-A30A-4165-9D2D-735DF5E7EEFF}" destId="{661F3558-DF03-4F12-AF0D-738FB8FF6A3B}" srcOrd="5" destOrd="0" presId="urn:microsoft.com/office/officeart/2005/8/layout/hProcess11"/>
    <dgm:cxn modelId="{BDEF1C6C-CE10-4CD2-985B-A3D296C67501}" type="presParOf" srcId="{24162168-A30A-4165-9D2D-735DF5E7EEFF}" destId="{2178B20B-7E5C-4D8D-9597-2F99FE30D916}" srcOrd="6" destOrd="0" presId="urn:microsoft.com/office/officeart/2005/8/layout/hProcess11"/>
    <dgm:cxn modelId="{6C94E9DD-7782-4235-8853-B02ADEB7DC15}" type="presParOf" srcId="{2178B20B-7E5C-4D8D-9597-2F99FE30D916}" destId="{82F6A6D6-12DF-44E3-A1D2-A301A8B5A4A7}" srcOrd="0" destOrd="0" presId="urn:microsoft.com/office/officeart/2005/8/layout/hProcess11"/>
    <dgm:cxn modelId="{84F263FF-7BBC-472F-949D-64B0BAF7CB76}" type="presParOf" srcId="{2178B20B-7E5C-4D8D-9597-2F99FE30D916}" destId="{62B58B69-F0C0-4270-9607-B6C82362E66C}" srcOrd="1" destOrd="0" presId="urn:microsoft.com/office/officeart/2005/8/layout/hProcess11"/>
    <dgm:cxn modelId="{07F9501B-D082-4358-A372-CEB0FE47CE55}" type="presParOf" srcId="{2178B20B-7E5C-4D8D-9597-2F99FE30D916}" destId="{0084D379-3D83-4AC6-9868-3ABAF9697AE9}" srcOrd="2" destOrd="0" presId="urn:microsoft.com/office/officeart/2005/8/layout/hProcess11"/>
    <dgm:cxn modelId="{AC345553-BB95-45BE-A930-8A1E6F8ABF34}" type="presParOf" srcId="{24162168-A30A-4165-9D2D-735DF5E7EEFF}" destId="{31A581ED-1C4E-4461-8B24-7AE9F1645445}" srcOrd="7" destOrd="0" presId="urn:microsoft.com/office/officeart/2005/8/layout/hProcess11"/>
    <dgm:cxn modelId="{7CB7A872-B538-482E-B1E9-4432CD88FCA2}" type="presParOf" srcId="{24162168-A30A-4165-9D2D-735DF5E7EEFF}" destId="{C923B75A-E2E0-4919-843D-0AEF1E80A4D8}" srcOrd="8" destOrd="0" presId="urn:microsoft.com/office/officeart/2005/8/layout/hProcess11"/>
    <dgm:cxn modelId="{8A02BAC2-6EBD-429C-AD8B-DBD4FCFDA25A}" type="presParOf" srcId="{C923B75A-E2E0-4919-843D-0AEF1E80A4D8}" destId="{57D91FF3-8512-48BB-881E-FDB2601D1520}" srcOrd="0" destOrd="0" presId="urn:microsoft.com/office/officeart/2005/8/layout/hProcess11"/>
    <dgm:cxn modelId="{B3554ABF-77F1-46B3-AFA9-B8AE2D37EEAA}" type="presParOf" srcId="{C923B75A-E2E0-4919-843D-0AEF1E80A4D8}" destId="{297C5915-26A6-46E0-8A74-9D46BA20826D}" srcOrd="1" destOrd="0" presId="urn:microsoft.com/office/officeart/2005/8/layout/hProcess11"/>
    <dgm:cxn modelId="{C7C18879-3873-4082-BF11-DD74FE61F053}" type="presParOf" srcId="{C923B75A-E2E0-4919-843D-0AEF1E80A4D8}" destId="{A349C56C-2588-4220-B17D-47B049A50FAC}" srcOrd="2" destOrd="0" presId="urn:microsoft.com/office/officeart/2005/8/layout/hProcess11"/>
    <dgm:cxn modelId="{E4CE1627-1AE0-47C7-8204-5731EB9EB6AD}" type="presParOf" srcId="{24162168-A30A-4165-9D2D-735DF5E7EEFF}" destId="{51874938-1295-4CB9-9A40-4F67405693A7}" srcOrd="9" destOrd="0" presId="urn:microsoft.com/office/officeart/2005/8/layout/hProcess11"/>
    <dgm:cxn modelId="{2B91E616-7753-4E43-9BC6-C0E3AA6336C3}" type="presParOf" srcId="{24162168-A30A-4165-9D2D-735DF5E7EEFF}" destId="{9DA3017C-BDCF-4B4C-ABF8-7C9252521060}" srcOrd="10" destOrd="0" presId="urn:microsoft.com/office/officeart/2005/8/layout/hProcess11"/>
    <dgm:cxn modelId="{C77A6DEF-37C3-4E22-BAC2-5968D1CB79A9}" type="presParOf" srcId="{9DA3017C-BDCF-4B4C-ABF8-7C9252521060}" destId="{2C17CB21-A4E6-4939-900C-6FD41D6ACD58}" srcOrd="0" destOrd="0" presId="urn:microsoft.com/office/officeart/2005/8/layout/hProcess11"/>
    <dgm:cxn modelId="{BCAB8C6A-5E3F-4EBE-B35C-61D36F9CE9B6}" type="presParOf" srcId="{9DA3017C-BDCF-4B4C-ABF8-7C9252521060}" destId="{83A2475C-8682-4332-9E36-797849517039}" srcOrd="1" destOrd="0" presId="urn:microsoft.com/office/officeart/2005/8/layout/hProcess11"/>
    <dgm:cxn modelId="{74425DDE-FD2A-4CE2-9332-BFB8E0FD4FE9}" type="presParOf" srcId="{9DA3017C-BDCF-4B4C-ABF8-7C9252521060}" destId="{5823AF36-A549-4853-A78D-AE25126EEC3F}" srcOrd="2" destOrd="0" presId="urn:microsoft.com/office/officeart/2005/8/layout/hProcess11"/>
    <dgm:cxn modelId="{02412094-899E-4EFB-9A5A-A4ED556CE8E5}" type="presParOf" srcId="{24162168-A30A-4165-9D2D-735DF5E7EEFF}" destId="{E0E988BC-2E65-40A0-B1CA-972156ACB18C}" srcOrd="11" destOrd="0" presId="urn:microsoft.com/office/officeart/2005/8/layout/hProcess11"/>
    <dgm:cxn modelId="{FA47C58F-2FFD-4448-990D-B9E31DCF0CC5}" type="presParOf" srcId="{24162168-A30A-4165-9D2D-735DF5E7EEFF}" destId="{53F2EFFF-B764-4FA6-A5BF-81C0B1C4F9A4}" srcOrd="12" destOrd="0" presId="urn:microsoft.com/office/officeart/2005/8/layout/hProcess11"/>
    <dgm:cxn modelId="{F05CDE5D-855C-432C-B613-1BF679E720C2}" type="presParOf" srcId="{53F2EFFF-B764-4FA6-A5BF-81C0B1C4F9A4}" destId="{F6190A5F-804D-4DC7-8C02-90E9BD0AFB69}" srcOrd="0" destOrd="0" presId="urn:microsoft.com/office/officeart/2005/8/layout/hProcess11"/>
    <dgm:cxn modelId="{9606EB17-0E87-4AA0-9BC9-72BC750B0E6B}" type="presParOf" srcId="{53F2EFFF-B764-4FA6-A5BF-81C0B1C4F9A4}" destId="{4B3BAE3A-C2BA-4D6C-9DD1-61F459993953}" srcOrd="1" destOrd="0" presId="urn:microsoft.com/office/officeart/2005/8/layout/hProcess11"/>
    <dgm:cxn modelId="{94B2E821-872F-4CE8-B902-7620E7891A02}" type="presParOf" srcId="{53F2EFFF-B764-4FA6-A5BF-81C0B1C4F9A4}" destId="{D5762715-5372-4908-8759-8B409ECBD8FD}" srcOrd="2" destOrd="0" presId="urn:microsoft.com/office/officeart/2005/8/layout/hProcess11"/>
    <dgm:cxn modelId="{0569A9DC-7A5B-4EB9-9E15-B32493366C84}" type="presParOf" srcId="{24162168-A30A-4165-9D2D-735DF5E7EEFF}" destId="{EC77DDB7-9E7B-4077-BD32-950CABE647D1}" srcOrd="13" destOrd="0" presId="urn:microsoft.com/office/officeart/2005/8/layout/hProcess11"/>
    <dgm:cxn modelId="{0D189FA1-7C8F-4ACE-8E37-1A9A35C80FA2}" type="presParOf" srcId="{24162168-A30A-4165-9D2D-735DF5E7EEFF}" destId="{02DEF3B4-E738-438D-891F-F440FC530600}" srcOrd="14" destOrd="0" presId="urn:microsoft.com/office/officeart/2005/8/layout/hProcess11"/>
    <dgm:cxn modelId="{6880D10B-E52D-495C-ABCB-C87B673A7526}" type="presParOf" srcId="{02DEF3B4-E738-438D-891F-F440FC530600}" destId="{81A60BA5-3A41-4497-987D-C16BAC05EB9C}" srcOrd="0" destOrd="0" presId="urn:microsoft.com/office/officeart/2005/8/layout/hProcess11"/>
    <dgm:cxn modelId="{804138E9-CD9C-4825-B0FD-95F16E8D3DE0}" type="presParOf" srcId="{02DEF3B4-E738-438D-891F-F440FC530600}" destId="{7DC3D01F-E9E1-4FBD-8425-35324F6E454A}" srcOrd="1" destOrd="0" presId="urn:microsoft.com/office/officeart/2005/8/layout/hProcess11"/>
    <dgm:cxn modelId="{42700085-B2CB-4197-8A53-146032FACB45}" type="presParOf" srcId="{02DEF3B4-E738-438D-891F-F440FC530600}" destId="{E3B8FED6-87E7-4964-862F-2A3E55D3EB2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6698C-B0BE-4930-BCE0-6064AEE85312}">
      <dsp:nvSpPr>
        <dsp:cNvPr id="0" name=""/>
        <dsp:cNvSpPr/>
      </dsp:nvSpPr>
      <dsp:spPr>
        <a:xfrm>
          <a:off x="0" y="1514420"/>
          <a:ext cx="11234465" cy="199865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CEAE05-8709-422B-988A-1775AF420750}">
      <dsp:nvSpPr>
        <dsp:cNvPr id="0" name=""/>
        <dsp:cNvSpPr/>
      </dsp:nvSpPr>
      <dsp:spPr>
        <a:xfrm>
          <a:off x="401" y="0"/>
          <a:ext cx="1210804" cy="1998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b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chemeClr val="bg1"/>
              </a:solidFill>
            </a:rPr>
            <a:t>2017</a:t>
          </a:r>
        </a:p>
      </dsp:txBody>
      <dsp:txXfrm>
        <a:off x="401" y="0"/>
        <a:ext cx="1210804" cy="1998654"/>
      </dsp:txXfrm>
    </dsp:sp>
    <dsp:sp modelId="{94E95A21-1630-4272-9573-7FB3E26C014E}">
      <dsp:nvSpPr>
        <dsp:cNvPr id="0" name=""/>
        <dsp:cNvSpPr/>
      </dsp:nvSpPr>
      <dsp:spPr>
        <a:xfrm>
          <a:off x="355971" y="2248486"/>
          <a:ext cx="499663" cy="499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02B0D5-9B27-48EE-B7E2-78D3D4964F69}">
      <dsp:nvSpPr>
        <dsp:cNvPr id="0" name=""/>
        <dsp:cNvSpPr/>
      </dsp:nvSpPr>
      <dsp:spPr>
        <a:xfrm>
          <a:off x="1271745" y="2997981"/>
          <a:ext cx="1210804" cy="1998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chemeClr val="bg1"/>
              </a:solidFill>
            </a:rPr>
            <a:t>2018</a:t>
          </a:r>
        </a:p>
      </dsp:txBody>
      <dsp:txXfrm>
        <a:off x="1271745" y="2997981"/>
        <a:ext cx="1210804" cy="1998654"/>
      </dsp:txXfrm>
    </dsp:sp>
    <dsp:sp modelId="{9A15B5DC-8D39-4F38-9C6D-BD61D3AE8CB6}">
      <dsp:nvSpPr>
        <dsp:cNvPr id="0" name=""/>
        <dsp:cNvSpPr/>
      </dsp:nvSpPr>
      <dsp:spPr>
        <a:xfrm>
          <a:off x="1627316" y="2248486"/>
          <a:ext cx="499663" cy="499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A229DD-3DAF-4091-AC08-C0B6F5447CD3}">
      <dsp:nvSpPr>
        <dsp:cNvPr id="0" name=""/>
        <dsp:cNvSpPr/>
      </dsp:nvSpPr>
      <dsp:spPr>
        <a:xfrm>
          <a:off x="2543090" y="0"/>
          <a:ext cx="1210804" cy="1998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b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chemeClr val="bg1"/>
              </a:solidFill>
            </a:rPr>
            <a:t>2019</a:t>
          </a:r>
        </a:p>
      </dsp:txBody>
      <dsp:txXfrm>
        <a:off x="2543090" y="0"/>
        <a:ext cx="1210804" cy="1998654"/>
      </dsp:txXfrm>
    </dsp:sp>
    <dsp:sp modelId="{51578CD0-2140-4AFE-A167-BC7704F75A25}">
      <dsp:nvSpPr>
        <dsp:cNvPr id="0" name=""/>
        <dsp:cNvSpPr/>
      </dsp:nvSpPr>
      <dsp:spPr>
        <a:xfrm>
          <a:off x="2898660" y="2248486"/>
          <a:ext cx="499663" cy="499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F6A6D6-12DF-44E3-A1D2-A301A8B5A4A7}">
      <dsp:nvSpPr>
        <dsp:cNvPr id="0" name=""/>
        <dsp:cNvSpPr/>
      </dsp:nvSpPr>
      <dsp:spPr>
        <a:xfrm>
          <a:off x="3814435" y="2997981"/>
          <a:ext cx="1210804" cy="1998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chemeClr val="bg1"/>
              </a:solidFill>
            </a:rPr>
            <a:t>2020</a:t>
          </a:r>
        </a:p>
      </dsp:txBody>
      <dsp:txXfrm>
        <a:off x="3814435" y="2997981"/>
        <a:ext cx="1210804" cy="1998654"/>
      </dsp:txXfrm>
    </dsp:sp>
    <dsp:sp modelId="{62B58B69-F0C0-4270-9607-B6C82362E66C}">
      <dsp:nvSpPr>
        <dsp:cNvPr id="0" name=""/>
        <dsp:cNvSpPr/>
      </dsp:nvSpPr>
      <dsp:spPr>
        <a:xfrm>
          <a:off x="4170005" y="2248486"/>
          <a:ext cx="499663" cy="499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D91FF3-8512-48BB-881E-FDB2601D1520}">
      <dsp:nvSpPr>
        <dsp:cNvPr id="0" name=""/>
        <dsp:cNvSpPr/>
      </dsp:nvSpPr>
      <dsp:spPr>
        <a:xfrm>
          <a:off x="5085779" y="0"/>
          <a:ext cx="1210804" cy="1998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b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chemeClr val="bg1"/>
              </a:solidFill>
            </a:rPr>
            <a:t>2021</a:t>
          </a:r>
        </a:p>
      </dsp:txBody>
      <dsp:txXfrm>
        <a:off x="5085779" y="0"/>
        <a:ext cx="1210804" cy="1998654"/>
      </dsp:txXfrm>
    </dsp:sp>
    <dsp:sp modelId="{297C5915-26A6-46E0-8A74-9D46BA20826D}">
      <dsp:nvSpPr>
        <dsp:cNvPr id="0" name=""/>
        <dsp:cNvSpPr/>
      </dsp:nvSpPr>
      <dsp:spPr>
        <a:xfrm>
          <a:off x="5441350" y="2248486"/>
          <a:ext cx="499663" cy="499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17CB21-A4E6-4939-900C-6FD41D6ACD58}">
      <dsp:nvSpPr>
        <dsp:cNvPr id="0" name=""/>
        <dsp:cNvSpPr/>
      </dsp:nvSpPr>
      <dsp:spPr>
        <a:xfrm>
          <a:off x="6357124" y="2997981"/>
          <a:ext cx="1210804" cy="1998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chemeClr val="bg1"/>
              </a:solidFill>
            </a:rPr>
            <a:t>2022</a:t>
          </a:r>
        </a:p>
      </dsp:txBody>
      <dsp:txXfrm>
        <a:off x="6357124" y="2997981"/>
        <a:ext cx="1210804" cy="1998654"/>
      </dsp:txXfrm>
    </dsp:sp>
    <dsp:sp modelId="{83A2475C-8682-4332-9E36-797849517039}">
      <dsp:nvSpPr>
        <dsp:cNvPr id="0" name=""/>
        <dsp:cNvSpPr/>
      </dsp:nvSpPr>
      <dsp:spPr>
        <a:xfrm>
          <a:off x="6712694" y="2248486"/>
          <a:ext cx="499663" cy="499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190A5F-804D-4DC7-8C02-90E9BD0AFB69}">
      <dsp:nvSpPr>
        <dsp:cNvPr id="0" name=""/>
        <dsp:cNvSpPr/>
      </dsp:nvSpPr>
      <dsp:spPr>
        <a:xfrm>
          <a:off x="7628469" y="0"/>
          <a:ext cx="1210804" cy="1998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b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chemeClr val="bg1"/>
              </a:solidFill>
            </a:rPr>
            <a:t>2023</a:t>
          </a:r>
        </a:p>
      </dsp:txBody>
      <dsp:txXfrm>
        <a:off x="7628469" y="0"/>
        <a:ext cx="1210804" cy="1998654"/>
      </dsp:txXfrm>
    </dsp:sp>
    <dsp:sp modelId="{4B3BAE3A-C2BA-4D6C-9DD1-61F459993953}">
      <dsp:nvSpPr>
        <dsp:cNvPr id="0" name=""/>
        <dsp:cNvSpPr/>
      </dsp:nvSpPr>
      <dsp:spPr>
        <a:xfrm>
          <a:off x="7984039" y="2248486"/>
          <a:ext cx="499663" cy="499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A60BA5-3A41-4497-987D-C16BAC05EB9C}">
      <dsp:nvSpPr>
        <dsp:cNvPr id="0" name=""/>
        <dsp:cNvSpPr/>
      </dsp:nvSpPr>
      <dsp:spPr>
        <a:xfrm>
          <a:off x="8899813" y="2997981"/>
          <a:ext cx="1210804" cy="1998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chemeClr val="bg1"/>
              </a:solidFill>
            </a:rPr>
            <a:t>2024</a:t>
          </a:r>
        </a:p>
      </dsp:txBody>
      <dsp:txXfrm>
        <a:off x="8899813" y="2997981"/>
        <a:ext cx="1210804" cy="1998654"/>
      </dsp:txXfrm>
    </dsp:sp>
    <dsp:sp modelId="{7DC3D01F-E9E1-4FBD-8425-35324F6E454A}">
      <dsp:nvSpPr>
        <dsp:cNvPr id="0" name=""/>
        <dsp:cNvSpPr/>
      </dsp:nvSpPr>
      <dsp:spPr>
        <a:xfrm>
          <a:off x="9255384" y="2248486"/>
          <a:ext cx="499663" cy="499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846EC2E-A6B5-4FB4-8885-569145C1B0E5}" type="datetimeFigureOut">
              <a:rPr lang="en-US" smtClean="0"/>
              <a:t>1/14/2024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5BDFD58-E265-4BC7-B188-C9F118279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833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173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BDFD58-E265-4BC7-B188-C9F1182790CF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2331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348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3666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859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1445" y="2689695"/>
            <a:ext cx="10363200" cy="128811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114986"/>
            <a:ext cx="8534400" cy="14700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C8CEE-B0DE-4AD8-BF28-DB4E712B8E97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8C9FD-3806-4078-A11C-2FB2A02B8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012AB3-CEC1-3B8F-AA5E-4DDF454F84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6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5A2767B-12E8-3097-0F5A-70DD91F1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B6F10EF7-F91C-B355-81E1-E4236964E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E91C370F-6C82-71E2-9D86-123039B58C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B1C58673-14C8-B46F-03D7-300DC9C87AB8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09600" y="1081741"/>
            <a:ext cx="10972800" cy="467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157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2A98A-71B5-4EDF-A3A8-AEE6BE03C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2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C75A-5963-4759-8A21-2AD27192C3FA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8CD90D-D759-A0F5-D5FE-65CF669B0AE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69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438F-E558-4457-A8F2-7DF2DBE77132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83D68-74FF-41C4-9F30-3D668FFAF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AF7D40-FD72-317B-2A52-DB824D924FE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43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11B87-68E1-4D49-B601-BD986F480169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EF144-A0A7-45BC-AB4E-9B6676C8B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5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51217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35012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B591D-0692-4112-B0A0-2E9F45EA45F2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11CB8-8E0C-4EF2-AAB0-9A116C016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2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999193"/>
            <a:ext cx="10972800" cy="475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EB7298-C7C1-4AA2-9964-95265F62A99D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8CB7B-C705-4D4C-9351-7E2113486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D91AD6-93FE-270E-05B4-BD706385537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15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9" r:id="rId5"/>
    <p:sldLayoutId id="2147483730" r:id="rId6"/>
    <p:sldLayoutId id="214748373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q.osd.mil/dpap/dars/opencases/dfarscasenum/dfars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jpe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9.jpe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jpeg"/><Relationship Id="rId10" Type="http://schemas.openxmlformats.org/officeDocument/2006/relationships/image" Target="../media/image26.jpeg"/><Relationship Id="rId4" Type="http://schemas.openxmlformats.org/officeDocument/2006/relationships/image" Target="../media/image20.jpe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5943459-0C4A-25A1-1423-120F51FEE4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294104"/>
            <a:ext cx="8534400" cy="1470026"/>
          </a:xfrm>
        </p:spPr>
        <p:txBody>
          <a:bodyPr/>
          <a:lstStyle/>
          <a:p>
            <a:r>
              <a:rPr lang="en-US" dirty="0"/>
              <a:t>    Executive Council Strategy &amp; Planning Session</a:t>
            </a:r>
          </a:p>
          <a:p>
            <a:r>
              <a:rPr lang="en-US" dirty="0"/>
              <a:t>January 15, 2024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3E8BE1-6361-ACAB-3F52-9A204302E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924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970DD-E16E-333F-D5F4-730B696AD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3434"/>
            <a:ext cx="10972800" cy="99956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Year in Review – 2023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3A8734B-2E1E-75A9-F9D4-6FCD39B78F87}"/>
              </a:ext>
            </a:extLst>
          </p:cNvPr>
          <p:cNvSpPr/>
          <p:nvPr/>
        </p:nvSpPr>
        <p:spPr>
          <a:xfrm>
            <a:off x="556260" y="1142999"/>
            <a:ext cx="4023360" cy="281178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chemeClr val="bg1"/>
                </a:solidFill>
              </a:rPr>
              <a:t>Strategic Engagement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</a:rPr>
              <a:t>DoD Small Business Offices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</a:rPr>
              <a:t>DoD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</a:rPr>
              <a:t>Army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</a:rPr>
              <a:t>Navy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</a:rPr>
              <a:t>NAVSEA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</a:rPr>
              <a:t>Air Force Life Cycle Management Center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</a:rPr>
              <a:t>Defense Logistics Agency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</a:rPr>
              <a:t>National Guard Bureau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US" sz="1200" b="1" dirty="0">
              <a:solidFill>
                <a:schemeClr val="bg1"/>
              </a:solidFill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</a:rPr>
              <a:t>Industry Associations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</a:rPr>
              <a:t>NDIA (National Defense Industry Association)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</a:rPr>
              <a:t>PSC (Professional Services Council)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9CE3614-AF2D-78C9-7C28-A97DD2FEB4E1}"/>
              </a:ext>
            </a:extLst>
          </p:cNvPr>
          <p:cNvSpPr/>
          <p:nvPr/>
        </p:nvSpPr>
        <p:spPr>
          <a:xfrm>
            <a:off x="4808027" y="1937904"/>
            <a:ext cx="6774373" cy="1131425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Legislative Outreach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50 In-Person Mtgs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 Political Giving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72 requests submitted by 20 Senators/Congressmen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6D910A7-0502-BF16-3479-69A56981775A}"/>
              </a:ext>
            </a:extLst>
          </p:cNvPr>
          <p:cNvSpPr/>
          <p:nvPr/>
        </p:nvSpPr>
        <p:spPr>
          <a:xfrm>
            <a:off x="662940" y="4114800"/>
            <a:ext cx="3893820" cy="1318260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10 Monthly Updates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 Community Ctr Conversations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Small Business Advisory Council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9DA04C-6E50-5541-62F6-EFB06DEA6564}"/>
              </a:ext>
            </a:extLst>
          </p:cNvPr>
          <p:cNvSpPr/>
          <p:nvPr/>
        </p:nvSpPr>
        <p:spPr>
          <a:xfrm>
            <a:off x="4770120" y="3188824"/>
            <a:ext cx="6812280" cy="2244236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Five (5) legislative asks and </a:t>
            </a:r>
          </a:p>
          <a:p>
            <a:pPr algn="ctr"/>
            <a:r>
              <a:rPr lang="en-US" dirty="0"/>
              <a:t>Five (5) legislative wins!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Encourages DoD to prescribe regulations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Allows Sec. 874 to be used by GSA for DoD contracts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Clarifies Sec. 874 can be used once per contract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Clarifies subcontracting limitations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Extends pilot program from 5 to 8 years </a:t>
            </a:r>
            <a:endParaRPr lang="en-US" sz="24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55BD2E2-75A8-3A52-DF98-A0CDABEFFA7F}"/>
              </a:ext>
            </a:extLst>
          </p:cNvPr>
          <p:cNvSpPr/>
          <p:nvPr/>
        </p:nvSpPr>
        <p:spPr>
          <a:xfrm>
            <a:off x="4808027" y="1226127"/>
            <a:ext cx="6774374" cy="592282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24 Members: 16 Executive Council and 8 General</a:t>
            </a:r>
          </a:p>
        </p:txBody>
      </p:sp>
    </p:spTree>
    <p:extLst>
      <p:ext uri="{BB962C8B-B14F-4D97-AF65-F5344CB8AC3E}">
        <p14:creationId xmlns:p14="http://schemas.microsoft.com/office/powerpoint/2010/main" val="1159542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1A48B-F23C-2400-4995-CA4F3707B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Year Ahead - 2024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960F0-784B-53FF-D798-F63B29D05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Agency Engagement</a:t>
            </a:r>
          </a:p>
          <a:p>
            <a:r>
              <a:rPr lang="en-US" dirty="0"/>
              <a:t>ESOP Performance Study</a:t>
            </a:r>
          </a:p>
          <a:p>
            <a:r>
              <a:rPr lang="en-US" dirty="0"/>
              <a:t>Upcoming Activities</a:t>
            </a:r>
          </a:p>
        </p:txBody>
      </p:sp>
    </p:spTree>
    <p:extLst>
      <p:ext uri="{BB962C8B-B14F-4D97-AF65-F5344CB8AC3E}">
        <p14:creationId xmlns:p14="http://schemas.microsoft.com/office/powerpoint/2010/main" val="2556621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B0236B-B122-166F-0365-4763F02C9E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105648"/>
            <a:ext cx="5384800" cy="4667624"/>
          </a:xfrm>
        </p:spPr>
        <p:txBody>
          <a:bodyPr/>
          <a:lstStyle/>
          <a:p>
            <a:r>
              <a:rPr lang="en-US" dirty="0"/>
              <a:t>DoD Small Business Offices</a:t>
            </a:r>
          </a:p>
          <a:p>
            <a:pPr lvl="1"/>
            <a:r>
              <a:rPr lang="en-US" dirty="0"/>
              <a:t>DoD</a:t>
            </a:r>
          </a:p>
          <a:p>
            <a:pPr lvl="1"/>
            <a:r>
              <a:rPr lang="en-US" dirty="0"/>
              <a:t>Army</a:t>
            </a:r>
          </a:p>
          <a:p>
            <a:pPr lvl="1"/>
            <a:r>
              <a:rPr lang="en-US" dirty="0"/>
              <a:t>Navy</a:t>
            </a:r>
          </a:p>
          <a:p>
            <a:pPr lvl="1"/>
            <a:r>
              <a:rPr lang="en-US" dirty="0"/>
              <a:t>NAVSEA</a:t>
            </a:r>
          </a:p>
          <a:p>
            <a:pPr lvl="1"/>
            <a:r>
              <a:rPr lang="en-US" dirty="0"/>
              <a:t>Air Force Materiel Command </a:t>
            </a:r>
          </a:p>
          <a:p>
            <a:pPr lvl="1"/>
            <a:r>
              <a:rPr lang="en-US" dirty="0"/>
              <a:t>Defense Logistics Agency</a:t>
            </a:r>
          </a:p>
          <a:p>
            <a:pPr lvl="1"/>
            <a:r>
              <a:rPr lang="en-US" dirty="0"/>
              <a:t>National Guard Bureau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7AF9BF-D157-5A79-8E08-0AD5CFEF5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105648"/>
            <a:ext cx="5384800" cy="4667624"/>
          </a:xfrm>
        </p:spPr>
        <p:txBody>
          <a:bodyPr/>
          <a:lstStyle/>
          <a:p>
            <a:r>
              <a:rPr lang="en-US" dirty="0"/>
              <a:t>Industry Associations</a:t>
            </a:r>
          </a:p>
          <a:p>
            <a:pPr lvl="1"/>
            <a:r>
              <a:rPr lang="en-US" dirty="0"/>
              <a:t>NDIA (National Defense Industry Association)</a:t>
            </a:r>
          </a:p>
          <a:p>
            <a:pPr lvl="1"/>
            <a:r>
              <a:rPr lang="en-US" dirty="0"/>
              <a:t>PSC (Professional Services Council)</a:t>
            </a:r>
          </a:p>
          <a:p>
            <a:r>
              <a:rPr lang="en-US" dirty="0"/>
              <a:t>Whole of Government Agencies</a:t>
            </a:r>
          </a:p>
          <a:p>
            <a:pPr lvl="1"/>
            <a:r>
              <a:rPr lang="en-US" dirty="0"/>
              <a:t>GSA</a:t>
            </a:r>
          </a:p>
          <a:p>
            <a:pPr lvl="1"/>
            <a:r>
              <a:rPr lang="en-US" dirty="0"/>
              <a:t>Small Business Administration</a:t>
            </a:r>
          </a:p>
          <a:p>
            <a:pPr lvl="1"/>
            <a:r>
              <a:rPr lang="en-US" dirty="0"/>
              <a:t>Commerce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3D4CCD-B0F1-91A2-2F60-49921B14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Year Ahead – 2024: Agency Engagement</a:t>
            </a:r>
          </a:p>
        </p:txBody>
      </p:sp>
    </p:spTree>
    <p:extLst>
      <p:ext uri="{BB962C8B-B14F-4D97-AF65-F5344CB8AC3E}">
        <p14:creationId xmlns:p14="http://schemas.microsoft.com/office/powerpoint/2010/main" val="3061580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B0848-F9E8-1C11-B18E-4652C54DC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Year Ahead – 2024: ESOP Performance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A6E6A-F1C2-232B-B45D-B0261F1A9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1088"/>
            <a:ext cx="10972800" cy="4673600"/>
          </a:xfrm>
        </p:spPr>
        <p:txBody>
          <a:bodyPr/>
          <a:lstStyle/>
          <a:p>
            <a:r>
              <a:rPr lang="en-US" dirty="0"/>
              <a:t>Expect draft report to be done mid-February</a:t>
            </a:r>
          </a:p>
          <a:p>
            <a:r>
              <a:rPr lang="en-US" dirty="0"/>
              <a:t>Thank you to those who provided data!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059BB1-32FF-ACBF-AEC7-C3459AC8C279}"/>
              </a:ext>
            </a:extLst>
          </p:cNvPr>
          <p:cNvSpPr txBox="1"/>
          <p:nvPr/>
        </p:nvSpPr>
        <p:spPr>
          <a:xfrm>
            <a:off x="2007372" y="2526966"/>
            <a:ext cx="8177255" cy="2862322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ARA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Burns &amp; McDonnell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CSS Inc.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EA Engineering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I3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LCE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MTSI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PatchPlus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Radiance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Torch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TSC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DSA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Highlight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LSI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</a:rPr>
              <a:t>Metron</a:t>
            </a:r>
            <a:endParaRPr lang="en-US" sz="2000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</a:rPr>
              <a:t>SimVentions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122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53FF-3EFB-3CA8-285F-2E7551C00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Year Ahead – 2024: Upcoming Activities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9813C4-6F8C-CD0E-FA93-2710A95F7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1741"/>
            <a:ext cx="10972800" cy="4673601"/>
          </a:xfrm>
        </p:spPr>
        <p:txBody>
          <a:bodyPr/>
          <a:lstStyle/>
          <a:p>
            <a:pPr lvl="0"/>
            <a:r>
              <a:rPr lang="en-US" sz="2800" dirty="0"/>
              <a:t>January 30/31: Fly-In (DC)</a:t>
            </a:r>
          </a:p>
          <a:p>
            <a:r>
              <a:rPr lang="en-US" sz="2800" dirty="0"/>
              <a:t>February 21: Dinner at ESCA Conference (Florida)</a:t>
            </a:r>
          </a:p>
          <a:p>
            <a:r>
              <a:rPr lang="en-US" sz="2800" dirty="0"/>
              <a:t>July 23: ECR Strategy Review w/ happy hour prior to ESCA Conf. (DC)</a:t>
            </a:r>
          </a:p>
          <a:p>
            <a:r>
              <a:rPr lang="en-US" sz="2800" dirty="0"/>
              <a:t>Monthly meetings (virtual)</a:t>
            </a:r>
          </a:p>
          <a:p>
            <a:r>
              <a:rPr lang="en-US" sz="2800" dirty="0"/>
              <a:t>Quarterly ECR EC Mtgs</a:t>
            </a:r>
          </a:p>
          <a:p>
            <a:r>
              <a:rPr lang="en-US" sz="2800" dirty="0"/>
              <a:t>Fly-in TBD: 3</a:t>
            </a:r>
            <a:r>
              <a:rPr lang="en-US" sz="2800" baseline="30000" dirty="0"/>
              <a:t>rd</a:t>
            </a:r>
            <a:r>
              <a:rPr lang="en-US" sz="2800" dirty="0"/>
              <a:t> QTR</a:t>
            </a:r>
          </a:p>
          <a:p>
            <a:pPr lv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5125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932B6-0234-DEBA-6330-30ACF30B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 minute break</a:t>
            </a:r>
          </a:p>
        </p:txBody>
      </p:sp>
    </p:spTree>
    <p:extLst>
      <p:ext uri="{BB962C8B-B14F-4D97-AF65-F5344CB8AC3E}">
        <p14:creationId xmlns:p14="http://schemas.microsoft.com/office/powerpoint/2010/main" val="4275854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C85F5-999D-3F49-9620-6B6D73CD4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3434"/>
            <a:ext cx="10972800" cy="999565"/>
          </a:xfrm>
        </p:spPr>
        <p:txBody>
          <a:bodyPr/>
          <a:lstStyle/>
          <a:p>
            <a:r>
              <a:rPr lang="en-US" dirty="0"/>
              <a:t>Strategic Outlook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9FD9C-95FE-9B3F-7B1E-5807A7C38C9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189037"/>
            <a:ext cx="10972800" cy="4525963"/>
          </a:xfrm>
        </p:spPr>
        <p:txBody>
          <a:bodyPr/>
          <a:lstStyle/>
          <a:p>
            <a:r>
              <a:rPr lang="en-US" dirty="0"/>
              <a:t>Where We Are Today</a:t>
            </a:r>
          </a:p>
          <a:p>
            <a:r>
              <a:rPr lang="en-US" dirty="0"/>
              <a:t>Where Do We Want To Go</a:t>
            </a:r>
          </a:p>
          <a:p>
            <a:r>
              <a:rPr lang="en-US" dirty="0"/>
              <a:t>Political Landscape</a:t>
            </a:r>
          </a:p>
          <a:p>
            <a:r>
              <a:rPr lang="en-US" dirty="0"/>
              <a:t>Proposed Efforts</a:t>
            </a:r>
          </a:p>
          <a:p>
            <a:r>
              <a:rPr lang="en-US" dirty="0"/>
              <a:t>Upcoming Activities</a:t>
            </a:r>
          </a:p>
        </p:txBody>
      </p:sp>
    </p:spTree>
    <p:extLst>
      <p:ext uri="{BB962C8B-B14F-4D97-AF65-F5344CB8AC3E}">
        <p14:creationId xmlns:p14="http://schemas.microsoft.com/office/powerpoint/2010/main" val="40486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548A5-EFCB-D116-E518-E5BF7EEDC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Strategic Outlook: Where We Are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8B40A-3F43-3C5D-052B-E74A2184C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081741"/>
            <a:ext cx="11157021" cy="4673601"/>
          </a:xfrm>
        </p:spPr>
        <p:txBody>
          <a:bodyPr/>
          <a:lstStyle/>
          <a:p>
            <a:r>
              <a:rPr lang="en-US" dirty="0"/>
              <a:t>FY22 NDAA Sec. 874 authorizes DoD to implement a 5-year pilot program for one sole source follow-on contract for a 100% ESOP</a:t>
            </a:r>
          </a:p>
          <a:p>
            <a:r>
              <a:rPr lang="en-US" dirty="0"/>
              <a:t>FY24 NDAA Sec. 872 makes five improvements to FY22 NDAA Sec. 874</a:t>
            </a:r>
          </a:p>
          <a:p>
            <a:pPr lvl="1"/>
            <a:r>
              <a:rPr lang="en-US" dirty="0"/>
              <a:t>Encourages DoD to prescribe regulations</a:t>
            </a:r>
          </a:p>
          <a:p>
            <a:pPr lvl="1"/>
            <a:r>
              <a:rPr lang="en-US" dirty="0"/>
              <a:t>Allows Sec. 874 to be used by GSA for DoD contracts</a:t>
            </a:r>
          </a:p>
          <a:p>
            <a:pPr lvl="1"/>
            <a:r>
              <a:rPr lang="en-US" dirty="0"/>
              <a:t>Clarifies Sec. 874 can be used once per contract</a:t>
            </a:r>
          </a:p>
          <a:p>
            <a:pPr lvl="1"/>
            <a:r>
              <a:rPr lang="en-US" dirty="0"/>
              <a:t>Clarifies subcontracting limitations</a:t>
            </a:r>
          </a:p>
          <a:p>
            <a:pPr lvl="1"/>
            <a:r>
              <a:rPr lang="en-US" dirty="0"/>
              <a:t>Extends pilot program from 5 to 8 years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320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8233170-AAA3-F3B9-B3FA-AA50F9F59E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317607"/>
              </p:ext>
            </p:extLst>
          </p:nvPr>
        </p:nvGraphicFramePr>
        <p:xfrm>
          <a:off x="685799" y="1042634"/>
          <a:ext cx="10884876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0941">
                  <a:extLst>
                    <a:ext uri="{9D8B030D-6E8A-4147-A177-3AD203B41FA5}">
                      <a16:colId xmlns:a16="http://schemas.microsoft.com/office/drawing/2014/main" val="1754974634"/>
                    </a:ext>
                  </a:extLst>
                </a:gridCol>
                <a:gridCol w="3634740">
                  <a:extLst>
                    <a:ext uri="{9D8B030D-6E8A-4147-A177-3AD203B41FA5}">
                      <a16:colId xmlns:a16="http://schemas.microsoft.com/office/drawing/2014/main" val="2161479050"/>
                    </a:ext>
                  </a:extLst>
                </a:gridCol>
                <a:gridCol w="3539195">
                  <a:extLst>
                    <a:ext uri="{9D8B030D-6E8A-4147-A177-3AD203B41FA5}">
                      <a16:colId xmlns:a16="http://schemas.microsoft.com/office/drawing/2014/main" val="9130377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 DPC Implementation Paths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345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Regulation (DFARS)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Congressional support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i="0" dirty="0"/>
                        <a:t>DPC already started drafting rule*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No limitations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Justification for permanency &amp; expansion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Length of time**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444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Class Deviation with public comment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No limitations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Length of time**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Contrary to Congressional direction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353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Class Deviation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Length of time**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Limitation to 9 uses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Contrary to Congressional direction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53277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1961169-6FE5-8FBC-0A29-391E2143241B}"/>
              </a:ext>
            </a:extLst>
          </p:cNvPr>
          <p:cNvSpPr txBox="1"/>
          <p:nvPr/>
        </p:nvSpPr>
        <p:spPr>
          <a:xfrm>
            <a:off x="653562" y="4841375"/>
            <a:ext cx="108848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*2023-DO17, DARC Director tasked Ad Hoc Team to draft proposed DFARS rule. Report due 06/14/2023. Report date extended to 01/17/2024;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/>
              </a:rPr>
              <a:t>https://www.acq.osd.mil/dpap/dars/opencases/dfarscasenum/dfars.pdf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** Length of time is based on mandatory public comment periods as well as DPC’s workload and prioritization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DD701F0-EBDB-22F6-42DE-9E4900EF1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noProof="0" dirty="0"/>
              <a:t>Strategic Outlook: Where We Are 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696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706DB-322B-BD32-2135-534BDEE74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Strategic Outlook: Where Do We Want To 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9A147-8507-F243-3912-61E0E2C1D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1741"/>
            <a:ext cx="10972800" cy="4673601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Most Important Future Priorities?</a:t>
            </a:r>
          </a:p>
          <a:p>
            <a:pPr lvl="1"/>
            <a:r>
              <a:rPr lang="en-US" dirty="0"/>
              <a:t>Sec. 874 Implementation, Expand, Permanent</a:t>
            </a:r>
          </a:p>
          <a:p>
            <a:endParaRPr lang="en-US" dirty="0"/>
          </a:p>
          <a:p>
            <a:r>
              <a:rPr lang="en-US" dirty="0"/>
              <a:t>Other Strategic ECR Policy Goals?</a:t>
            </a:r>
          </a:p>
        </p:txBody>
      </p:sp>
    </p:spTree>
    <p:extLst>
      <p:ext uri="{BB962C8B-B14F-4D97-AF65-F5344CB8AC3E}">
        <p14:creationId xmlns:p14="http://schemas.microsoft.com/office/powerpoint/2010/main" val="3787900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AA7AD-905A-009C-8FD6-EB7666426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Strategy and Planning Session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FC24-812A-A49C-D524-540074DB2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1741"/>
            <a:ext cx="10972800" cy="4673601"/>
          </a:xfrm>
        </p:spPr>
        <p:txBody>
          <a:bodyPr/>
          <a:lstStyle/>
          <a:p>
            <a:r>
              <a:rPr lang="en-US" dirty="0"/>
              <a:t>ECR Overview</a:t>
            </a:r>
          </a:p>
          <a:p>
            <a:pPr lvl="1"/>
            <a:r>
              <a:rPr lang="en-US" dirty="0"/>
              <a:t>Membership, Mission, How We Got Here</a:t>
            </a:r>
          </a:p>
          <a:p>
            <a:r>
              <a:rPr lang="en-US" dirty="0"/>
              <a:t>Year in Review – 2023</a:t>
            </a:r>
          </a:p>
          <a:p>
            <a:r>
              <a:rPr lang="en-US" dirty="0"/>
              <a:t>Year Ahead – 2024 </a:t>
            </a:r>
          </a:p>
          <a:p>
            <a:pPr lvl="1"/>
            <a:r>
              <a:rPr lang="en-US" dirty="0"/>
              <a:t>Agency Engagement, ESOP Performance Study, Upcoming Activities</a:t>
            </a:r>
          </a:p>
          <a:p>
            <a:r>
              <a:rPr lang="en-US" dirty="0"/>
              <a:t>Strategic Outlook</a:t>
            </a:r>
          </a:p>
          <a:p>
            <a:pPr lvl="1"/>
            <a:r>
              <a:rPr lang="en-US" dirty="0"/>
              <a:t>Where We Are Today, Where Do We Want To Go, Political Landscape, Proposed Efforts, Upcoming Activities</a:t>
            </a:r>
          </a:p>
        </p:txBody>
      </p:sp>
    </p:spTree>
    <p:extLst>
      <p:ext uri="{BB962C8B-B14F-4D97-AF65-F5344CB8AC3E}">
        <p14:creationId xmlns:p14="http://schemas.microsoft.com/office/powerpoint/2010/main" val="1324111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BEF18-8C61-5586-6364-242B023D4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Strategic Outlook: Political Landscape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BA89A-E37B-87DF-F914-3017CFB69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1088"/>
            <a:ext cx="10972800" cy="4673600"/>
          </a:xfrm>
        </p:spPr>
        <p:txBody>
          <a:bodyPr/>
          <a:lstStyle/>
          <a:p>
            <a:r>
              <a:rPr lang="en-US" sz="2800" dirty="0"/>
              <a:t>Presidential Election Year</a:t>
            </a:r>
          </a:p>
          <a:p>
            <a:pPr lvl="1"/>
            <a:r>
              <a:rPr lang="en-US" sz="2400" dirty="0"/>
              <a:t>Shortened legislative calendar &amp; expected staff turnover </a:t>
            </a:r>
          </a:p>
          <a:p>
            <a:r>
              <a:rPr lang="en-US" sz="2800" dirty="0"/>
              <a:t>Potential House/Senate Flip </a:t>
            </a:r>
          </a:p>
          <a:p>
            <a:pPr lvl="1"/>
            <a:r>
              <a:rPr lang="en-US" sz="2400" dirty="0"/>
              <a:t>“Political” legislation priority</a:t>
            </a:r>
          </a:p>
          <a:p>
            <a:pPr lvl="1"/>
            <a:r>
              <a:rPr lang="en-US" sz="2400" dirty="0"/>
              <a:t>~25 Members of Congress retiring; 40% of SASC up for re-election</a:t>
            </a:r>
          </a:p>
          <a:p>
            <a:r>
              <a:rPr lang="en-US" sz="2800" dirty="0"/>
              <a:t>No Appropriations</a:t>
            </a:r>
          </a:p>
          <a:p>
            <a:pPr lvl="1"/>
            <a:r>
              <a:rPr lang="en-US" sz="2400" dirty="0"/>
              <a:t>Delayed President’s Budget request</a:t>
            </a:r>
          </a:p>
          <a:p>
            <a:r>
              <a:rPr lang="en-US" sz="2800" dirty="0"/>
              <a:t>Bottom Line: Limited Opportunities</a:t>
            </a:r>
          </a:p>
          <a:p>
            <a:pPr lvl="1"/>
            <a:r>
              <a:rPr lang="en-US" sz="2400" dirty="0"/>
              <a:t>Squeeze on legislative calendar</a:t>
            </a:r>
          </a:p>
          <a:p>
            <a:pPr lvl="1"/>
            <a:r>
              <a:rPr lang="en-US" sz="2400" dirty="0"/>
              <a:t>Disruption in DoD leadership personnel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21222200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062CB-98A8-77DC-3B6B-492C62F56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3434"/>
            <a:ext cx="10972800" cy="999565"/>
          </a:xfrm>
        </p:spPr>
        <p:txBody>
          <a:bodyPr/>
          <a:lstStyle/>
          <a:p>
            <a:r>
              <a:rPr lang="en-US" dirty="0"/>
              <a:t>Strategic Outlook: Proposed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4B30E-992B-4E06-563D-1732FF69A2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189037"/>
            <a:ext cx="10972800" cy="4525963"/>
          </a:xfrm>
        </p:spPr>
        <p:txBody>
          <a:bodyPr/>
          <a:lstStyle/>
          <a:p>
            <a:r>
              <a:rPr lang="en-US" dirty="0"/>
              <a:t>Implementation, Expansion, Permanency of Sec. 874*</a:t>
            </a:r>
          </a:p>
          <a:p>
            <a:endParaRPr lang="en-US" dirty="0"/>
          </a:p>
          <a:p>
            <a:r>
              <a:rPr lang="en-US" dirty="0"/>
              <a:t>2024/2025 – Implement through rule making, Champion 			        building, educating new members/staff</a:t>
            </a:r>
          </a:p>
          <a:p>
            <a:r>
              <a:rPr lang="en-US" dirty="0"/>
              <a:t>2025/2026 – Expand for government wide use</a:t>
            </a:r>
          </a:p>
          <a:p>
            <a:r>
              <a:rPr lang="en-US" dirty="0"/>
              <a:t>2026/2027 – Make program permanent by removing sunset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600" dirty="0"/>
              <a:t>* FY22 NDAA Sec. 874 with improvements from FY24</a:t>
            </a:r>
          </a:p>
        </p:txBody>
      </p:sp>
    </p:spTree>
    <p:extLst>
      <p:ext uri="{BB962C8B-B14F-4D97-AF65-F5344CB8AC3E}">
        <p14:creationId xmlns:p14="http://schemas.microsoft.com/office/powerpoint/2010/main" val="4569987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EB65C-855D-6E97-F5ED-F16C55340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3434"/>
            <a:ext cx="10972800" cy="999565"/>
          </a:xfrm>
        </p:spPr>
        <p:txBody>
          <a:bodyPr/>
          <a:lstStyle/>
          <a:p>
            <a:r>
              <a:rPr lang="en-US" dirty="0"/>
              <a:t>Strategic Outlook: Proposed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7257D-2025-1B83-A6E2-902D1362A85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189037"/>
            <a:ext cx="10972800" cy="4525963"/>
          </a:xfrm>
        </p:spPr>
        <p:txBody>
          <a:bodyPr/>
          <a:lstStyle/>
          <a:p>
            <a:pPr marL="571500" indent="-514350">
              <a:buFont typeface="+mj-lt"/>
              <a:buAutoNum type="arabicPeriod"/>
            </a:pPr>
            <a:r>
              <a:rPr lang="en-US" dirty="0"/>
              <a:t>Engage with DPC to accelerate implementation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/>
              <a:t>Ask Congress to include language in HASC and SASC FY25 NDAA Marks to push DPC on implementation</a:t>
            </a:r>
          </a:p>
          <a:p>
            <a:pPr marL="971550" lvl="1" indent="-514350"/>
            <a:r>
              <a:rPr lang="en-US" dirty="0"/>
              <a:t>January Fly-in Request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/>
              <a:t>Build champions for future</a:t>
            </a:r>
          </a:p>
          <a:p>
            <a:pPr marL="971550" lvl="1" indent="-514350"/>
            <a:r>
              <a:rPr lang="en-US" dirty="0"/>
              <a:t>2024 engagements with Legislative and Executive Branches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/>
              <a:t>Other?</a:t>
            </a:r>
          </a:p>
        </p:txBody>
      </p:sp>
    </p:spTree>
    <p:extLst>
      <p:ext uri="{BB962C8B-B14F-4D97-AF65-F5344CB8AC3E}">
        <p14:creationId xmlns:p14="http://schemas.microsoft.com/office/powerpoint/2010/main" val="5683060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53FF-3EFB-3CA8-285F-2E7551C00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Strategic Outlook: Upcoming Activities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9813C4-6F8C-CD0E-FA93-2710A95F7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1741"/>
            <a:ext cx="10972800" cy="4673601"/>
          </a:xfrm>
        </p:spPr>
        <p:txBody>
          <a:bodyPr/>
          <a:lstStyle/>
          <a:p>
            <a:pPr lvl="0"/>
            <a:r>
              <a:rPr lang="en-US" dirty="0"/>
              <a:t>January 2024 Fly-in</a:t>
            </a:r>
          </a:p>
          <a:p>
            <a:endParaRPr lang="en-US" dirty="0"/>
          </a:p>
          <a:p>
            <a:r>
              <a:rPr lang="en-US" dirty="0"/>
              <a:t>January 30: In-person ECR member meeting; dinner to follow</a:t>
            </a:r>
          </a:p>
          <a:p>
            <a:r>
              <a:rPr lang="en-US" dirty="0"/>
              <a:t>January 31: Hill meetings </a:t>
            </a:r>
          </a:p>
          <a:p>
            <a:pPr lvl="1"/>
            <a:r>
              <a:rPr lang="en-US" dirty="0"/>
              <a:t>During Hill meetings, we plan to:</a:t>
            </a:r>
          </a:p>
          <a:p>
            <a:pPr lvl="2"/>
            <a:r>
              <a:rPr lang="en-US" sz="2200" dirty="0"/>
              <a:t>Offer thanks for support of FY24 NDAA Sec. 872</a:t>
            </a:r>
          </a:p>
          <a:p>
            <a:pPr lvl="2"/>
            <a:r>
              <a:rPr lang="en-US" sz="2200" dirty="0"/>
              <a:t>Ask for language in HASC and SASC FY25 NDAA Marks to push DPC</a:t>
            </a:r>
          </a:p>
          <a:p>
            <a:pPr lvl="2"/>
            <a:r>
              <a:rPr lang="en-US" sz="2200" dirty="0"/>
              <a:t>Build champions for future legislative goals</a:t>
            </a:r>
          </a:p>
          <a:p>
            <a:r>
              <a:rPr lang="en-US" dirty="0"/>
              <a:t>January 30/31: Potential Political Giving Event</a:t>
            </a:r>
          </a:p>
        </p:txBody>
      </p:sp>
    </p:spTree>
    <p:extLst>
      <p:ext uri="{BB962C8B-B14F-4D97-AF65-F5344CB8AC3E}">
        <p14:creationId xmlns:p14="http://schemas.microsoft.com/office/powerpoint/2010/main" val="33787613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EE80C-1AF7-372F-E236-E43485A74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Outlook: Upcoming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956F9-7ADC-ADB9-99AF-AF375CBD4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February 21: Dinner at ESCA Conference (Florida)</a:t>
            </a:r>
          </a:p>
          <a:p>
            <a:r>
              <a:rPr lang="en-US" dirty="0"/>
              <a:t>July 23: ECR Strategy Review w/ happy hour (DC)</a:t>
            </a:r>
          </a:p>
          <a:p>
            <a:r>
              <a:rPr lang="en-US" dirty="0"/>
              <a:t>Monthly meetings (virtual)</a:t>
            </a:r>
          </a:p>
          <a:p>
            <a:r>
              <a:rPr lang="en-US" dirty="0"/>
              <a:t>Quarterly ECR EC Mtgs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QTR: Fly-in</a:t>
            </a:r>
          </a:p>
        </p:txBody>
      </p:sp>
    </p:spTree>
    <p:extLst>
      <p:ext uri="{BB962C8B-B14F-4D97-AF65-F5344CB8AC3E}">
        <p14:creationId xmlns:p14="http://schemas.microsoft.com/office/powerpoint/2010/main" val="4101864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2D4A8-7967-675E-EAD2-89843B3BC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ECR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AB47C-ECBB-E8FE-7045-42AC7F88B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1741"/>
            <a:ext cx="10972800" cy="4673601"/>
          </a:xfrm>
        </p:spPr>
        <p:txBody>
          <a:bodyPr/>
          <a:lstStyle/>
          <a:p>
            <a:r>
              <a:rPr lang="en-US" dirty="0"/>
              <a:t>Membership</a:t>
            </a:r>
          </a:p>
          <a:p>
            <a:r>
              <a:rPr lang="en-US" dirty="0"/>
              <a:t>Mission</a:t>
            </a:r>
          </a:p>
          <a:p>
            <a:r>
              <a:rPr lang="en-US" dirty="0"/>
              <a:t>How We Got 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50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46DB9-D8B8-2623-A40D-01D7708F5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ECR Overview: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45193-B069-76C6-300B-2C326A15D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Welcome to prospective members</a:t>
            </a:r>
          </a:p>
          <a:p>
            <a:pPr lvl="1"/>
            <a:r>
              <a:rPr lang="en-US" dirty="0"/>
              <a:t>CFD Research</a:t>
            </a:r>
          </a:p>
          <a:p>
            <a:pPr lvl="1"/>
            <a:r>
              <a:rPr lang="en-US" dirty="0"/>
              <a:t>American Systems</a:t>
            </a:r>
          </a:p>
          <a:p>
            <a:pPr lvl="1"/>
            <a:r>
              <a:rPr lang="en-US" dirty="0" err="1"/>
              <a:t>nou</a:t>
            </a:r>
            <a:r>
              <a:rPr lang="en-US" dirty="0"/>
              <a:t> Systems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0"/>
            <a:r>
              <a:rPr lang="en-US" dirty="0"/>
              <a:t>Welcome new Executive Council Member: Thompson Gray!</a:t>
            </a:r>
          </a:p>
          <a:p>
            <a:pPr lvl="0"/>
            <a:r>
              <a:rPr lang="en-US" dirty="0"/>
              <a:t>ECR now at 24 members; 16 Executive Council; 8 General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574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3B328B-3B21-9A67-1C5B-A98D2F58D6FF}"/>
              </a:ext>
            </a:extLst>
          </p:cNvPr>
          <p:cNvSpPr/>
          <p:nvPr/>
        </p:nvSpPr>
        <p:spPr>
          <a:xfrm>
            <a:off x="-33489" y="14262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62" name="Picture 38" descr="Thompson Gray | Huntsville AL">
            <a:extLst>
              <a:ext uri="{FF2B5EF4-FFF2-40B4-BE49-F238E27FC236}">
                <a16:creationId xmlns:a16="http://schemas.microsoft.com/office/drawing/2014/main" id="{416A53AD-CDB4-7A4D-7722-3DE28F63E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9545" y="4676662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TSC | LinkedIn">
            <a:extLst>
              <a:ext uri="{FF2B5EF4-FFF2-40B4-BE49-F238E27FC236}">
                <a16:creationId xmlns:a16="http://schemas.microsoft.com/office/drawing/2014/main" id="{C8E8A908-5D8F-4EC8-C7BA-1D8657D46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7440" y="1974682"/>
            <a:ext cx="3457725" cy="193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ARALogoBlue">
            <a:extLst>
              <a:ext uri="{FF2B5EF4-FFF2-40B4-BE49-F238E27FC236}">
                <a16:creationId xmlns:a16="http://schemas.microsoft.com/office/drawing/2014/main" id="{EC9CAD05-E5CE-8264-B1FB-E33A24F331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83" y="1266822"/>
            <a:ext cx="1957865" cy="69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TSI">
            <a:extLst>
              <a:ext uri="{FF2B5EF4-FFF2-40B4-BE49-F238E27FC236}">
                <a16:creationId xmlns:a16="http://schemas.microsoft.com/office/drawing/2014/main" id="{BB8A4179-C10D-4D9F-D2A3-57995B7FDE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876" y="662625"/>
            <a:ext cx="1959434" cy="1844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Torch Technologies - Lighting the Pathway of Freedom">
            <a:extLst>
              <a:ext uri="{FF2B5EF4-FFF2-40B4-BE49-F238E27FC236}">
                <a16:creationId xmlns:a16="http://schemas.microsoft.com/office/drawing/2014/main" id="{A6396266-7403-AB04-1C02-A94961557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717" y="758120"/>
            <a:ext cx="1555858" cy="1453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adiance Technologies, Inc. | Huntsville AL">
            <a:extLst>
              <a:ext uri="{FF2B5EF4-FFF2-40B4-BE49-F238E27FC236}">
                <a16:creationId xmlns:a16="http://schemas.microsoft.com/office/drawing/2014/main" id="{73E597EE-B9AA-A07D-FE27-52D9783B7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443" y="3291538"/>
            <a:ext cx="2392312" cy="225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PatchPlus Consulting">
            <a:extLst>
              <a:ext uri="{FF2B5EF4-FFF2-40B4-BE49-F238E27FC236}">
                <a16:creationId xmlns:a16="http://schemas.microsoft.com/office/drawing/2014/main" id="{0073E42B-CDF3-48BA-DF70-8E0B27713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162" y="2280224"/>
            <a:ext cx="1476861" cy="1389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deciBel Research, Inc.: Read reviews and ask questions | Handshake">
            <a:extLst>
              <a:ext uri="{FF2B5EF4-FFF2-40B4-BE49-F238E27FC236}">
                <a16:creationId xmlns:a16="http://schemas.microsoft.com/office/drawing/2014/main" id="{B692C01E-D742-2007-0392-348B1675CE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36" y="4087911"/>
            <a:ext cx="2228469" cy="476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Consolidated Safety Services - Consolidated Safety Services">
            <a:extLst>
              <a:ext uri="{FF2B5EF4-FFF2-40B4-BE49-F238E27FC236}">
                <a16:creationId xmlns:a16="http://schemas.microsoft.com/office/drawing/2014/main" id="{EC1D1848-0AF3-8452-2023-BDC1CD58E0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83" y="2565878"/>
            <a:ext cx="2028952" cy="87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EA Engineering, Science, and Technology, Inc., PBC | LinkedIn">
            <a:extLst>
              <a:ext uri="{FF2B5EF4-FFF2-40B4-BE49-F238E27FC236}">
                <a16:creationId xmlns:a16="http://schemas.microsoft.com/office/drawing/2014/main" id="{74047B39-A765-1FE9-67F2-1271ABB93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137" y="911701"/>
            <a:ext cx="1346022" cy="1346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i3 Corps (@i3corps) / X">
            <a:extLst>
              <a:ext uri="{FF2B5EF4-FFF2-40B4-BE49-F238E27FC236}">
                <a16:creationId xmlns:a16="http://schemas.microsoft.com/office/drawing/2014/main" id="{4521AB7E-8C0F-EC39-5980-B78F3DEB25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546" y="2442429"/>
            <a:ext cx="1000833" cy="10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Jasper Holdings, Inc. | An ESOP Company">
            <a:extLst>
              <a:ext uri="{FF2B5EF4-FFF2-40B4-BE49-F238E27FC236}">
                <a16:creationId xmlns:a16="http://schemas.microsoft.com/office/drawing/2014/main" id="{B48DEB91-D3C2-A340-0C64-DF9273BF5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0490" y="3827552"/>
            <a:ext cx="2392312" cy="105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DSA">
            <a:extLst>
              <a:ext uri="{FF2B5EF4-FFF2-40B4-BE49-F238E27FC236}">
                <a16:creationId xmlns:a16="http://schemas.microsoft.com/office/drawing/2014/main" id="{9AADDED2-3856-C9AF-DB09-0EF1E1651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13" y="5209434"/>
            <a:ext cx="2138413" cy="91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Life Cycle Engineering | LinkedIn">
            <a:extLst>
              <a:ext uri="{FF2B5EF4-FFF2-40B4-BE49-F238E27FC236}">
                <a16:creationId xmlns:a16="http://schemas.microsoft.com/office/drawing/2014/main" id="{8B586612-A4C7-EFA4-748D-705DB4A0F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644" y="4765689"/>
            <a:ext cx="190500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Sonalysts, inc.">
            <a:extLst>
              <a:ext uri="{FF2B5EF4-FFF2-40B4-BE49-F238E27FC236}">
                <a16:creationId xmlns:a16="http://schemas.microsoft.com/office/drawing/2014/main" id="{4C891DC5-C3AC-457C-DDE5-83FF605BB4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781" y="5412041"/>
            <a:ext cx="3107071" cy="331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Will-Burt - FEMSA">
            <a:extLst>
              <a:ext uri="{FF2B5EF4-FFF2-40B4-BE49-F238E27FC236}">
                <a16:creationId xmlns:a16="http://schemas.microsoft.com/office/drawing/2014/main" id="{5EAEFA4E-2DDD-8D9D-DEA7-BDB906C908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661" y="3754337"/>
            <a:ext cx="1599281" cy="1197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E4451A-18C4-4A2B-006D-65EBB1C1D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ECR Overview: Executive Council Members</a:t>
            </a:r>
          </a:p>
        </p:txBody>
      </p:sp>
    </p:spTree>
    <p:extLst>
      <p:ext uri="{BB962C8B-B14F-4D97-AF65-F5344CB8AC3E}">
        <p14:creationId xmlns:p14="http://schemas.microsoft.com/office/powerpoint/2010/main" val="4165032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3B328B-3B21-9A67-1C5B-A98D2F58D6FF}"/>
              </a:ext>
            </a:extLst>
          </p:cNvPr>
          <p:cNvSpPr/>
          <p:nvPr/>
        </p:nvSpPr>
        <p:spPr>
          <a:xfrm>
            <a:off x="0" y="-2187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https://www.google.com/</a:t>
            </a:r>
            <a:r>
              <a:rPr lang="en-US" dirty="0" err="1"/>
              <a:t>imgres?imgurl</a:t>
            </a:r>
            <a:r>
              <a:rPr lang="en-US" dirty="0"/>
              <a:t>=https%3A%2F%2Fwww.metsci.com%2Fwp-content%2Fuploads%2F2020%2F08%2Flogo-2000x336.png&amp;tbnid=B2HGXp4FxNua4M&amp;vet=12ahUKEwjK1Y-U39iDAxXBIkQIHYZxBwsQMygBegQIARBW..i&amp;imgrefurl=https%3A%2F%2Fwww.metsci.com%2Fwho-we-are%2F&amp;docid=iUTveS2A0rmYBM&amp;w=2000&amp;h=336&amp;q=metron%20logo%20employee%20ownehttps://www.google.com/</a:t>
            </a:r>
            <a:r>
              <a:rPr lang="en-US" dirty="0" err="1"/>
              <a:t>imgres?imgurl</a:t>
            </a:r>
            <a:r>
              <a:rPr lang="en-US" dirty="0"/>
              <a:t>=https%3A%2F%2Fwww.metsci.com%2Fwp-content%2Fuploads%2F2020%2F08%2Flogo-2000x336.png&amp;tbnid=B2HGXp4FxNua4M&amp;vet=12ahUKEwjK1Y-U39iDAxXBIkQIHYZxBwsQMygBegQIARBW..i&amp;imgrefurl=https%3A%2F%2Fwww.metsci.com%2Fwho-we-are%2F&amp;docid=iUTveS2A0rmYBM&amp;w=2000&amp;h=336&amp;q=metron%20logo%20employee%20owned&amp;ved=2ahUKEwjK1Y-U39iDAxXBIkQIHYZxBwsQMygBegQIARBWd&amp;ved=2ahUKEwjK1Y-U39iDAxXBIkQIHYZxBwsQMygBegQIARBW</a:t>
            </a:r>
          </a:p>
        </p:txBody>
      </p:sp>
      <p:pic>
        <p:nvPicPr>
          <p:cNvPr id="2064" name="Picture 16" descr="Stratos Solutions Inc. Profile">
            <a:extLst>
              <a:ext uri="{FF2B5EF4-FFF2-40B4-BE49-F238E27FC236}">
                <a16:creationId xmlns:a16="http://schemas.microsoft.com/office/drawing/2014/main" id="{866B1FA6-09E8-8E39-EB59-AE62192C79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41" y="4560195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ighlight | LinkedIn">
            <a:extLst>
              <a:ext uri="{FF2B5EF4-FFF2-40B4-BE49-F238E27FC236}">
                <a16:creationId xmlns:a16="http://schemas.microsoft.com/office/drawing/2014/main" id="{438CAA5B-D996-54CE-181C-DCC5577B1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310" y="4189624"/>
            <a:ext cx="2400288" cy="24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E4451A-18C4-4A2B-006D-65EBB1C1D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ECR Overview: General Members</a:t>
            </a:r>
          </a:p>
        </p:txBody>
      </p:sp>
      <p:pic>
        <p:nvPicPr>
          <p:cNvPr id="2050" name="Picture 2" descr="Avion Solutions Incorporated | Huntsville AL">
            <a:extLst>
              <a:ext uri="{FF2B5EF4-FFF2-40B4-BE49-F238E27FC236}">
                <a16:creationId xmlns:a16="http://schemas.microsoft.com/office/drawing/2014/main" id="{F7ED3AE2-DCD2-11FF-BDFC-7AEC4948D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012" y="1164920"/>
            <a:ext cx="1856884" cy="185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irectScale is an Exigo company">
            <a:extLst>
              <a:ext uri="{FF2B5EF4-FFF2-40B4-BE49-F238E27FC236}">
                <a16:creationId xmlns:a16="http://schemas.microsoft.com/office/drawing/2014/main" id="{255D4F70-142A-B8A7-0AEB-0CF965748D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514" y="2819072"/>
            <a:ext cx="2415183" cy="724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Group W Inc Profile">
            <a:extLst>
              <a:ext uri="{FF2B5EF4-FFF2-40B4-BE49-F238E27FC236}">
                <a16:creationId xmlns:a16="http://schemas.microsoft.com/office/drawing/2014/main" id="{2BF73496-31FB-749F-E839-5C3A9D7E5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514" y="3775314"/>
            <a:ext cx="2799428" cy="928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Logistic Services International, Inc. | LinkedIn">
            <a:extLst>
              <a:ext uri="{FF2B5EF4-FFF2-40B4-BE49-F238E27FC236}">
                <a16:creationId xmlns:a16="http://schemas.microsoft.com/office/drawing/2014/main" id="{1D280982-BC50-5F7D-A77E-EE3E87216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293" y="111680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Who We Are - Metron">
            <a:extLst>
              <a:ext uri="{FF2B5EF4-FFF2-40B4-BE49-F238E27FC236}">
                <a16:creationId xmlns:a16="http://schemas.microsoft.com/office/drawing/2014/main" id="{0D4F9B05-DF85-D861-42F2-6C8B6DC403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140" y="2871699"/>
            <a:ext cx="3189305" cy="535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Satellite Services, Inc. | Certified EO">
            <a:extLst>
              <a:ext uri="{FF2B5EF4-FFF2-40B4-BE49-F238E27FC236}">
                <a16:creationId xmlns:a16="http://schemas.microsoft.com/office/drawing/2014/main" id="{2C01DA6A-5E19-61CB-FEE0-67DC41C017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227" y="3607164"/>
            <a:ext cx="3081129" cy="1164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1400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CDF6A-4749-5541-D22B-D3AFCE61A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ECR Overview: Membership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60CDFB-C204-DF1C-D85F-C33F6D214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1741"/>
            <a:ext cx="10972800" cy="4673601"/>
          </a:xfrm>
        </p:spPr>
        <p:txBody>
          <a:bodyPr/>
          <a:lstStyle/>
          <a:p>
            <a:pPr lvl="0"/>
            <a:r>
              <a:rPr lang="en-US" dirty="0"/>
              <a:t>With the beginning of a new year, we want to ensure we have the most up to date membership information. </a:t>
            </a:r>
          </a:p>
          <a:p>
            <a:pPr lvl="0"/>
            <a:r>
              <a:rPr lang="en-US" dirty="0"/>
              <a:t>We plan to circulate a survey to all members to provide:</a:t>
            </a:r>
          </a:p>
          <a:p>
            <a:pPr lvl="1"/>
            <a:r>
              <a:rPr lang="en-US" dirty="0"/>
              <a:t>Updated contact information </a:t>
            </a:r>
          </a:p>
          <a:p>
            <a:pPr lvl="1"/>
            <a:r>
              <a:rPr lang="en-US" dirty="0"/>
              <a:t>Facility locations and employee headcounts</a:t>
            </a:r>
          </a:p>
          <a:p>
            <a:pPr lvl="1"/>
            <a:r>
              <a:rPr lang="en-US" dirty="0"/>
              <a:t>NAICS codes and Size Standards your company operates under</a:t>
            </a:r>
          </a:p>
          <a:p>
            <a:pPr lvl="1"/>
            <a:r>
              <a:rPr lang="en-US" dirty="0"/>
              <a:t>Agencies you do business with (e.g. Air Force or Army)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326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A5FD8-63EA-2ABB-CEFC-EC4601422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3434"/>
            <a:ext cx="10972800" cy="999565"/>
          </a:xfrm>
        </p:spPr>
        <p:txBody>
          <a:bodyPr/>
          <a:lstStyle/>
          <a:p>
            <a:r>
              <a:rPr lang="en-US" dirty="0"/>
              <a:t>ECR Overview: 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7D7D0-C14F-12AE-04B8-FC46180935F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189037"/>
            <a:ext cx="10972800" cy="4525963"/>
          </a:xfrm>
        </p:spPr>
        <p:txBody>
          <a:bodyPr/>
          <a:lstStyle/>
          <a:p>
            <a:r>
              <a:rPr lang="en-US" dirty="0"/>
              <a:t>The Employee-Owned Contractors Roundtable is working to modernize federal contracting policies, regulations, and practices to align with congressional intent to support and expand employee-ownership within the federal contracting arena.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925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7F6D7E57-0D22-7A82-0265-61E2E4F54BF9}"/>
              </a:ext>
            </a:extLst>
          </p:cNvPr>
          <p:cNvGraphicFramePr/>
          <p:nvPr/>
        </p:nvGraphicFramePr>
        <p:xfrm>
          <a:off x="643942" y="835271"/>
          <a:ext cx="11234466" cy="4996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4A512DE1-8776-FC0A-279D-A9E60AA9E846}"/>
              </a:ext>
            </a:extLst>
          </p:cNvPr>
          <p:cNvGrpSpPr/>
          <p:nvPr/>
        </p:nvGrpSpPr>
        <p:grpSpPr>
          <a:xfrm>
            <a:off x="492369" y="1357140"/>
            <a:ext cx="10422651" cy="3898380"/>
            <a:chOff x="492369" y="1357140"/>
            <a:chExt cx="10422651" cy="389838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191AE0C-8F10-6374-8706-01CCD947D239}"/>
                </a:ext>
              </a:extLst>
            </p:cNvPr>
            <p:cNvSpPr/>
            <p:nvPr/>
          </p:nvSpPr>
          <p:spPr>
            <a:xfrm>
              <a:off x="492369" y="1357140"/>
              <a:ext cx="1433146" cy="72142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518B03F-5B6F-87E8-634E-178118712BE2}"/>
                </a:ext>
              </a:extLst>
            </p:cNvPr>
            <p:cNvSpPr txBox="1"/>
            <p:nvPr/>
          </p:nvSpPr>
          <p:spPr>
            <a:xfrm>
              <a:off x="494474" y="1394687"/>
              <a:ext cx="14419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Exploratory group meets during ESCA Policy Conference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13438BC-80D9-9C8D-4FA4-9D228201F1C3}"/>
                </a:ext>
              </a:extLst>
            </p:cNvPr>
            <p:cNvSpPr/>
            <p:nvPr/>
          </p:nvSpPr>
          <p:spPr>
            <a:xfrm>
              <a:off x="1814146" y="4534094"/>
              <a:ext cx="1433146" cy="72142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A52CB55-8BB0-CA49-BF4D-D22B8FC4126A}"/>
                </a:ext>
              </a:extLst>
            </p:cNvPr>
            <p:cNvSpPr txBox="1"/>
            <p:nvPr/>
          </p:nvSpPr>
          <p:spPr>
            <a:xfrm>
              <a:off x="1805353" y="4571640"/>
              <a:ext cx="14419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Landscape analysis and research presented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C06266A-1BC8-8C3C-D153-EFEF01608710}"/>
                </a:ext>
              </a:extLst>
            </p:cNvPr>
            <p:cNvSpPr/>
            <p:nvPr/>
          </p:nvSpPr>
          <p:spPr>
            <a:xfrm>
              <a:off x="3077308" y="1357140"/>
              <a:ext cx="1433146" cy="72142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6D64104-706A-6457-D46F-B69224A199DD}"/>
                </a:ext>
              </a:extLst>
            </p:cNvPr>
            <p:cNvSpPr txBox="1"/>
            <p:nvPr/>
          </p:nvSpPr>
          <p:spPr>
            <a:xfrm>
              <a:off x="3088205" y="1394687"/>
              <a:ext cx="14419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ECR officially launched with 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5 members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1843F3C-9FB0-9D61-AE9A-B686C7D6E75F}"/>
                </a:ext>
              </a:extLst>
            </p:cNvPr>
            <p:cNvSpPr/>
            <p:nvPr/>
          </p:nvSpPr>
          <p:spPr>
            <a:xfrm>
              <a:off x="4360988" y="4534092"/>
              <a:ext cx="1433146" cy="72142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008443B-467A-416C-13E2-373AA937416E}"/>
                </a:ext>
              </a:extLst>
            </p:cNvPr>
            <p:cNvSpPr txBox="1"/>
            <p:nvPr/>
          </p:nvSpPr>
          <p:spPr>
            <a:xfrm>
              <a:off x="4371886" y="4571640"/>
              <a:ext cx="14419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OTA - House NDAA but not in Conference Report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E4960B4-DFF6-EA16-6584-CFD80CC0127D}"/>
                </a:ext>
              </a:extLst>
            </p:cNvPr>
            <p:cNvSpPr/>
            <p:nvPr/>
          </p:nvSpPr>
          <p:spPr>
            <a:xfrm>
              <a:off x="5618285" y="1357140"/>
              <a:ext cx="1433146" cy="72142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812816B-67F6-FF99-A635-0739133CDF84}"/>
                </a:ext>
              </a:extLst>
            </p:cNvPr>
            <p:cNvSpPr txBox="1"/>
            <p:nvPr/>
          </p:nvSpPr>
          <p:spPr>
            <a:xfrm>
              <a:off x="5629182" y="1394687"/>
              <a:ext cx="14419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Sole Source Follow-on passed into law; FY22 NDAA Sec. 872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E663C21-EB7D-D8AD-D333-0E83F407DF41}"/>
                </a:ext>
              </a:extLst>
            </p:cNvPr>
            <p:cNvSpPr/>
            <p:nvPr/>
          </p:nvSpPr>
          <p:spPr>
            <a:xfrm>
              <a:off x="6907830" y="4534092"/>
              <a:ext cx="1433146" cy="72142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D0851A5-5AE5-0C9A-2710-F930B2B80EB7}"/>
                </a:ext>
              </a:extLst>
            </p:cNvPr>
            <p:cNvSpPr txBox="1"/>
            <p:nvPr/>
          </p:nvSpPr>
          <p:spPr>
            <a:xfrm>
              <a:off x="6923115" y="4577693"/>
              <a:ext cx="14419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Class deviation implementing 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FY22 NDAA Sec. 872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5D5E15A-F9DC-FD17-EFBD-1604F8C6754D}"/>
                </a:ext>
              </a:extLst>
            </p:cNvPr>
            <p:cNvSpPr/>
            <p:nvPr/>
          </p:nvSpPr>
          <p:spPr>
            <a:xfrm>
              <a:off x="8139572" y="1357140"/>
              <a:ext cx="1433146" cy="72142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8C22895-7C6B-AD90-FC39-9A6DE149CFC8}"/>
                </a:ext>
              </a:extLst>
            </p:cNvPr>
            <p:cNvSpPr txBox="1"/>
            <p:nvPr/>
          </p:nvSpPr>
          <p:spPr>
            <a:xfrm>
              <a:off x="8141677" y="1394687"/>
              <a:ext cx="14419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FY22 NDAA Sec. 872 improvements in FY24 NDAA Sec. 874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375017A-0330-7B34-7164-F8DEA1FECD98}"/>
                </a:ext>
              </a:extLst>
            </p:cNvPr>
            <p:cNvSpPr/>
            <p:nvPr/>
          </p:nvSpPr>
          <p:spPr>
            <a:xfrm>
              <a:off x="9449003" y="4534092"/>
              <a:ext cx="1433146" cy="72142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531B27E-8D76-E7C9-6F4A-1C0401C5AF3B}"/>
                </a:ext>
              </a:extLst>
            </p:cNvPr>
            <p:cNvSpPr txBox="1"/>
            <p:nvPr/>
          </p:nvSpPr>
          <p:spPr>
            <a:xfrm>
              <a:off x="9473081" y="4581956"/>
              <a:ext cx="14419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Next Steps</a:t>
              </a:r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7C1E74BA-2AF0-72C5-4301-7344BEF13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937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ECR Overview: How We Got Here</a:t>
            </a:r>
          </a:p>
        </p:txBody>
      </p:sp>
    </p:spTree>
    <p:extLst>
      <p:ext uri="{BB962C8B-B14F-4D97-AF65-F5344CB8AC3E}">
        <p14:creationId xmlns:p14="http://schemas.microsoft.com/office/powerpoint/2010/main" val="227621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82797039E10F4B877B1785F1083F48" ma:contentTypeVersion="18" ma:contentTypeDescription="Create a new document." ma:contentTypeScope="" ma:versionID="0cce6f2e033c630cd7d46d1152b75b0b">
  <xsd:schema xmlns:xsd="http://www.w3.org/2001/XMLSchema" xmlns:xs="http://www.w3.org/2001/XMLSchema" xmlns:p="http://schemas.microsoft.com/office/2006/metadata/properties" xmlns:ns2="a5ec7bdb-4640-4ce8-bdb9-aaf32c714275" xmlns:ns3="f695447e-dcab-4201-b6d4-9a6c9a18ca9c" targetNamespace="http://schemas.microsoft.com/office/2006/metadata/properties" ma:root="true" ma:fieldsID="c8d3157bdf1cfc5f5c35b556cf60280c" ns2:_="" ns3:_="">
    <xsd:import namespace="a5ec7bdb-4640-4ce8-bdb9-aaf32c714275"/>
    <xsd:import namespace="f695447e-dcab-4201-b6d4-9a6c9a18ca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c7bdb-4640-4ce8-bdb9-aaf32c7142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90e5d-d177-4975-b4ef-fb844f368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5447e-dcab-4201-b6d4-9a6c9a18ca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1087f6d-bab2-4576-8bf9-71eecf17b314}" ma:internalName="TaxCatchAll" ma:showField="CatchAllData" ma:web="f695447e-dcab-4201-b6d4-9a6c9a18ca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95447e-dcab-4201-b6d4-9a6c9a18ca9c" xsi:nil="true"/>
    <lcf76f155ced4ddcb4097134ff3c332f xmlns="a5ec7bdb-4640-4ce8-bdb9-aaf32c71427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B634F15-5FB5-4912-B23A-9664977EAF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ec7bdb-4640-4ce8-bdb9-aaf32c714275"/>
    <ds:schemaRef ds:uri="f695447e-dcab-4201-b6d4-9a6c9a18ca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2D69DA-04A3-459A-92E8-F10629FA5E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2E4974-F039-41FC-8C8E-02AFB4E697BE}">
  <ds:schemaRefs>
    <ds:schemaRef ds:uri="http://schemas.microsoft.com/office/2006/metadata/properties"/>
    <ds:schemaRef ds:uri="http://schemas.microsoft.com/office/infopath/2007/PartnerControls"/>
    <ds:schemaRef ds:uri="f695447e-dcab-4201-b6d4-9a6c9a18ca9c"/>
    <ds:schemaRef ds:uri="a5ec7bdb-4640-4ce8-bdb9-aaf32c71427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11058</TotalTime>
  <Words>1301</Words>
  <Application>Microsoft Office PowerPoint</Application>
  <PresentationFormat>Widescreen</PresentationFormat>
  <Paragraphs>218</Paragraphs>
  <Slides>24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PowerPoint Presentation</vt:lpstr>
      <vt:lpstr>Strategy and Planning Session Agenda</vt:lpstr>
      <vt:lpstr>ECR Overview</vt:lpstr>
      <vt:lpstr>ECR Overview: Membership</vt:lpstr>
      <vt:lpstr>ECR Overview: Executive Council Members</vt:lpstr>
      <vt:lpstr>ECR Overview: General Members</vt:lpstr>
      <vt:lpstr>ECR Overview: Membership</vt:lpstr>
      <vt:lpstr>ECR Overview: Mission</vt:lpstr>
      <vt:lpstr>ECR Overview: How We Got Here</vt:lpstr>
      <vt:lpstr>Year in Review – 2023</vt:lpstr>
      <vt:lpstr>Year Ahead - 2024</vt:lpstr>
      <vt:lpstr>Year Ahead – 2024: Agency Engagement</vt:lpstr>
      <vt:lpstr>Year Ahead – 2024: ESOP Performance Study</vt:lpstr>
      <vt:lpstr>Year Ahead – 2024: Upcoming Activities</vt:lpstr>
      <vt:lpstr>10 minute break</vt:lpstr>
      <vt:lpstr>Strategic Outlook</vt:lpstr>
      <vt:lpstr>Strategic Outlook: Where We Are Today</vt:lpstr>
      <vt:lpstr>Strategic Outlook: Where We Are Today</vt:lpstr>
      <vt:lpstr>Strategic Outlook: Where Do We Want To Go</vt:lpstr>
      <vt:lpstr>Strategic Outlook: Political Landscape</vt:lpstr>
      <vt:lpstr>Strategic Outlook: Proposed Efforts</vt:lpstr>
      <vt:lpstr>Strategic Outlook: Proposed Efforts</vt:lpstr>
      <vt:lpstr>Strategic Outlook: Upcoming Activities</vt:lpstr>
      <vt:lpstr>Strategic Outlook: Upcoming Activities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Lerner</dc:creator>
  <cp:lastModifiedBy>Stephanie Halcrow</cp:lastModifiedBy>
  <cp:revision>410</cp:revision>
  <cp:lastPrinted>2020-01-03T15:33:43Z</cp:lastPrinted>
  <dcterms:created xsi:type="dcterms:W3CDTF">2016-11-22T20:02:45Z</dcterms:created>
  <dcterms:modified xsi:type="dcterms:W3CDTF">2024-01-14T17:37:44Z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8630400.00000000</vt:lpwstr>
  </property>
  <property fmtid="{D5CDD505-2E9C-101B-9397-08002B2CF9AE}" pid="3" name="ContentTypeId">
    <vt:lpwstr>0x010100B782797039E10F4B877B1785F1083F48</vt:lpwstr>
  </property>
</Properties>
</file>