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4"/>
  </p:sldMasterIdLst>
  <p:notesMasterIdLst>
    <p:notesMasterId r:id="rId17"/>
  </p:notesMasterIdLst>
  <p:sldIdLst>
    <p:sldId id="5965" r:id="rId5"/>
    <p:sldId id="5964" r:id="rId6"/>
    <p:sldId id="5990" r:id="rId7"/>
    <p:sldId id="6003" r:id="rId8"/>
    <p:sldId id="6001" r:id="rId9"/>
    <p:sldId id="5989" r:id="rId10"/>
    <p:sldId id="5970" r:id="rId11"/>
    <p:sldId id="6005" r:id="rId12"/>
    <p:sldId id="5998" r:id="rId13"/>
    <p:sldId id="5997" r:id="rId14"/>
    <p:sldId id="6004" r:id="rId15"/>
    <p:sldId id="5976" r:id="rId16"/>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78CEFF2-C755-64D8-7148-4031AE777FF2}" name="Matt Scott" initials="MS" userId="S::mscott@vennstrategies.com::e3b21f49-feec-4233-931c-ce1b3ef6b6a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tt Pearce" initials="MP" lastIdx="1" clrIdx="0">
    <p:extLst>
      <p:ext uri="{19B8F6BF-5375-455C-9EA6-DF929625EA0E}">
        <p15:presenceInfo xmlns:p15="http://schemas.microsoft.com/office/powerpoint/2012/main" userId="Matt Pear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264061"/>
    <a:srgbClr val="375067"/>
    <a:srgbClr val="006FAC"/>
    <a:srgbClr val="A6A6A6"/>
    <a:srgbClr val="D9D9D9"/>
    <a:srgbClr val="6EBEEA"/>
    <a:srgbClr val="6D6D6D"/>
    <a:srgbClr val="CCCCCC"/>
    <a:srgbClr val="78C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1" autoAdjust="0"/>
    <p:restoredTop sz="92601" autoAdjust="0"/>
  </p:normalViewPr>
  <p:slideViewPr>
    <p:cSldViewPr snapToGrid="0">
      <p:cViewPr varScale="1">
        <p:scale>
          <a:sx n="159" d="100"/>
          <a:sy n="159" d="100"/>
        </p:scale>
        <p:origin x="3192" y="138"/>
      </p:cViewPr>
      <p:guideLst/>
    </p:cSldViewPr>
  </p:slideViewPr>
  <p:outlineViewPr>
    <p:cViewPr>
      <p:scale>
        <a:sx n="33" d="100"/>
        <a:sy n="33" d="100"/>
      </p:scale>
      <p:origin x="0" y="-17916"/>
    </p:cViewPr>
  </p:outlineViewPr>
  <p:notesTextViewPr>
    <p:cViewPr>
      <p:scale>
        <a:sx n="1" d="1"/>
        <a:sy n="1" d="1"/>
      </p:scale>
      <p:origin x="0" y="0"/>
    </p:cViewPr>
  </p:notesTextViewPr>
  <p:sorterViewPr>
    <p:cViewPr varScale="1">
      <p:scale>
        <a:sx n="1" d="1"/>
        <a:sy n="1" d="1"/>
      </p:scale>
      <p:origin x="0" y="-1578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Halcrow" userId="bfaa66868a7fc76b" providerId="LiveId" clId="{5081EACB-719F-466F-8108-D9D88CE1A4C1}"/>
    <pc:docChg chg="custSel modSld">
      <pc:chgData name="Stephanie Halcrow" userId="bfaa66868a7fc76b" providerId="LiveId" clId="{5081EACB-719F-466F-8108-D9D88CE1A4C1}" dt="2024-10-28T20:50:48.328" v="8" actId="20577"/>
      <pc:docMkLst>
        <pc:docMk/>
      </pc:docMkLst>
      <pc:sldChg chg="addSp delSp modSp mod chgLayout">
        <pc:chgData name="Stephanie Halcrow" userId="bfaa66868a7fc76b" providerId="LiveId" clId="{5081EACB-719F-466F-8108-D9D88CE1A4C1}" dt="2024-10-28T20:50:48.328" v="8" actId="20577"/>
        <pc:sldMkLst>
          <pc:docMk/>
          <pc:sldMk cId="1324111177" sldId="5964"/>
        </pc:sldMkLst>
        <pc:spChg chg="mod ord">
          <ac:chgData name="Stephanie Halcrow" userId="bfaa66868a7fc76b" providerId="LiveId" clId="{5081EACB-719F-466F-8108-D9D88CE1A4C1}" dt="2024-10-28T20:50:45.385" v="7" actId="6264"/>
          <ac:spMkLst>
            <pc:docMk/>
            <pc:sldMk cId="1324111177" sldId="5964"/>
            <ac:spMk id="2" creationId="{388AA7AD-905A-009C-8FD6-EB766642611F}"/>
          </ac:spMkLst>
        </pc:spChg>
        <pc:spChg chg="mod ord">
          <ac:chgData name="Stephanie Halcrow" userId="bfaa66868a7fc76b" providerId="LiveId" clId="{5081EACB-719F-466F-8108-D9D88CE1A4C1}" dt="2024-10-28T20:50:48.328" v="8" actId="20577"/>
          <ac:spMkLst>
            <pc:docMk/>
            <pc:sldMk cId="1324111177" sldId="5964"/>
            <ac:spMk id="3" creationId="{65BCFC24-812A-A49C-D524-540074DB2BD7}"/>
          </ac:spMkLst>
        </pc:spChg>
        <pc:spChg chg="add del mod">
          <ac:chgData name="Stephanie Halcrow" userId="bfaa66868a7fc76b" providerId="LiveId" clId="{5081EACB-719F-466F-8108-D9D88CE1A4C1}" dt="2024-10-28T20:50:45.385" v="7" actId="6264"/>
          <ac:spMkLst>
            <pc:docMk/>
            <pc:sldMk cId="1324111177" sldId="5964"/>
            <ac:spMk id="4" creationId="{F691322A-A0BE-1B75-4CCD-D88939463662}"/>
          </ac:spMkLst>
        </pc:spChg>
        <pc:spChg chg="add del mod">
          <ac:chgData name="Stephanie Halcrow" userId="bfaa66868a7fc76b" providerId="LiveId" clId="{5081EACB-719F-466F-8108-D9D88CE1A4C1}" dt="2024-10-28T20:50:45.385" v="7" actId="6264"/>
          <ac:spMkLst>
            <pc:docMk/>
            <pc:sldMk cId="1324111177" sldId="5964"/>
            <ac:spMk id="5" creationId="{910BC9E7-9026-E840-68F5-252142FDAAD8}"/>
          </ac:spMkLst>
        </pc:spChg>
      </pc:sldChg>
      <pc:sldChg chg="delSp mod">
        <pc:chgData name="Stephanie Halcrow" userId="bfaa66868a7fc76b" providerId="LiveId" clId="{5081EACB-719F-466F-8108-D9D88CE1A4C1}" dt="2024-10-28T20:40:26.528" v="5" actId="478"/>
        <pc:sldMkLst>
          <pc:docMk/>
          <pc:sldMk cId="495501390" sldId="5970"/>
        </pc:sldMkLst>
        <pc:spChg chg="del">
          <ac:chgData name="Stephanie Halcrow" userId="bfaa66868a7fc76b" providerId="LiveId" clId="{5081EACB-719F-466F-8108-D9D88CE1A4C1}" dt="2024-10-28T20:40:22.344" v="4" actId="478"/>
          <ac:spMkLst>
            <pc:docMk/>
            <pc:sldMk cId="495501390" sldId="5970"/>
            <ac:spMk id="5" creationId="{2D9B770A-8605-2646-A441-3DCCA819D961}"/>
          </ac:spMkLst>
        </pc:spChg>
        <pc:spChg chg="del">
          <ac:chgData name="Stephanie Halcrow" userId="bfaa66868a7fc76b" providerId="LiveId" clId="{5081EACB-719F-466F-8108-D9D88CE1A4C1}" dt="2024-10-28T20:40:26.528" v="5" actId="478"/>
          <ac:spMkLst>
            <pc:docMk/>
            <pc:sldMk cId="495501390" sldId="5970"/>
            <ac:spMk id="6" creationId="{DCE2E06B-3FB0-952F-FCC8-1F61155B8723}"/>
          </ac:spMkLst>
        </pc:spChg>
      </pc:sldChg>
      <pc:sldChg chg="modSp mod">
        <pc:chgData name="Stephanie Halcrow" userId="bfaa66868a7fc76b" providerId="LiveId" clId="{5081EACB-719F-466F-8108-D9D88CE1A4C1}" dt="2024-10-28T20:40:02.769" v="2" actId="20577"/>
        <pc:sldMkLst>
          <pc:docMk/>
          <pc:sldMk cId="2682677223" sldId="6003"/>
        </pc:sldMkLst>
        <pc:spChg chg="mod">
          <ac:chgData name="Stephanie Halcrow" userId="bfaa66868a7fc76b" providerId="LiveId" clId="{5081EACB-719F-466F-8108-D9D88CE1A4C1}" dt="2024-10-28T20:40:02.769" v="2" actId="20577"/>
          <ac:spMkLst>
            <pc:docMk/>
            <pc:sldMk cId="2682677223" sldId="6003"/>
            <ac:spMk id="3" creationId="{23657FF5-97C5-FDF2-5E0A-8E6BBDFFE5C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8846EC2E-A6B5-4FB4-8885-569145C1B0E5}" type="datetimeFigureOut">
              <a:rPr lang="en-US" smtClean="0"/>
              <a:t>10/28/2024</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85BDFD58-E265-4BC7-B188-C9F1182790CF}" type="slidenum">
              <a:rPr lang="en-US" smtClean="0"/>
              <a:t>‹#›</a:t>
            </a:fld>
            <a:endParaRPr lang="en-US" dirty="0"/>
          </a:p>
        </p:txBody>
      </p:sp>
    </p:spTree>
    <p:extLst>
      <p:ext uri="{BB962C8B-B14F-4D97-AF65-F5344CB8AC3E}">
        <p14:creationId xmlns:p14="http://schemas.microsoft.com/office/powerpoint/2010/main" val="183480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BDFD58-E265-4BC7-B188-C9F1182790CF}" type="slidenum">
              <a:rPr lang="en-US" smtClean="0"/>
              <a:t>7</a:t>
            </a:fld>
            <a:endParaRPr lang="en-US" dirty="0"/>
          </a:p>
        </p:txBody>
      </p:sp>
    </p:spTree>
    <p:extLst>
      <p:ext uri="{BB962C8B-B14F-4D97-AF65-F5344CB8AC3E}">
        <p14:creationId xmlns:p14="http://schemas.microsoft.com/office/powerpoint/2010/main" val="1865502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BDFD58-E265-4BC7-B188-C9F1182790CF}" type="slidenum">
              <a:rPr lang="en-US" smtClean="0"/>
              <a:t>12</a:t>
            </a:fld>
            <a:endParaRPr lang="en-US" dirty="0"/>
          </a:p>
        </p:txBody>
      </p:sp>
    </p:spTree>
    <p:extLst>
      <p:ext uri="{BB962C8B-B14F-4D97-AF65-F5344CB8AC3E}">
        <p14:creationId xmlns:p14="http://schemas.microsoft.com/office/powerpoint/2010/main" val="32907951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31445" y="2689695"/>
            <a:ext cx="10363200" cy="1288115"/>
          </a:xfrm>
          <a:prstGeom prst="rect">
            <a:avLst/>
          </a:prstGeom>
        </p:spPr>
        <p:txBody>
          <a:bodyPr/>
          <a:lstStyle>
            <a:lvl1pPr>
              <a:defRPr>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828800" y="4114986"/>
            <a:ext cx="8534400" cy="1470026"/>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93C8CEE-B0DE-4AD8-BF28-DB4E712B8E97}" type="datetimeFigureOut">
              <a:rPr lang="en-US"/>
              <a:pPr>
                <a:defRPr/>
              </a:pPr>
              <a:t>10/28/2024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98C9FD-3806-4078-A11C-2FB2A02B80FE}" type="slidenum">
              <a:rPr lang="en-US"/>
              <a:pPr>
                <a:defRPr/>
              </a:pPr>
              <a:t>‹#›</a:t>
            </a:fld>
            <a:endParaRPr lang="en-US"/>
          </a:p>
        </p:txBody>
      </p:sp>
      <p:pic>
        <p:nvPicPr>
          <p:cNvPr id="7" name="Picture 6">
            <a:extLst>
              <a:ext uri="{FF2B5EF4-FFF2-40B4-BE49-F238E27FC236}">
                <a16:creationId xmlns:a16="http://schemas.microsoft.com/office/drawing/2014/main" id="{E5012AB3-CEC1-3B8F-AA5E-4DDF454F8472}"/>
              </a:ext>
            </a:extLst>
          </p:cNvPr>
          <p:cNvPicPr>
            <a:picLocks noChangeAspect="1"/>
          </p:cNvPicPr>
          <p:nvPr userDrawn="1"/>
        </p:nvPicPr>
        <p:blipFill>
          <a:blip r:embed="rId2"/>
          <a:stretch>
            <a:fillRect/>
          </a:stretch>
        </p:blipFill>
        <p:spPr>
          <a:xfrm>
            <a:off x="2828756" y="278572"/>
            <a:ext cx="6568579" cy="2273948"/>
          </a:xfrm>
          <a:prstGeom prst="rect">
            <a:avLst/>
          </a:prstGeom>
        </p:spPr>
      </p:pic>
    </p:spTree>
    <p:extLst>
      <p:ext uri="{BB962C8B-B14F-4D97-AF65-F5344CB8AC3E}">
        <p14:creationId xmlns:p14="http://schemas.microsoft.com/office/powerpoint/2010/main" val="1890062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16" name="Date Placeholder 3">
            <a:extLst>
              <a:ext uri="{FF2B5EF4-FFF2-40B4-BE49-F238E27FC236}">
                <a16:creationId xmlns:a16="http://schemas.microsoft.com/office/drawing/2014/main" id="{A5A2767B-12E8-3097-0F5A-70DD91F148F2}"/>
              </a:ext>
            </a:extLst>
          </p:cNvPr>
          <p:cNvSpPr>
            <a:spLocks noGrp="1"/>
          </p:cNvSpPr>
          <p:nvPr>
            <p:ph type="dt" sz="half" idx="10"/>
          </p:nvPr>
        </p:nvSpPr>
        <p:spPr>
          <a:xfrm>
            <a:off x="609600" y="6356351"/>
            <a:ext cx="2844800" cy="365125"/>
          </a:xfrm>
        </p:spPr>
        <p:txBody>
          <a:bodyPr/>
          <a:lstStyle>
            <a:lvl1pPr>
              <a:defRPr/>
            </a:lvl1pPr>
          </a:lstStyle>
          <a:p>
            <a:pPr>
              <a:defRPr/>
            </a:pPr>
            <a:fld id="{C817ACB3-F2AB-4FB0-BD44-3301AD82071A}" type="datetimeFigureOut">
              <a:rPr lang="en-US"/>
              <a:pPr>
                <a:defRPr/>
              </a:pPr>
              <a:t>10/28/2024</a:t>
            </a:fld>
            <a:endParaRPr lang="en-US"/>
          </a:p>
        </p:txBody>
      </p:sp>
      <p:sp>
        <p:nvSpPr>
          <p:cNvPr id="17" name="Slide Number Placeholder 5">
            <a:extLst>
              <a:ext uri="{FF2B5EF4-FFF2-40B4-BE49-F238E27FC236}">
                <a16:creationId xmlns:a16="http://schemas.microsoft.com/office/drawing/2014/main" id="{B6F10EF7-F91C-B355-81E1-E4236964ECF1}"/>
              </a:ext>
            </a:extLst>
          </p:cNvPr>
          <p:cNvSpPr>
            <a:spLocks noGrp="1"/>
          </p:cNvSpPr>
          <p:nvPr>
            <p:ph type="sldNum" sz="quarter" idx="12"/>
          </p:nvPr>
        </p:nvSpPr>
        <p:spPr>
          <a:xfrm>
            <a:off x="8737600" y="6356351"/>
            <a:ext cx="2844800" cy="365125"/>
          </a:xfrm>
        </p:spPr>
        <p:txBody>
          <a:bodyPr/>
          <a:lstStyle>
            <a:lvl1pPr>
              <a:defRPr/>
            </a:lvl1pPr>
          </a:lstStyle>
          <a:p>
            <a:pPr>
              <a:defRPr/>
            </a:pPr>
            <a:fld id="{56B662D6-0288-46F0-BC06-7915B728FAA7}" type="slidenum">
              <a:rPr lang="en-US"/>
              <a:pPr>
                <a:defRPr/>
              </a:pPr>
              <a:t>‹#›</a:t>
            </a:fld>
            <a:endParaRPr lang="en-US"/>
          </a:p>
        </p:txBody>
      </p:sp>
      <p:sp>
        <p:nvSpPr>
          <p:cNvPr id="18" name="Title Placeholder 1">
            <a:extLst>
              <a:ext uri="{FF2B5EF4-FFF2-40B4-BE49-F238E27FC236}">
                <a16:creationId xmlns:a16="http://schemas.microsoft.com/office/drawing/2014/main" id="{E91C370F-6C82-71E2-9D86-123039B58C1B}"/>
              </a:ext>
            </a:extLst>
          </p:cNvPr>
          <p:cNvSpPr>
            <a:spLocks noGrp="1"/>
          </p:cNvSpPr>
          <p:nvPr>
            <p:ph type="title"/>
          </p:nvPr>
        </p:nvSpPr>
        <p:spPr bwMode="auto">
          <a:xfrm>
            <a:off x="609600" y="274638"/>
            <a:ext cx="10972800" cy="7245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9" name="Text Placeholder 2">
            <a:extLst>
              <a:ext uri="{FF2B5EF4-FFF2-40B4-BE49-F238E27FC236}">
                <a16:creationId xmlns:a16="http://schemas.microsoft.com/office/drawing/2014/main" id="{B1C58673-14C8-B46F-03D7-300DC9C87AB8}"/>
              </a:ext>
            </a:extLst>
          </p:cNvPr>
          <p:cNvSpPr>
            <a:spLocks noGrp="1"/>
          </p:cNvSpPr>
          <p:nvPr>
            <p:ph idx="1"/>
          </p:nvPr>
        </p:nvSpPr>
        <p:spPr bwMode="auto">
          <a:xfrm>
            <a:off x="609600" y="999193"/>
            <a:ext cx="10972800" cy="46736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31575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lvl1pPr>
          </a:lstStyle>
          <a:p>
            <a:pPr>
              <a:defRPr/>
            </a:pPr>
            <a:fld id="{C817ACB3-F2AB-4FB0-BD44-3301AD82071A}" type="datetimeFigureOut">
              <a:rPr lang="en-US"/>
              <a:pPr>
                <a:defRPr/>
              </a:pPr>
              <a:t>10/28/2024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12A98A-71B5-4EDF-A3A8-AEE6BE03CFBE}" type="slidenum">
              <a:rPr lang="en-US"/>
              <a:pPr>
                <a:defRPr/>
              </a:pPr>
              <a:t>‹#›</a:t>
            </a:fld>
            <a:endParaRPr lang="en-US"/>
          </a:p>
        </p:txBody>
      </p:sp>
    </p:spTree>
    <p:extLst>
      <p:ext uri="{BB962C8B-B14F-4D97-AF65-F5344CB8AC3E}">
        <p14:creationId xmlns:p14="http://schemas.microsoft.com/office/powerpoint/2010/main" val="2459227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105648"/>
            <a:ext cx="5384800" cy="4667624"/>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05648"/>
            <a:ext cx="5384800" cy="4667624"/>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a:lvl1pPr>
          </a:lstStyle>
          <a:p>
            <a:pPr>
              <a:defRPr/>
            </a:pPr>
            <a:fld id="{754DC75A-5963-4759-8A21-2AD27192C3FA}" type="datetimeFigureOut">
              <a:rPr lang="en-US"/>
              <a:pPr>
                <a:defRPr/>
              </a:pPr>
              <a:t>10/28/2024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6B662D6-0288-46F0-BC06-7915B728FAA7}" type="slidenum">
              <a:rPr lang="en-US"/>
              <a:pPr>
                <a:defRPr/>
              </a:pPr>
              <a:t>‹#›</a:t>
            </a:fld>
            <a:endParaRPr lang="en-US"/>
          </a:p>
        </p:txBody>
      </p:sp>
      <p:sp>
        <p:nvSpPr>
          <p:cNvPr id="2" name="Title Placeholder 1">
            <a:extLst>
              <a:ext uri="{FF2B5EF4-FFF2-40B4-BE49-F238E27FC236}">
                <a16:creationId xmlns:a16="http://schemas.microsoft.com/office/drawing/2014/main" id="{DF8CD90D-D759-A0F5-D5FE-65CF669B0AE2}"/>
              </a:ext>
            </a:extLst>
          </p:cNvPr>
          <p:cNvSpPr>
            <a:spLocks noGrp="1"/>
          </p:cNvSpPr>
          <p:nvPr>
            <p:ph type="title"/>
          </p:nvPr>
        </p:nvSpPr>
        <p:spPr bwMode="auto">
          <a:xfrm>
            <a:off x="609600" y="274638"/>
            <a:ext cx="10972800" cy="7245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271698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lvl1pPr>
              <a:defRPr/>
            </a:lvl1pPr>
          </a:lstStyle>
          <a:p>
            <a:pPr>
              <a:defRPr/>
            </a:pPr>
            <a:fld id="{56D3438F-E558-4457-A8F2-7DF2DBE77132}" type="datetimeFigureOut">
              <a:rPr lang="en-US"/>
              <a:pPr>
                <a:defRPr/>
              </a:pPr>
              <a:t>10/28/2024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5083D68-74FF-41C4-9F30-3D668FFAF858}" type="slidenum">
              <a:rPr lang="en-US"/>
              <a:pPr>
                <a:defRPr/>
              </a:pPr>
              <a:t>‹#›</a:t>
            </a:fld>
            <a:endParaRPr lang="en-US"/>
          </a:p>
        </p:txBody>
      </p:sp>
      <p:sp>
        <p:nvSpPr>
          <p:cNvPr id="2" name="Title Placeholder 1">
            <a:extLst>
              <a:ext uri="{FF2B5EF4-FFF2-40B4-BE49-F238E27FC236}">
                <a16:creationId xmlns:a16="http://schemas.microsoft.com/office/drawing/2014/main" id="{DFAF7D40-FD72-317B-2A52-DB824D924FE9}"/>
              </a:ext>
            </a:extLst>
          </p:cNvPr>
          <p:cNvSpPr>
            <a:spLocks noGrp="1"/>
          </p:cNvSpPr>
          <p:nvPr>
            <p:ph type="title"/>
          </p:nvPr>
        </p:nvSpPr>
        <p:spPr bwMode="auto">
          <a:xfrm>
            <a:off x="609600" y="274638"/>
            <a:ext cx="10972800" cy="7245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38243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4" name="Date Placeholder 3"/>
          <p:cNvSpPr>
            <a:spLocks noGrp="1"/>
          </p:cNvSpPr>
          <p:nvPr>
            <p:ph type="dt" sz="half" idx="10"/>
          </p:nvPr>
        </p:nvSpPr>
        <p:spPr/>
        <p:txBody>
          <a:bodyPr/>
          <a:lstStyle>
            <a:lvl1pPr>
              <a:defRPr/>
            </a:lvl1pPr>
          </a:lstStyle>
          <a:p>
            <a:pPr>
              <a:defRPr/>
            </a:pPr>
            <a:fld id="{FB311B87-68E1-4D49-B601-BD986F480169}" type="datetimeFigureOut">
              <a:rPr lang="en-US"/>
              <a:pPr>
                <a:defRPr/>
              </a:pPr>
              <a:t>10/28/2024</a:t>
            </a:fld>
            <a:endParaRPr lang="en-US"/>
          </a:p>
        </p:txBody>
      </p:sp>
      <p:sp>
        <p:nvSpPr>
          <p:cNvPr id="15" name="Footer Placeholder 4"/>
          <p:cNvSpPr>
            <a:spLocks noGrp="1"/>
          </p:cNvSpPr>
          <p:nvPr>
            <p:ph type="ftr" sz="quarter" idx="11"/>
          </p:nvPr>
        </p:nvSpPr>
        <p:spPr/>
        <p:txBody>
          <a:bodyPr/>
          <a:lstStyle>
            <a:lvl1pPr>
              <a:defRPr/>
            </a:lvl1pPr>
          </a:lstStyle>
          <a:p>
            <a:pPr>
              <a:defRPr/>
            </a:pPr>
            <a:endParaRPr lang="en-US" dirty="0"/>
          </a:p>
        </p:txBody>
      </p:sp>
      <p:sp>
        <p:nvSpPr>
          <p:cNvPr id="16" name="Slide Number Placeholder 5"/>
          <p:cNvSpPr>
            <a:spLocks noGrp="1"/>
          </p:cNvSpPr>
          <p:nvPr>
            <p:ph type="sldNum" sz="quarter" idx="12"/>
          </p:nvPr>
        </p:nvSpPr>
        <p:spPr/>
        <p:txBody>
          <a:bodyPr/>
          <a:lstStyle>
            <a:lvl1pPr>
              <a:defRPr/>
            </a:lvl1pPr>
          </a:lstStyle>
          <a:p>
            <a:pPr>
              <a:defRPr/>
            </a:pPr>
            <a:fld id="{CAEEF144-A0A7-45BC-AB4E-9B6676C8BE0E}" type="slidenum">
              <a:rPr lang="en-US"/>
              <a:pPr>
                <a:defRPr/>
              </a:pPr>
              <a:t>‹#›</a:t>
            </a:fld>
            <a:endParaRPr lang="en-US"/>
          </a:p>
        </p:txBody>
      </p:sp>
    </p:spTree>
    <p:extLst>
      <p:ext uri="{BB962C8B-B14F-4D97-AF65-F5344CB8AC3E}">
        <p14:creationId xmlns:p14="http://schemas.microsoft.com/office/powerpoint/2010/main" val="3748752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4766733" y="273051"/>
            <a:ext cx="6815667" cy="5512173"/>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1435101"/>
            <a:ext cx="4011084" cy="435012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3"/>
          <p:cNvSpPr>
            <a:spLocks noGrp="1"/>
          </p:cNvSpPr>
          <p:nvPr>
            <p:ph type="dt" sz="half" idx="10"/>
          </p:nvPr>
        </p:nvSpPr>
        <p:spPr/>
        <p:txBody>
          <a:bodyPr/>
          <a:lstStyle>
            <a:lvl1pPr>
              <a:defRPr/>
            </a:lvl1pPr>
          </a:lstStyle>
          <a:p>
            <a:pPr>
              <a:defRPr/>
            </a:pPr>
            <a:fld id="{FCCB591D-0692-4112-B0A0-2E9F45EA45F2}" type="datetimeFigureOut">
              <a:rPr lang="en-US"/>
              <a:pPr>
                <a:defRPr/>
              </a:pPr>
              <a:t>10/28/2024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0511CB8-8E0C-4EF2-AAB0-9A116C016782}" type="slidenum">
              <a:rPr lang="en-US"/>
              <a:pPr>
                <a:defRPr/>
              </a:pPr>
              <a:t>‹#›</a:t>
            </a:fld>
            <a:endParaRPr lang="en-US"/>
          </a:p>
        </p:txBody>
      </p:sp>
    </p:spTree>
    <p:extLst>
      <p:ext uri="{BB962C8B-B14F-4D97-AF65-F5344CB8AC3E}">
        <p14:creationId xmlns:p14="http://schemas.microsoft.com/office/powerpoint/2010/main" val="2766729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609600" y="999193"/>
            <a:ext cx="10972800" cy="47561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FEB7298-C7C1-4AA2-9964-95265F62A99D}" type="datetimeFigureOut">
              <a:rPr lang="en-US"/>
              <a:pPr>
                <a:defRPr/>
              </a:pPr>
              <a:t>10/28/2024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948CB7B-C705-4D4C-9351-7E2113486738}" type="slidenum">
              <a:rPr lang="en-US"/>
              <a:pPr>
                <a:defRPr/>
              </a:pPr>
              <a:t>‹#›</a:t>
            </a:fld>
            <a:endParaRPr lang="en-US"/>
          </a:p>
        </p:txBody>
      </p:sp>
      <p:sp>
        <p:nvSpPr>
          <p:cNvPr id="2" name="Title Placeholder 1">
            <a:extLst>
              <a:ext uri="{FF2B5EF4-FFF2-40B4-BE49-F238E27FC236}">
                <a16:creationId xmlns:a16="http://schemas.microsoft.com/office/drawing/2014/main" id="{2ED91AD6-93FE-270E-05B4-BD706385537E}"/>
              </a:ext>
            </a:extLst>
          </p:cNvPr>
          <p:cNvSpPr txBox="1">
            <a:spLocks/>
          </p:cNvSpPr>
          <p:nvPr userDrawn="1"/>
        </p:nvSpPr>
        <p:spPr bwMode="auto">
          <a:xfrm>
            <a:off x="609600" y="274638"/>
            <a:ext cx="10972800" cy="7245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t>Click to edit Master title style</a:t>
            </a:r>
            <a:endParaRPr lang="en-US" dirty="0"/>
          </a:p>
        </p:txBody>
      </p:sp>
    </p:spTree>
    <p:extLst>
      <p:ext uri="{BB962C8B-B14F-4D97-AF65-F5344CB8AC3E}">
        <p14:creationId xmlns:p14="http://schemas.microsoft.com/office/powerpoint/2010/main" val="617150946"/>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9" r:id="rId5"/>
    <p:sldLayoutId id="2147483730" r:id="rId6"/>
    <p:sldLayoutId id="2147483731" r:id="rId7"/>
  </p:sldLayoutIdLst>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urldefense.proofpoint.com/v2/url?u=https-3A__forms.office.com_Pages_ResponsePage.aspx-3Fid-3D9zmaULNOK0y0KNFeWok7dvNjUo1Ef0RGtYbJxP0OsLtURDdHTjVYVkhYV1BNM1lOUlJIVU03RllGRi4u&amp;d=DwMFAg&amp;c=euGZstcaTDllvimEN8b7jXrwqOf-v5A_CdpgnVfiiMM&amp;r=z-IU9ib5TWiQxbgP1WR4K7aHdIbsQrGgABDT82wWAm4&amp;m=7CbYwrYo6yY2LMN8R8w-CylcvGLNbWckapGyih9yet-Tatbj6aqYV4fYAvJbdEKt&amp;s=64EsWtzPQhvL44LnA5GVa16MUEmvwzBenAnCo7v-Pf4&amp;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urldefense.proofpoint.com/v2/url?u=https-3A__forms.office.com_Pages_ResponsePage.aspx-3Fid-3D9zmaULNOK0y0KNFeWok7dvNjUo1Ef0RGtYbJxP0OsLtUMTVaWlA1RDAwSVpJQkdaQVVXSE1VMU9LNi4u&amp;d=DwMFAg&amp;c=euGZstcaTDllvimEN8b7jXrwqOf-v5A_CdpgnVfiiMM&amp;r=z-IU9ib5TWiQxbgP1WR4K7aHdIbsQrGgABDT82wWAm4&amp;m=7CbYwrYo6yY2LMN8R8w-CylcvGLNbWckapGyih9yet-Tatbj6aqYV4fYAvJbdEKt&amp;s=HJlwfG6NB5tx0qTo3IaINp9Ri6p3D47rT6Upr3qvNXM&amp;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EC2DB0A-5CA7-60F8-6209-E430423EAEC1}"/>
              </a:ext>
            </a:extLst>
          </p:cNvPr>
          <p:cNvSpPr>
            <a:spLocks noGrp="1"/>
          </p:cNvSpPr>
          <p:nvPr>
            <p:ph type="ctrTitle"/>
          </p:nvPr>
        </p:nvSpPr>
        <p:spPr/>
        <p:txBody>
          <a:bodyPr/>
          <a:lstStyle/>
          <a:p>
            <a:r>
              <a:rPr lang="en-US" dirty="0"/>
              <a:t>Monthly Meeting</a:t>
            </a:r>
            <a:br>
              <a:rPr lang="en-US" dirty="0"/>
            </a:br>
            <a:r>
              <a:rPr lang="en-US" dirty="0"/>
              <a:t>October 29, 2024</a:t>
            </a:r>
            <a:br>
              <a:rPr lang="en-US" dirty="0"/>
            </a:br>
            <a:endParaRPr lang="en-US" dirty="0"/>
          </a:p>
        </p:txBody>
      </p:sp>
      <p:pic>
        <p:nvPicPr>
          <p:cNvPr id="4" name="Picture 3">
            <a:extLst>
              <a:ext uri="{FF2B5EF4-FFF2-40B4-BE49-F238E27FC236}">
                <a16:creationId xmlns:a16="http://schemas.microsoft.com/office/drawing/2014/main" id="{3A3E8BE1-6361-ACAB-3F52-9A204302EFD4}"/>
              </a:ext>
            </a:extLst>
          </p:cNvPr>
          <p:cNvPicPr>
            <a:picLocks noChangeAspect="1"/>
          </p:cNvPicPr>
          <p:nvPr/>
        </p:nvPicPr>
        <p:blipFill>
          <a:blip r:embed="rId2"/>
          <a:stretch>
            <a:fillRect/>
          </a:stretch>
        </p:blipFill>
        <p:spPr>
          <a:xfrm>
            <a:off x="2828756" y="278572"/>
            <a:ext cx="6568579" cy="2273948"/>
          </a:xfrm>
          <a:prstGeom prst="rect">
            <a:avLst/>
          </a:prstGeom>
        </p:spPr>
      </p:pic>
    </p:spTree>
    <p:extLst>
      <p:ext uri="{BB962C8B-B14F-4D97-AF65-F5344CB8AC3E}">
        <p14:creationId xmlns:p14="http://schemas.microsoft.com/office/powerpoint/2010/main" val="1278924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99A61-B09A-00EB-4414-E03934370548}"/>
              </a:ext>
            </a:extLst>
          </p:cNvPr>
          <p:cNvSpPr>
            <a:spLocks noGrp="1"/>
          </p:cNvSpPr>
          <p:nvPr>
            <p:ph type="title"/>
          </p:nvPr>
        </p:nvSpPr>
        <p:spPr>
          <a:xfrm>
            <a:off x="609600" y="274638"/>
            <a:ext cx="10972800" cy="724555"/>
          </a:xfrm>
        </p:spPr>
        <p:txBody>
          <a:bodyPr/>
          <a:lstStyle/>
          <a:p>
            <a:r>
              <a:rPr lang="en-US" dirty="0"/>
              <a:t>ECR Summit</a:t>
            </a:r>
          </a:p>
        </p:txBody>
      </p:sp>
      <p:sp>
        <p:nvSpPr>
          <p:cNvPr id="3" name="Content Placeholder 2">
            <a:extLst>
              <a:ext uri="{FF2B5EF4-FFF2-40B4-BE49-F238E27FC236}">
                <a16:creationId xmlns:a16="http://schemas.microsoft.com/office/drawing/2014/main" id="{6A5AF8A2-6609-1EBA-BF64-709C26D04A2A}"/>
              </a:ext>
            </a:extLst>
          </p:cNvPr>
          <p:cNvSpPr>
            <a:spLocks noGrp="1"/>
          </p:cNvSpPr>
          <p:nvPr>
            <p:ph idx="1"/>
          </p:nvPr>
        </p:nvSpPr>
        <p:spPr>
          <a:xfrm>
            <a:off x="609600" y="999193"/>
            <a:ext cx="10972800" cy="4673601"/>
          </a:xfrm>
        </p:spPr>
        <p:txBody>
          <a:bodyPr/>
          <a:lstStyle/>
          <a:p>
            <a:r>
              <a:rPr lang="en-US" dirty="0"/>
              <a:t>December 11, 2024, Capitol Hill, 8:00am to 1:30pm</a:t>
            </a:r>
          </a:p>
          <a:p>
            <a:pPr lvl="0"/>
            <a:r>
              <a:rPr lang="en-US" dirty="0"/>
              <a:t>Following the Strategy session, ECR will be hosting a policy summit on ESOP Contracting reform</a:t>
            </a:r>
          </a:p>
          <a:p>
            <a:pPr lvl="0"/>
            <a:r>
              <a:rPr lang="en-US" dirty="0"/>
              <a:t>Agenda includes ECR’s work on Sec. 874 and other advocacy avenues, Capitol Hill and Executive Agency speakers, and CEO-to-CEO conversations on topics facing ESOP businesses</a:t>
            </a:r>
          </a:p>
          <a:p>
            <a:pPr lvl="0"/>
            <a:r>
              <a:rPr lang="en-US" dirty="0"/>
              <a:t>Additional background and RSVP information can be found</a:t>
            </a:r>
          </a:p>
          <a:p>
            <a:pPr lvl="1"/>
            <a:r>
              <a:rPr lang="en-US" dirty="0">
                <a:hlinkClick r:id="rId2">
                  <a:extLst>
                    <a:ext uri="{A12FA001-AC4F-418D-AE19-62706E023703}">
                      <ahyp:hlinkClr xmlns:ahyp="http://schemas.microsoft.com/office/drawing/2018/hyperlinkcolor" val="tx"/>
                    </a:ext>
                  </a:extLst>
                </a:hlinkClick>
              </a:rPr>
              <a:t>RSVP: Driving Federal Policy Change for ESOP-Owned Contractors (office.com)</a:t>
            </a:r>
            <a:endParaRPr lang="en-US" dirty="0"/>
          </a:p>
        </p:txBody>
      </p:sp>
    </p:spTree>
    <p:extLst>
      <p:ext uri="{BB962C8B-B14F-4D97-AF65-F5344CB8AC3E}">
        <p14:creationId xmlns:p14="http://schemas.microsoft.com/office/powerpoint/2010/main" val="1744814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6D1113B-8B13-DB78-27EE-79B7AABADC64}"/>
              </a:ext>
            </a:extLst>
          </p:cNvPr>
          <p:cNvSpPr>
            <a:spLocks noGrp="1"/>
          </p:cNvSpPr>
          <p:nvPr>
            <p:ph type="title"/>
          </p:nvPr>
        </p:nvSpPr>
        <p:spPr>
          <a:xfrm>
            <a:off x="609600" y="274638"/>
            <a:ext cx="10972800" cy="724555"/>
          </a:xfrm>
        </p:spPr>
        <p:txBody>
          <a:bodyPr/>
          <a:lstStyle/>
          <a:p>
            <a:r>
              <a:rPr lang="en-US" dirty="0"/>
              <a:t>January Activity</a:t>
            </a:r>
            <a:endParaRPr lang="en-US" dirty="0">
              <a:solidFill>
                <a:srgbClr val="C00000"/>
              </a:solidFill>
            </a:endParaRPr>
          </a:p>
        </p:txBody>
      </p:sp>
      <p:sp>
        <p:nvSpPr>
          <p:cNvPr id="3" name="Content Placeholder 2">
            <a:extLst>
              <a:ext uri="{FF2B5EF4-FFF2-40B4-BE49-F238E27FC236}">
                <a16:creationId xmlns:a16="http://schemas.microsoft.com/office/drawing/2014/main" id="{3FE7720A-01F4-6A56-7C5E-A3332B6CCB6D}"/>
              </a:ext>
            </a:extLst>
          </p:cNvPr>
          <p:cNvSpPr>
            <a:spLocks noGrp="1"/>
          </p:cNvSpPr>
          <p:nvPr>
            <p:ph idx="1"/>
          </p:nvPr>
        </p:nvSpPr>
        <p:spPr>
          <a:xfrm>
            <a:off x="609600" y="999193"/>
            <a:ext cx="10972800" cy="4673601"/>
          </a:xfrm>
        </p:spPr>
        <p:txBody>
          <a:bodyPr/>
          <a:lstStyle/>
          <a:p>
            <a:pPr lvl="0"/>
            <a:r>
              <a:rPr lang="en-US" dirty="0"/>
              <a:t>January 2025 fly in for our FY26 asks</a:t>
            </a:r>
          </a:p>
          <a:p>
            <a:pPr lvl="0"/>
            <a:r>
              <a:rPr lang="en-US" dirty="0"/>
              <a:t>Awaiting final congressional calendar for 2025, but tentatively looking at the last week of January for Hill meetings</a:t>
            </a:r>
          </a:p>
          <a:p>
            <a:pPr lvl="0"/>
            <a:r>
              <a:rPr lang="en-US" dirty="0"/>
              <a:t>Additional information to follow upon release of the 2025 Congressional calendar </a:t>
            </a:r>
          </a:p>
          <a:p>
            <a:endParaRPr lang="en-US" dirty="0"/>
          </a:p>
        </p:txBody>
      </p:sp>
    </p:spTree>
    <p:extLst>
      <p:ext uri="{BB962C8B-B14F-4D97-AF65-F5344CB8AC3E}">
        <p14:creationId xmlns:p14="http://schemas.microsoft.com/office/powerpoint/2010/main" val="4239291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0E81D-7F60-7D3E-466C-F8F6661FB11E}"/>
              </a:ext>
            </a:extLst>
          </p:cNvPr>
          <p:cNvSpPr>
            <a:spLocks noGrp="1"/>
          </p:cNvSpPr>
          <p:nvPr>
            <p:ph type="ctrTitle"/>
          </p:nvPr>
        </p:nvSpPr>
        <p:spPr>
          <a:xfrm>
            <a:off x="914400" y="2689695"/>
            <a:ext cx="10363200" cy="1288115"/>
          </a:xfrm>
        </p:spPr>
        <p:txBody>
          <a:bodyPr/>
          <a:lstStyle/>
          <a:p>
            <a:r>
              <a:rPr lang="en-US" dirty="0"/>
              <a:t>Discussion</a:t>
            </a:r>
            <a:br>
              <a:rPr lang="en-US" dirty="0"/>
            </a:br>
            <a:r>
              <a:rPr lang="en-US" sz="2000" dirty="0"/>
              <a:t>(Monthly Meetings on last Tuesday of each month at 4:00 pm ET)</a:t>
            </a:r>
            <a:endParaRPr lang="en-US" sz="4000" dirty="0"/>
          </a:p>
        </p:txBody>
      </p:sp>
    </p:spTree>
    <p:extLst>
      <p:ext uri="{BB962C8B-B14F-4D97-AF65-F5344CB8AC3E}">
        <p14:creationId xmlns:p14="http://schemas.microsoft.com/office/powerpoint/2010/main" val="2056417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AA7AD-905A-009C-8FD6-EB766642611F}"/>
              </a:ext>
            </a:extLst>
          </p:cNvPr>
          <p:cNvSpPr>
            <a:spLocks noGrp="1"/>
          </p:cNvSpPr>
          <p:nvPr>
            <p:ph type="title"/>
          </p:nvPr>
        </p:nvSpPr>
        <p:spPr>
          <a:xfrm>
            <a:off x="609600" y="274638"/>
            <a:ext cx="10972800" cy="724555"/>
          </a:xfrm>
        </p:spPr>
        <p:txBody>
          <a:bodyPr/>
          <a:lstStyle/>
          <a:p>
            <a:r>
              <a:rPr lang="en-US"/>
              <a:t>Agenda</a:t>
            </a:r>
            <a:endParaRPr lang="en-US" dirty="0"/>
          </a:p>
        </p:txBody>
      </p:sp>
      <p:sp>
        <p:nvSpPr>
          <p:cNvPr id="3" name="Content Placeholder 2">
            <a:extLst>
              <a:ext uri="{FF2B5EF4-FFF2-40B4-BE49-F238E27FC236}">
                <a16:creationId xmlns:a16="http://schemas.microsoft.com/office/drawing/2014/main" id="{65BCFC24-812A-A49C-D524-540074DB2BD7}"/>
              </a:ext>
            </a:extLst>
          </p:cNvPr>
          <p:cNvSpPr>
            <a:spLocks noGrp="1"/>
          </p:cNvSpPr>
          <p:nvPr>
            <p:ph idx="1"/>
          </p:nvPr>
        </p:nvSpPr>
        <p:spPr>
          <a:xfrm>
            <a:off x="609600" y="999193"/>
            <a:ext cx="10972800" cy="4673601"/>
          </a:xfrm>
        </p:spPr>
        <p:txBody>
          <a:bodyPr/>
          <a:lstStyle/>
          <a:p>
            <a:r>
              <a:rPr lang="en-US" dirty="0"/>
              <a:t>Legislative Update </a:t>
            </a:r>
          </a:p>
          <a:p>
            <a:r>
              <a:rPr lang="en-US" dirty="0"/>
              <a:t>Office Hours </a:t>
            </a:r>
          </a:p>
          <a:p>
            <a:r>
              <a:rPr lang="en-US" dirty="0"/>
              <a:t>Final Rule </a:t>
            </a:r>
          </a:p>
          <a:p>
            <a:r>
              <a:rPr lang="en-US" dirty="0"/>
              <a:t>Agency Strategic Engagement</a:t>
            </a:r>
          </a:p>
          <a:p>
            <a:r>
              <a:rPr lang="en-US"/>
              <a:t>Website Updates</a:t>
            </a:r>
            <a:endParaRPr lang="en-US" dirty="0"/>
          </a:p>
          <a:p>
            <a:r>
              <a:rPr lang="en-US" dirty="0"/>
              <a:t>2025 Executive Council Strategic Planning</a:t>
            </a:r>
          </a:p>
          <a:p>
            <a:r>
              <a:rPr lang="en-US" dirty="0"/>
              <a:t>ECR Summit</a:t>
            </a:r>
          </a:p>
          <a:p>
            <a:r>
              <a:rPr lang="en-US" dirty="0"/>
              <a:t>January Activity</a:t>
            </a:r>
          </a:p>
          <a:p>
            <a:endParaRPr lang="en-US" dirty="0"/>
          </a:p>
          <a:p>
            <a:endParaRPr lang="en-US" dirty="0"/>
          </a:p>
        </p:txBody>
      </p:sp>
    </p:spTree>
    <p:extLst>
      <p:ext uri="{BB962C8B-B14F-4D97-AF65-F5344CB8AC3E}">
        <p14:creationId xmlns:p14="http://schemas.microsoft.com/office/powerpoint/2010/main" val="1324111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B07CF-52C8-99F7-90A4-98CF00B13FFD}"/>
              </a:ext>
            </a:extLst>
          </p:cNvPr>
          <p:cNvSpPr>
            <a:spLocks noGrp="1"/>
          </p:cNvSpPr>
          <p:nvPr>
            <p:ph type="title"/>
          </p:nvPr>
        </p:nvSpPr>
        <p:spPr>
          <a:xfrm>
            <a:off x="609600" y="274638"/>
            <a:ext cx="10972800" cy="724555"/>
          </a:xfrm>
        </p:spPr>
        <p:txBody>
          <a:bodyPr/>
          <a:lstStyle/>
          <a:p>
            <a:r>
              <a:rPr lang="en-US" dirty="0"/>
              <a:t>Legislative Update</a:t>
            </a:r>
          </a:p>
        </p:txBody>
      </p:sp>
      <p:sp>
        <p:nvSpPr>
          <p:cNvPr id="3" name="Content Placeholder 2">
            <a:extLst>
              <a:ext uri="{FF2B5EF4-FFF2-40B4-BE49-F238E27FC236}">
                <a16:creationId xmlns:a16="http://schemas.microsoft.com/office/drawing/2014/main" id="{DFEDC1C4-9528-EEAF-BE2A-7ABFFA1B2853}"/>
              </a:ext>
            </a:extLst>
          </p:cNvPr>
          <p:cNvSpPr>
            <a:spLocks noGrp="1"/>
          </p:cNvSpPr>
          <p:nvPr>
            <p:ph idx="1"/>
          </p:nvPr>
        </p:nvSpPr>
        <p:spPr>
          <a:xfrm>
            <a:off x="609600" y="999193"/>
            <a:ext cx="10972800" cy="4673601"/>
          </a:xfrm>
        </p:spPr>
        <p:txBody>
          <a:bodyPr/>
          <a:lstStyle/>
          <a:p>
            <a:pPr lvl="0"/>
            <a:r>
              <a:rPr lang="en-US" dirty="0"/>
              <a:t>Conference process fully underway and committees are meeting at the staff level to review priorities</a:t>
            </a:r>
          </a:p>
          <a:p>
            <a:pPr lvl="0"/>
            <a:r>
              <a:rPr lang="en-US" dirty="0"/>
              <a:t>HASC/SASC/HSBC/SSBC staff met last Thursday to discuss small business policy that will be included in NDAA</a:t>
            </a:r>
          </a:p>
          <a:p>
            <a:pPr lvl="0"/>
            <a:r>
              <a:rPr lang="en-US" dirty="0"/>
              <a:t>NDAA is still the likely vehicle to move several end of year priorities so we do not anticipate final passage until late December, possibly even January</a:t>
            </a:r>
          </a:p>
          <a:p>
            <a:pPr lvl="0"/>
            <a:r>
              <a:rPr lang="en-US" dirty="0"/>
              <a:t>Election results will dictate how much does or does not get done in December</a:t>
            </a:r>
          </a:p>
        </p:txBody>
      </p:sp>
    </p:spTree>
    <p:extLst>
      <p:ext uri="{BB962C8B-B14F-4D97-AF65-F5344CB8AC3E}">
        <p14:creationId xmlns:p14="http://schemas.microsoft.com/office/powerpoint/2010/main" val="1175378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9DC68-1D5B-23B5-C806-AEF944924B5D}"/>
              </a:ext>
            </a:extLst>
          </p:cNvPr>
          <p:cNvSpPr>
            <a:spLocks noGrp="1"/>
          </p:cNvSpPr>
          <p:nvPr>
            <p:ph type="title"/>
          </p:nvPr>
        </p:nvSpPr>
        <p:spPr>
          <a:xfrm>
            <a:off x="609600" y="274638"/>
            <a:ext cx="10972800" cy="724555"/>
          </a:xfrm>
        </p:spPr>
        <p:txBody>
          <a:bodyPr/>
          <a:lstStyle/>
          <a:p>
            <a:r>
              <a:rPr lang="en-US" dirty="0"/>
              <a:t>Office Hours</a:t>
            </a:r>
          </a:p>
        </p:txBody>
      </p:sp>
      <p:sp>
        <p:nvSpPr>
          <p:cNvPr id="3" name="Content Placeholder 2">
            <a:extLst>
              <a:ext uri="{FF2B5EF4-FFF2-40B4-BE49-F238E27FC236}">
                <a16:creationId xmlns:a16="http://schemas.microsoft.com/office/drawing/2014/main" id="{23657FF5-97C5-FDF2-5E0A-8E6BBDFFE5CB}"/>
              </a:ext>
            </a:extLst>
          </p:cNvPr>
          <p:cNvSpPr>
            <a:spLocks noGrp="1"/>
          </p:cNvSpPr>
          <p:nvPr>
            <p:ph idx="1"/>
          </p:nvPr>
        </p:nvSpPr>
        <p:spPr>
          <a:xfrm>
            <a:off x="609600" y="999193"/>
            <a:ext cx="10972800" cy="4673601"/>
          </a:xfrm>
        </p:spPr>
        <p:txBody>
          <a:bodyPr/>
          <a:lstStyle/>
          <a:p>
            <a:pPr lvl="0"/>
            <a:r>
              <a:rPr lang="en-US" sz="2800" dirty="0"/>
              <a:t>In addition to our regularly scheduled monthly calls, we are also going to schedule regular office hours for members with specific questions/scenarios </a:t>
            </a:r>
          </a:p>
          <a:p>
            <a:pPr lvl="0"/>
            <a:r>
              <a:rPr lang="en-US" sz="2800" dirty="0"/>
              <a:t>Office hours will be held on the 2nd Tuesday of each month from 4-5 pm EDT; Calendar notices will be sent to all members </a:t>
            </a:r>
          </a:p>
          <a:p>
            <a:pPr lvl="0"/>
            <a:r>
              <a:rPr lang="en-US" sz="2800" dirty="0"/>
              <a:t>Should you have questions or issues you would like to discuss with the ECR staff privately, we can still schedule individual calls with members, but we would like to provide all members with another opportunity to triage questions or issues with ECR</a:t>
            </a:r>
          </a:p>
          <a:p>
            <a:pPr lvl="0"/>
            <a:r>
              <a:rPr lang="en-US" sz="2800" dirty="0"/>
              <a:t>Additional communications to follow</a:t>
            </a:r>
          </a:p>
        </p:txBody>
      </p:sp>
    </p:spTree>
    <p:extLst>
      <p:ext uri="{BB962C8B-B14F-4D97-AF65-F5344CB8AC3E}">
        <p14:creationId xmlns:p14="http://schemas.microsoft.com/office/powerpoint/2010/main" val="2682677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5950159-8CC2-68DF-CA4A-65907D0A609D}"/>
              </a:ext>
            </a:extLst>
          </p:cNvPr>
          <p:cNvSpPr txBox="1"/>
          <p:nvPr/>
        </p:nvSpPr>
        <p:spPr>
          <a:xfrm>
            <a:off x="160773" y="5948624"/>
            <a:ext cx="5395964" cy="830997"/>
          </a:xfrm>
          <a:prstGeom prst="rect">
            <a:avLst/>
          </a:prstGeom>
          <a:noFill/>
        </p:spPr>
        <p:txBody>
          <a:bodyPr wrap="square" rtlCol="0">
            <a:spAutoFit/>
          </a:bodyPr>
          <a:lstStyle/>
          <a:p>
            <a:r>
              <a:rPr lang="en-US" sz="1600" dirty="0"/>
              <a:t>DFARS Operating Guide:</a:t>
            </a:r>
          </a:p>
          <a:p>
            <a:r>
              <a:rPr lang="en-US" sz="1600" dirty="0"/>
              <a:t>https://www.acq.osd.mil/dpap/dars/docs/far_dfars_guide/DFARS_Operating_Guide_January_2015.pdf</a:t>
            </a:r>
          </a:p>
        </p:txBody>
      </p:sp>
      <p:graphicFrame>
        <p:nvGraphicFramePr>
          <p:cNvPr id="6" name="Table 5">
            <a:extLst>
              <a:ext uri="{FF2B5EF4-FFF2-40B4-BE49-F238E27FC236}">
                <a16:creationId xmlns:a16="http://schemas.microsoft.com/office/drawing/2014/main" id="{02617175-D3EA-86E2-B340-1DF1734FBA65}"/>
              </a:ext>
            </a:extLst>
          </p:cNvPr>
          <p:cNvGraphicFramePr>
            <a:graphicFrameLocks noGrp="1"/>
          </p:cNvGraphicFramePr>
          <p:nvPr>
            <p:extLst>
              <p:ext uri="{D42A27DB-BD31-4B8C-83A1-F6EECF244321}">
                <p14:modId xmlns:p14="http://schemas.microsoft.com/office/powerpoint/2010/main" val="1353681149"/>
              </p:ext>
            </p:extLst>
          </p:nvPr>
        </p:nvGraphicFramePr>
        <p:xfrm>
          <a:off x="417739" y="763150"/>
          <a:ext cx="11356522" cy="5023013"/>
        </p:xfrm>
        <a:graphic>
          <a:graphicData uri="http://schemas.openxmlformats.org/drawingml/2006/table">
            <a:tbl>
              <a:tblPr firstRow="1" bandRow="1">
                <a:tableStyleId>{5C22544A-7EE6-4342-B048-85BDC9FD1C3A}</a:tableStyleId>
              </a:tblPr>
              <a:tblGrid>
                <a:gridCol w="2529486">
                  <a:extLst>
                    <a:ext uri="{9D8B030D-6E8A-4147-A177-3AD203B41FA5}">
                      <a16:colId xmlns:a16="http://schemas.microsoft.com/office/drawing/2014/main" val="228284797"/>
                    </a:ext>
                  </a:extLst>
                </a:gridCol>
                <a:gridCol w="1870277">
                  <a:extLst>
                    <a:ext uri="{9D8B030D-6E8A-4147-A177-3AD203B41FA5}">
                      <a16:colId xmlns:a16="http://schemas.microsoft.com/office/drawing/2014/main" val="2244090450"/>
                    </a:ext>
                  </a:extLst>
                </a:gridCol>
                <a:gridCol w="922752">
                  <a:extLst>
                    <a:ext uri="{9D8B030D-6E8A-4147-A177-3AD203B41FA5}">
                      <a16:colId xmlns:a16="http://schemas.microsoft.com/office/drawing/2014/main" val="179708813"/>
                    </a:ext>
                  </a:extLst>
                </a:gridCol>
                <a:gridCol w="1166498">
                  <a:extLst>
                    <a:ext uri="{9D8B030D-6E8A-4147-A177-3AD203B41FA5}">
                      <a16:colId xmlns:a16="http://schemas.microsoft.com/office/drawing/2014/main" val="1273407050"/>
                    </a:ext>
                  </a:extLst>
                </a:gridCol>
                <a:gridCol w="4867509">
                  <a:extLst>
                    <a:ext uri="{9D8B030D-6E8A-4147-A177-3AD203B41FA5}">
                      <a16:colId xmlns:a16="http://schemas.microsoft.com/office/drawing/2014/main" val="3484502965"/>
                    </a:ext>
                  </a:extLst>
                </a:gridCol>
              </a:tblGrid>
              <a:tr h="270433">
                <a:tc>
                  <a:txBody>
                    <a:bodyPr/>
                    <a:lstStyle/>
                    <a:p>
                      <a:endParaRPr lang="en-US" sz="1200" dirty="0"/>
                    </a:p>
                  </a:txBody>
                  <a:tcPr/>
                </a:tc>
                <a:tc>
                  <a:txBody>
                    <a:bodyPr/>
                    <a:lstStyle/>
                    <a:p>
                      <a:pPr algn="ctr"/>
                      <a:r>
                        <a:rPr lang="en-US" sz="1200" dirty="0"/>
                        <a:t>Step</a:t>
                      </a:r>
                    </a:p>
                  </a:txBody>
                  <a:tcPr/>
                </a:tc>
                <a:tc>
                  <a:txBody>
                    <a:bodyPr/>
                    <a:lstStyle/>
                    <a:p>
                      <a:pPr algn="ctr"/>
                      <a:r>
                        <a:rPr lang="en-US" sz="1200" dirty="0"/>
                        <a:t>Weeks</a:t>
                      </a:r>
                    </a:p>
                  </a:txBody>
                  <a:tcPr/>
                </a:tc>
                <a:tc>
                  <a:txBody>
                    <a:bodyPr/>
                    <a:lstStyle/>
                    <a:p>
                      <a:pPr algn="ctr"/>
                      <a:endParaRPr lang="en-US" sz="1200" i="1" dirty="0">
                        <a:solidFill>
                          <a:schemeClr val="tx1"/>
                        </a:solidFill>
                      </a:endParaRPr>
                    </a:p>
                  </a:txBody>
                  <a:tcPr/>
                </a:tc>
                <a:tc>
                  <a:txBody>
                    <a:bodyPr/>
                    <a:lstStyle/>
                    <a:p>
                      <a:pPr algn="ctr"/>
                      <a:r>
                        <a:rPr lang="en-US" sz="1200" i="1" dirty="0">
                          <a:solidFill>
                            <a:schemeClr val="tx1"/>
                          </a:solidFill>
                        </a:rPr>
                        <a:t>Actual</a:t>
                      </a:r>
                    </a:p>
                  </a:txBody>
                  <a:tcPr/>
                </a:tc>
                <a:extLst>
                  <a:ext uri="{0D108BD9-81ED-4DB2-BD59-A6C34878D82A}">
                    <a16:rowId xmlns:a16="http://schemas.microsoft.com/office/drawing/2014/main" val="2869215013"/>
                  </a:ext>
                </a:extLst>
              </a:tr>
              <a:tr h="270433">
                <a:tc rowSpan="7">
                  <a:txBody>
                    <a:bodyPr/>
                    <a:lstStyle/>
                    <a:p>
                      <a:pPr algn="ctr" fontAlgn="b"/>
                      <a:r>
                        <a:rPr lang="en-US" sz="1200" b="1" i="0" u="none" strike="noStrike" dirty="0">
                          <a:solidFill>
                            <a:srgbClr val="000000"/>
                          </a:solidFill>
                          <a:effectLst/>
                          <a:latin typeface="+mj-lt"/>
                        </a:rPr>
                        <a:t>Proposed Rule Making (24 weeks)</a:t>
                      </a:r>
                    </a:p>
                  </a:txBody>
                  <a:tcPr marL="4763" marR="4763" marT="4763" marB="0" vert="vert270" anchor="ctr"/>
                </a:tc>
                <a:tc>
                  <a:txBody>
                    <a:bodyPr/>
                    <a:lstStyle/>
                    <a:p>
                      <a:pPr algn="l" fontAlgn="b"/>
                      <a:r>
                        <a:rPr lang="en-US" sz="1200" b="1" i="0" u="none" strike="noStrike" dirty="0">
                          <a:solidFill>
                            <a:srgbClr val="000000"/>
                          </a:solidFill>
                          <a:effectLst/>
                          <a:latin typeface="+mj-lt"/>
                        </a:rPr>
                        <a:t>Submit Report</a:t>
                      </a:r>
                    </a:p>
                  </a:txBody>
                  <a:tcPr marL="4763" marR="4763" marT="4763" marB="0" anchor="b"/>
                </a:tc>
                <a:tc>
                  <a:txBody>
                    <a:bodyPr/>
                    <a:lstStyle/>
                    <a:p>
                      <a:pPr algn="ctr" fontAlgn="b"/>
                      <a:r>
                        <a:rPr lang="en-US" sz="1200" b="1" i="0" u="none" strike="noStrike" dirty="0">
                          <a:solidFill>
                            <a:srgbClr val="000000"/>
                          </a:solidFill>
                          <a:effectLst/>
                          <a:latin typeface="+mj-lt"/>
                        </a:rPr>
                        <a:t>7</a:t>
                      </a:r>
                    </a:p>
                  </a:txBody>
                  <a:tcPr marL="4763" marR="4763" marT="4763"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solidFill>
                            <a:schemeClr val="tx1"/>
                          </a:solidFill>
                        </a:rPr>
                        <a:t>Start ~ 1/24/24</a:t>
                      </a:r>
                    </a:p>
                  </a:txBody>
                  <a:tcPr/>
                </a:tc>
                <a:tc>
                  <a:txBody>
                    <a:bodyPr/>
                    <a:lstStyle/>
                    <a:p>
                      <a:endParaRPr lang="en-US" sz="1200" dirty="0"/>
                    </a:p>
                  </a:txBody>
                  <a:tcPr/>
                </a:tc>
                <a:extLst>
                  <a:ext uri="{0D108BD9-81ED-4DB2-BD59-A6C34878D82A}">
                    <a16:rowId xmlns:a16="http://schemas.microsoft.com/office/drawing/2014/main" val="4115361013"/>
                  </a:ext>
                </a:extLst>
              </a:tr>
              <a:tr h="548932">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i="0" u="none" strike="noStrike" dirty="0">
                          <a:solidFill>
                            <a:srgbClr val="000000"/>
                          </a:solidFill>
                          <a:effectLst/>
                          <a:latin typeface="+mj-lt"/>
                        </a:rPr>
                        <a:t>DARC agrees to rule</a:t>
                      </a:r>
                    </a:p>
                  </a:txBody>
                  <a:tcPr marL="4763" marR="4763" marT="4763" marB="0" anchor="ctr"/>
                </a:tc>
                <a:tc>
                  <a:txBody>
                    <a:bodyPr/>
                    <a:lstStyle/>
                    <a:p>
                      <a:pPr algn="ctr" fontAlgn="b"/>
                      <a:r>
                        <a:rPr lang="en-US" sz="1200" b="1" i="0" u="none" strike="noStrike">
                          <a:solidFill>
                            <a:srgbClr val="000000"/>
                          </a:solidFill>
                          <a:effectLst/>
                          <a:latin typeface="+mj-lt"/>
                        </a:rPr>
                        <a:t>2</a:t>
                      </a:r>
                    </a:p>
                  </a:txBody>
                  <a:tcPr marL="4763" marR="4763" marT="4763" marB="0" anchor="ctr"/>
                </a:tc>
                <a:tc>
                  <a:txBody>
                    <a:bodyPr/>
                    <a:lstStyle/>
                    <a:p>
                      <a:r>
                        <a:rPr lang="en-US" sz="1200" dirty="0"/>
                        <a:t>3/13/24</a:t>
                      </a:r>
                    </a:p>
                  </a:txBody>
                  <a:tcPr anchor="ctr"/>
                </a:tc>
                <a:tc rowSpan="4">
                  <a:txBody>
                    <a:bodyPr/>
                    <a:lstStyle/>
                    <a:p>
                      <a:r>
                        <a:rPr lang="en-US" sz="1000" kern="1200" dirty="0">
                          <a:solidFill>
                            <a:schemeClr val="dk1"/>
                          </a:solidFill>
                          <a:effectLst/>
                          <a:latin typeface="+mn-lt"/>
                          <a:ea typeface="+mn-ea"/>
                          <a:cs typeface="+mn-cs"/>
                        </a:rPr>
                        <a:t>03/06/2024 Case manager forwarded draft proposed rule to DARS Regulatory Control Officer.  DARS Regulatory Control Officer reviewing.”</a:t>
                      </a:r>
                    </a:p>
                    <a:p>
                      <a:r>
                        <a:rPr lang="en-US" sz="1000" dirty="0"/>
                        <a:t>04/16/2024 DARS Regulatory Control Officer identified issues with draft proposed rule to case manager. Case manager and DARS Regulatory Control Officer resolving issues.</a:t>
                      </a:r>
                    </a:p>
                  </a:txBody>
                  <a:tcPr/>
                </a:tc>
                <a:extLst>
                  <a:ext uri="{0D108BD9-81ED-4DB2-BD59-A6C34878D82A}">
                    <a16:rowId xmlns:a16="http://schemas.microsoft.com/office/drawing/2014/main" val="2955310506"/>
                  </a:ext>
                </a:extLst>
              </a:tr>
              <a:tr h="270433">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i="0" u="none" strike="noStrike" dirty="0">
                          <a:solidFill>
                            <a:srgbClr val="000000"/>
                          </a:solidFill>
                          <a:effectLst/>
                          <a:latin typeface="+mj-lt"/>
                        </a:rPr>
                        <a:t>Case Manager</a:t>
                      </a:r>
                    </a:p>
                  </a:txBody>
                  <a:tcPr marL="4763" marR="4763" marT="4763" marB="0" anchor="b"/>
                </a:tc>
                <a:tc>
                  <a:txBody>
                    <a:bodyPr/>
                    <a:lstStyle/>
                    <a:p>
                      <a:pPr algn="ctr" fontAlgn="b"/>
                      <a:r>
                        <a:rPr lang="en-US" sz="1200" b="1" i="0" u="none" strike="noStrike">
                          <a:solidFill>
                            <a:srgbClr val="000000"/>
                          </a:solidFill>
                          <a:effectLst/>
                          <a:latin typeface="+mj-lt"/>
                        </a:rPr>
                        <a:t>1</a:t>
                      </a:r>
                    </a:p>
                  </a:txBody>
                  <a:tcPr marL="4763" marR="4763" marT="4763" marB="0" anchor="b"/>
                </a:tc>
                <a:tc>
                  <a:txBody>
                    <a:bodyPr/>
                    <a:lstStyle/>
                    <a:p>
                      <a:r>
                        <a:rPr lang="en-US" sz="1200" dirty="0"/>
                        <a:t>3/27/24</a:t>
                      </a:r>
                    </a:p>
                  </a:txBody>
                  <a:tcPr/>
                </a:tc>
                <a:tc vMerge="1">
                  <a:txBody>
                    <a:bodyPr/>
                    <a:lstStyle/>
                    <a:p>
                      <a:endParaRPr lang="en-US" sz="1200" dirty="0"/>
                    </a:p>
                  </a:txBody>
                  <a:tcPr/>
                </a:tc>
                <a:extLst>
                  <a:ext uri="{0D108BD9-81ED-4DB2-BD59-A6C34878D82A}">
                    <a16:rowId xmlns:a16="http://schemas.microsoft.com/office/drawing/2014/main" val="1719470947"/>
                  </a:ext>
                </a:extLst>
              </a:tr>
              <a:tr h="270433">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i="0" u="none" strike="noStrike">
                          <a:solidFill>
                            <a:srgbClr val="000000"/>
                          </a:solidFill>
                          <a:effectLst/>
                          <a:latin typeface="+mj-lt"/>
                        </a:rPr>
                        <a:t>DoD Approval to Publish</a:t>
                      </a:r>
                    </a:p>
                  </a:txBody>
                  <a:tcPr marL="4763" marR="4763" marT="4763" marB="0" anchor="b"/>
                </a:tc>
                <a:tc>
                  <a:txBody>
                    <a:bodyPr/>
                    <a:lstStyle/>
                    <a:p>
                      <a:pPr algn="ctr" fontAlgn="b"/>
                      <a:r>
                        <a:rPr lang="en-US" sz="1200" b="1" i="0" u="none" strike="noStrike" dirty="0">
                          <a:solidFill>
                            <a:srgbClr val="000000"/>
                          </a:solidFill>
                          <a:effectLst/>
                          <a:latin typeface="+mj-lt"/>
                        </a:rPr>
                        <a:t>5.5</a:t>
                      </a:r>
                    </a:p>
                  </a:txBody>
                  <a:tcPr marL="4763" marR="4763" marT="4763" marB="0" anchor="b"/>
                </a:tc>
                <a:tc>
                  <a:txBody>
                    <a:bodyPr/>
                    <a:lstStyle/>
                    <a:p>
                      <a:r>
                        <a:rPr lang="en-US" sz="1200" dirty="0"/>
                        <a:t>4/3/24</a:t>
                      </a:r>
                    </a:p>
                  </a:txBody>
                  <a:tcPr/>
                </a:tc>
                <a:tc vMerge="1">
                  <a:txBody>
                    <a:bodyPr/>
                    <a:lstStyle/>
                    <a:p>
                      <a:endParaRPr lang="en-US" sz="1200" dirty="0"/>
                    </a:p>
                  </a:txBody>
                  <a:tcPr/>
                </a:tc>
                <a:extLst>
                  <a:ext uri="{0D108BD9-81ED-4DB2-BD59-A6C34878D82A}">
                    <a16:rowId xmlns:a16="http://schemas.microsoft.com/office/drawing/2014/main" val="1914505190"/>
                  </a:ext>
                </a:extLst>
              </a:tr>
              <a:tr h="270433">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i="0" u="none" strike="noStrike" dirty="0">
                          <a:solidFill>
                            <a:srgbClr val="000000"/>
                          </a:solidFill>
                          <a:effectLst/>
                          <a:latin typeface="+mj-lt"/>
                        </a:rPr>
                        <a:t>OFPP/OIRA identify issues</a:t>
                      </a:r>
                    </a:p>
                  </a:txBody>
                  <a:tcPr marL="4763" marR="4763" marT="4763" marB="0" anchor="b"/>
                </a:tc>
                <a:tc>
                  <a:txBody>
                    <a:bodyPr/>
                    <a:lstStyle/>
                    <a:p>
                      <a:pPr algn="ctr" fontAlgn="b"/>
                      <a:r>
                        <a:rPr lang="en-US" sz="1200" b="1" i="0" u="none" strike="noStrike" dirty="0">
                          <a:solidFill>
                            <a:srgbClr val="000000"/>
                          </a:solidFill>
                          <a:effectLst/>
                          <a:latin typeface="+mj-lt"/>
                        </a:rPr>
                        <a:t>2</a:t>
                      </a:r>
                    </a:p>
                  </a:txBody>
                  <a:tcPr marL="4763" marR="4763" marT="4763" marB="0" anchor="b"/>
                </a:tc>
                <a:tc>
                  <a:txBody>
                    <a:bodyPr/>
                    <a:lstStyle/>
                    <a:p>
                      <a:r>
                        <a:rPr lang="en-US" sz="1200" dirty="0"/>
                        <a:t>5/15/24</a:t>
                      </a:r>
                    </a:p>
                  </a:txBody>
                  <a:tcPr/>
                </a:tc>
                <a:tc vMerge="1">
                  <a:txBody>
                    <a:bodyPr/>
                    <a:lstStyle/>
                    <a:p>
                      <a:endParaRPr lang="en-US" sz="1200" dirty="0"/>
                    </a:p>
                  </a:txBody>
                  <a:tcPr/>
                </a:tc>
                <a:extLst>
                  <a:ext uri="{0D108BD9-81ED-4DB2-BD59-A6C34878D82A}">
                    <a16:rowId xmlns:a16="http://schemas.microsoft.com/office/drawing/2014/main" val="2604649391"/>
                  </a:ext>
                </a:extLst>
              </a:tr>
              <a:tr h="450721">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i="0" u="none" strike="noStrike" dirty="0">
                          <a:solidFill>
                            <a:srgbClr val="000000"/>
                          </a:solidFill>
                          <a:effectLst/>
                          <a:latin typeface="+mj-lt"/>
                        </a:rPr>
                        <a:t>Resolve OFPP/OIRA issues</a:t>
                      </a:r>
                    </a:p>
                  </a:txBody>
                  <a:tcPr marL="4763" marR="4763" marT="4763" marB="0" anchor="b"/>
                </a:tc>
                <a:tc>
                  <a:txBody>
                    <a:bodyPr/>
                    <a:lstStyle/>
                    <a:p>
                      <a:pPr algn="ctr" fontAlgn="b"/>
                      <a:r>
                        <a:rPr lang="en-US" sz="1200" b="1" i="0" u="none" strike="noStrike">
                          <a:solidFill>
                            <a:srgbClr val="000000"/>
                          </a:solidFill>
                          <a:effectLst/>
                          <a:latin typeface="+mj-lt"/>
                        </a:rPr>
                        <a:t>2</a:t>
                      </a:r>
                    </a:p>
                  </a:txBody>
                  <a:tcPr marL="4763" marR="4763" marT="4763" marB="0" anchor="b"/>
                </a:tc>
                <a:tc>
                  <a:txBody>
                    <a:bodyPr/>
                    <a:lstStyle/>
                    <a:p>
                      <a:r>
                        <a:rPr lang="en-US" sz="1200" dirty="0"/>
                        <a:t>5/29/24</a:t>
                      </a:r>
                    </a:p>
                  </a:txBody>
                  <a:tcPr/>
                </a:tc>
                <a:tc>
                  <a:txBody>
                    <a:bodyPr/>
                    <a:lstStyle/>
                    <a:p>
                      <a:r>
                        <a:rPr lang="en-US" sz="1200" dirty="0"/>
                        <a:t>05/02/2024 OIRA cleared proposed DFARS rule.  DARS Regulatory Control Officer preparing for publication, pending DoD ATP.</a:t>
                      </a:r>
                    </a:p>
                  </a:txBody>
                  <a:tcPr/>
                </a:tc>
                <a:extLst>
                  <a:ext uri="{0D108BD9-81ED-4DB2-BD59-A6C34878D82A}">
                    <a16:rowId xmlns:a16="http://schemas.microsoft.com/office/drawing/2014/main" val="3460282282"/>
                  </a:ext>
                </a:extLst>
              </a:tr>
              <a:tr h="270433">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200" b="1" i="0" u="none" strike="noStrike" dirty="0">
                          <a:solidFill>
                            <a:srgbClr val="000000"/>
                          </a:solidFill>
                          <a:effectLst/>
                          <a:latin typeface="+mj-lt"/>
                        </a:rPr>
                        <a:t>Publish proposed rule</a:t>
                      </a:r>
                    </a:p>
                  </a:txBody>
                  <a:tcPr marL="4763" marR="4763" marT="4763" marB="0" anchor="b"/>
                </a:tc>
                <a:tc>
                  <a:txBody>
                    <a:bodyPr/>
                    <a:lstStyle/>
                    <a:p>
                      <a:pPr algn="ctr" fontAlgn="b"/>
                      <a:r>
                        <a:rPr lang="en-US" sz="1200" b="1" i="0" u="none" strike="noStrike" dirty="0">
                          <a:solidFill>
                            <a:srgbClr val="000000"/>
                          </a:solidFill>
                          <a:effectLst/>
                          <a:latin typeface="+mj-lt"/>
                        </a:rPr>
                        <a:t>4.5</a:t>
                      </a:r>
                    </a:p>
                  </a:txBody>
                  <a:tcPr marL="4763" marR="4763" marT="4763" marB="0" anchor="b"/>
                </a:tc>
                <a:tc>
                  <a:txBody>
                    <a:bodyPr/>
                    <a:lstStyle/>
                    <a:p>
                      <a:r>
                        <a:rPr lang="en-US" sz="1200" dirty="0"/>
                        <a:t>6/12/24</a:t>
                      </a:r>
                    </a:p>
                  </a:txBody>
                  <a:tcPr/>
                </a:tc>
                <a:tc>
                  <a:txBody>
                    <a:bodyPr/>
                    <a:lstStyle/>
                    <a:p>
                      <a:endParaRPr lang="en-US" sz="1200" dirty="0"/>
                    </a:p>
                  </a:txBody>
                  <a:tcPr/>
                </a:tc>
                <a:extLst>
                  <a:ext uri="{0D108BD9-81ED-4DB2-BD59-A6C34878D82A}">
                    <a16:rowId xmlns:a16="http://schemas.microsoft.com/office/drawing/2014/main" val="2601296975"/>
                  </a:ext>
                </a:extLst>
              </a:tr>
              <a:tr h="270433">
                <a:tc gridSpan="2">
                  <a:txBody>
                    <a:bodyPr/>
                    <a:lstStyle/>
                    <a:p>
                      <a:pPr algn="ctr" fontAlgn="b"/>
                      <a:r>
                        <a:rPr lang="en-US" sz="1200" b="1" i="0" u="none" strike="noStrike" dirty="0">
                          <a:solidFill>
                            <a:srgbClr val="000000"/>
                          </a:solidFill>
                          <a:effectLst/>
                          <a:latin typeface="+mj-lt"/>
                        </a:rPr>
                        <a:t>Public Comment (60 days)</a:t>
                      </a:r>
                    </a:p>
                  </a:txBody>
                  <a:tcPr marL="4763" marR="4763" marT="4763" marB="0" anchor="b"/>
                </a:tc>
                <a:tc hMerge="1">
                  <a:txBody>
                    <a:bodyPr/>
                    <a:lstStyle/>
                    <a:p>
                      <a:pPr algn="l" fontAlgn="b"/>
                      <a:r>
                        <a:rPr lang="en-US" sz="1100" b="1" i="0" u="none" strike="noStrike" dirty="0">
                          <a:solidFill>
                            <a:srgbClr val="000000"/>
                          </a:solidFill>
                          <a:effectLst/>
                          <a:latin typeface="+mj-lt"/>
                        </a:rPr>
                        <a:t>Public Comment (60 days)</a:t>
                      </a:r>
                    </a:p>
                  </a:txBody>
                  <a:tcPr marL="4763" marR="4763" marT="4763" marB="0" anchor="b"/>
                </a:tc>
                <a:tc>
                  <a:txBody>
                    <a:bodyPr/>
                    <a:lstStyle/>
                    <a:p>
                      <a:pPr algn="ctr" fontAlgn="b"/>
                      <a:r>
                        <a:rPr lang="en-US" sz="1200" b="1" i="0" u="none" strike="noStrike" dirty="0">
                          <a:solidFill>
                            <a:srgbClr val="000000"/>
                          </a:solidFill>
                          <a:effectLst/>
                          <a:latin typeface="+mj-lt"/>
                        </a:rPr>
                        <a:t>9</a:t>
                      </a:r>
                    </a:p>
                  </a:txBody>
                  <a:tcPr marL="4763" marR="4763" marT="4763" marB="0" anchor="b"/>
                </a:tc>
                <a:tc>
                  <a:txBody>
                    <a:bodyPr/>
                    <a:lstStyle/>
                    <a:p>
                      <a:r>
                        <a:rPr lang="en-US" sz="1200" dirty="0"/>
                        <a:t>7/10/24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5/29/2024 Proposed rule published</a:t>
                      </a:r>
                    </a:p>
                  </a:txBody>
                  <a:tcPr/>
                </a:tc>
                <a:extLst>
                  <a:ext uri="{0D108BD9-81ED-4DB2-BD59-A6C34878D82A}">
                    <a16:rowId xmlns:a16="http://schemas.microsoft.com/office/drawing/2014/main" val="4234610591"/>
                  </a:ext>
                </a:extLst>
              </a:tr>
              <a:tr h="450721">
                <a:tc rowSpan="7">
                  <a:txBody>
                    <a:bodyPr/>
                    <a:lstStyle/>
                    <a:p>
                      <a:pPr algn="ctr"/>
                      <a:r>
                        <a:rPr lang="en-US" sz="1200" b="1" dirty="0">
                          <a:latin typeface="+mj-lt"/>
                        </a:rPr>
                        <a:t>Final Rule Making </a:t>
                      </a:r>
                    </a:p>
                    <a:p>
                      <a:pPr algn="ctr"/>
                      <a:r>
                        <a:rPr lang="en-US" sz="1200" b="1" dirty="0">
                          <a:latin typeface="+mj-lt"/>
                        </a:rPr>
                        <a:t>(19 weeks)</a:t>
                      </a:r>
                    </a:p>
                  </a:txBody>
                  <a:tcPr marL="4763" marR="4763" marT="4763" marB="0" vert="vert270" anchor="ctr" anchorCtr="1"/>
                </a:tc>
                <a:tc>
                  <a:txBody>
                    <a:bodyPr/>
                    <a:lstStyle/>
                    <a:p>
                      <a:pPr algn="l" fontAlgn="b"/>
                      <a:r>
                        <a:rPr lang="en-US" sz="1200" b="1" i="0" u="none" strike="noStrike" dirty="0">
                          <a:solidFill>
                            <a:srgbClr val="000000"/>
                          </a:solidFill>
                          <a:effectLst/>
                          <a:latin typeface="+mj-lt"/>
                        </a:rPr>
                        <a:t>Submit Report</a:t>
                      </a:r>
                    </a:p>
                  </a:txBody>
                  <a:tcPr marL="4763" marR="4763" marT="4763" marB="0" anchor="b"/>
                </a:tc>
                <a:tc>
                  <a:txBody>
                    <a:bodyPr/>
                    <a:lstStyle/>
                    <a:p>
                      <a:pPr algn="ctr" fontAlgn="b"/>
                      <a:r>
                        <a:rPr lang="en-US" sz="1200" b="1" i="0" u="none" strike="noStrike" dirty="0">
                          <a:solidFill>
                            <a:srgbClr val="000000"/>
                          </a:solidFill>
                          <a:effectLst/>
                          <a:latin typeface="+mj-lt"/>
                        </a:rPr>
                        <a:t>4</a:t>
                      </a:r>
                    </a:p>
                  </a:txBody>
                  <a:tcPr marL="4763" marR="4763" marT="4763" marB="0" anchor="b"/>
                </a:tc>
                <a:tc>
                  <a:txBody>
                    <a:bodyPr/>
                    <a:lstStyle/>
                    <a:p>
                      <a:r>
                        <a:rPr lang="en-US" sz="1200" dirty="0"/>
                        <a:t>9/11/24</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mn-lt"/>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n-lt"/>
                          <a:cs typeface="Calibri"/>
                        </a:rPr>
                        <a:t>09/11/2024 Case manager forwarded draft final DFARS rule to DARS Regulatory Control Officer.  DARS Regulatory Control Officer reviewing. </a:t>
                      </a:r>
                    </a:p>
                  </a:txBody>
                  <a:tcPr/>
                </a:tc>
                <a:extLst>
                  <a:ext uri="{0D108BD9-81ED-4DB2-BD59-A6C34878D82A}">
                    <a16:rowId xmlns:a16="http://schemas.microsoft.com/office/drawing/2014/main" val="1199614698"/>
                  </a:ext>
                </a:extLst>
              </a:tr>
              <a:tr h="270433">
                <a:tc vMerge="1">
                  <a:txBody>
                    <a:bodyPr/>
                    <a:lstStyle/>
                    <a:p>
                      <a:endParaRPr lang="en-US" dirty="0"/>
                    </a:p>
                  </a:txBody>
                  <a:tcPr marL="4763" marR="4763" marT="4763" marB="0" anchor="b"/>
                </a:tc>
                <a:tc>
                  <a:txBody>
                    <a:bodyPr/>
                    <a:lstStyle/>
                    <a:p>
                      <a:pPr algn="l" fontAlgn="b"/>
                      <a:r>
                        <a:rPr lang="en-US" sz="1200" b="1" i="0" u="none" strike="noStrike">
                          <a:solidFill>
                            <a:srgbClr val="000000"/>
                          </a:solidFill>
                          <a:effectLst/>
                          <a:latin typeface="+mj-lt"/>
                        </a:rPr>
                        <a:t>DARC agrees to rule</a:t>
                      </a:r>
                    </a:p>
                  </a:txBody>
                  <a:tcPr marL="4763" marR="4763" marT="4763" marB="0" anchor="b"/>
                </a:tc>
                <a:tc>
                  <a:txBody>
                    <a:bodyPr/>
                    <a:lstStyle/>
                    <a:p>
                      <a:pPr algn="ctr" fontAlgn="b"/>
                      <a:r>
                        <a:rPr lang="en-US" sz="1200" b="1" i="0" u="none" strike="noStrike">
                          <a:solidFill>
                            <a:srgbClr val="000000"/>
                          </a:solidFill>
                          <a:effectLst/>
                          <a:latin typeface="+mj-lt"/>
                        </a:rPr>
                        <a:t>2</a:t>
                      </a:r>
                    </a:p>
                  </a:txBody>
                  <a:tcPr marL="4763" marR="4763" marT="4763" marB="0" anchor="b"/>
                </a:tc>
                <a:tc>
                  <a:txBody>
                    <a:bodyPr/>
                    <a:lstStyle/>
                    <a:p>
                      <a:r>
                        <a:rPr lang="en-US" sz="1200" dirty="0"/>
                        <a:t>10/9/24</a:t>
                      </a:r>
                    </a:p>
                  </a:txBody>
                  <a:tcPr/>
                </a:tc>
                <a:tc vMerge="1">
                  <a:txBody>
                    <a:bodyPr/>
                    <a:lstStyle/>
                    <a:p>
                      <a:endParaRPr lang="en-US" sz="1200" dirty="0"/>
                    </a:p>
                  </a:txBody>
                  <a:tcPr/>
                </a:tc>
                <a:extLst>
                  <a:ext uri="{0D108BD9-81ED-4DB2-BD59-A6C34878D82A}">
                    <a16:rowId xmlns:a16="http://schemas.microsoft.com/office/drawing/2014/main" val="4272733032"/>
                  </a:ext>
                </a:extLst>
              </a:tr>
              <a:tr h="270433">
                <a:tc vMerge="1">
                  <a:txBody>
                    <a:bodyPr/>
                    <a:lstStyle/>
                    <a:p>
                      <a:endParaRPr lang="en-US"/>
                    </a:p>
                  </a:txBody>
                  <a:tcPr marL="4763" marR="4763" marT="4763" marB="0" anchor="b"/>
                </a:tc>
                <a:tc>
                  <a:txBody>
                    <a:bodyPr/>
                    <a:lstStyle/>
                    <a:p>
                      <a:pPr algn="l" fontAlgn="b"/>
                      <a:r>
                        <a:rPr lang="en-US" sz="1200" b="1" i="0" u="none" strike="noStrike">
                          <a:solidFill>
                            <a:srgbClr val="000000"/>
                          </a:solidFill>
                          <a:effectLst/>
                          <a:latin typeface="+mj-lt"/>
                        </a:rPr>
                        <a:t>Case Manager</a:t>
                      </a:r>
                    </a:p>
                  </a:txBody>
                  <a:tcPr marL="4763" marR="4763" marT="4763" marB="0" anchor="b"/>
                </a:tc>
                <a:tc>
                  <a:txBody>
                    <a:bodyPr/>
                    <a:lstStyle/>
                    <a:p>
                      <a:pPr algn="ctr" fontAlgn="b"/>
                      <a:r>
                        <a:rPr lang="en-US" sz="1200" b="1" i="0" u="none" strike="noStrike">
                          <a:solidFill>
                            <a:srgbClr val="000000"/>
                          </a:solidFill>
                          <a:effectLst/>
                          <a:latin typeface="+mj-lt"/>
                        </a:rPr>
                        <a:t>1</a:t>
                      </a:r>
                    </a:p>
                  </a:txBody>
                  <a:tcPr marL="4763" marR="4763" marT="4763" marB="0" anchor="b"/>
                </a:tc>
                <a:tc>
                  <a:txBody>
                    <a:bodyPr/>
                    <a:lstStyle/>
                    <a:p>
                      <a:r>
                        <a:rPr lang="en-US" sz="1200" dirty="0"/>
                        <a:t>10/23/24</a:t>
                      </a:r>
                    </a:p>
                  </a:txBody>
                  <a:tcPr/>
                </a:tc>
                <a:tc vMerge="1">
                  <a:txBody>
                    <a:bodyPr/>
                    <a:lstStyle/>
                    <a:p>
                      <a:endParaRPr lang="en-US" sz="1200" dirty="0"/>
                    </a:p>
                  </a:txBody>
                  <a:tcPr/>
                </a:tc>
                <a:extLst>
                  <a:ext uri="{0D108BD9-81ED-4DB2-BD59-A6C34878D82A}">
                    <a16:rowId xmlns:a16="http://schemas.microsoft.com/office/drawing/2014/main" val="2418451413"/>
                  </a:ext>
                </a:extLst>
              </a:tr>
              <a:tr h="270433">
                <a:tc vMerge="1">
                  <a:txBody>
                    <a:bodyPr/>
                    <a:lstStyle/>
                    <a:p>
                      <a:endParaRPr lang="en-US" dirty="0"/>
                    </a:p>
                  </a:txBody>
                  <a:tcPr marL="4763" marR="4763" marT="4763" marB="0" anchor="b"/>
                </a:tc>
                <a:tc>
                  <a:txBody>
                    <a:bodyPr/>
                    <a:lstStyle/>
                    <a:p>
                      <a:pPr algn="l" fontAlgn="b"/>
                      <a:r>
                        <a:rPr lang="en-US" sz="1200" b="1" i="0" u="none" strike="noStrike" dirty="0">
                          <a:solidFill>
                            <a:srgbClr val="000000"/>
                          </a:solidFill>
                          <a:effectLst/>
                          <a:latin typeface="+mj-lt"/>
                        </a:rPr>
                        <a:t>DoD Approval to Publish</a:t>
                      </a:r>
                    </a:p>
                  </a:txBody>
                  <a:tcPr marL="4763" marR="4763" marT="4763" marB="0" anchor="b"/>
                </a:tc>
                <a:tc>
                  <a:txBody>
                    <a:bodyPr/>
                    <a:lstStyle/>
                    <a:p>
                      <a:pPr algn="ctr" fontAlgn="b"/>
                      <a:r>
                        <a:rPr lang="en-US" sz="1200" b="1" i="0" u="none" strike="noStrike" dirty="0">
                          <a:solidFill>
                            <a:srgbClr val="000000"/>
                          </a:solidFill>
                          <a:effectLst/>
                          <a:latin typeface="+mj-lt"/>
                        </a:rPr>
                        <a:t>5.5</a:t>
                      </a:r>
                    </a:p>
                  </a:txBody>
                  <a:tcPr marL="4763" marR="4763" marT="4763" marB="0" anchor="b"/>
                </a:tc>
                <a:tc>
                  <a:txBody>
                    <a:bodyPr/>
                    <a:lstStyle/>
                    <a:p>
                      <a:r>
                        <a:rPr lang="en-US" sz="1200" dirty="0"/>
                        <a:t>12/4/24</a:t>
                      </a:r>
                    </a:p>
                  </a:txBody>
                  <a:tcPr/>
                </a:tc>
                <a:tc>
                  <a:txBody>
                    <a:bodyPr/>
                    <a:lstStyle/>
                    <a:p>
                      <a:endParaRPr lang="en-US" sz="1200" dirty="0"/>
                    </a:p>
                  </a:txBody>
                  <a:tcPr/>
                </a:tc>
                <a:extLst>
                  <a:ext uri="{0D108BD9-81ED-4DB2-BD59-A6C34878D82A}">
                    <a16:rowId xmlns:a16="http://schemas.microsoft.com/office/drawing/2014/main" val="1235178520"/>
                  </a:ext>
                </a:extLst>
              </a:tr>
              <a:tr h="270433">
                <a:tc vMerge="1">
                  <a:txBody>
                    <a:bodyPr/>
                    <a:lstStyle/>
                    <a:p>
                      <a:endParaRPr lang="en-US" dirty="0"/>
                    </a:p>
                  </a:txBody>
                  <a:tcPr marL="4763" marR="4763" marT="4763" marB="0" anchor="b"/>
                </a:tc>
                <a:tc>
                  <a:txBody>
                    <a:bodyPr/>
                    <a:lstStyle/>
                    <a:p>
                      <a:pPr algn="l" fontAlgn="b"/>
                      <a:r>
                        <a:rPr lang="en-US" sz="1200" b="1" i="0" u="none" strike="noStrike" dirty="0">
                          <a:solidFill>
                            <a:srgbClr val="000000"/>
                          </a:solidFill>
                          <a:effectLst/>
                          <a:latin typeface="+mj-lt"/>
                        </a:rPr>
                        <a:t>OFPP/OIRA identify issues</a:t>
                      </a:r>
                    </a:p>
                  </a:txBody>
                  <a:tcPr marL="4763" marR="4763" marT="4763" marB="0" anchor="b"/>
                </a:tc>
                <a:tc>
                  <a:txBody>
                    <a:bodyPr/>
                    <a:lstStyle/>
                    <a:p>
                      <a:pPr algn="ctr" fontAlgn="b"/>
                      <a:r>
                        <a:rPr lang="en-US" sz="1200" b="1" i="0" u="none" strike="noStrike" dirty="0">
                          <a:solidFill>
                            <a:srgbClr val="000000"/>
                          </a:solidFill>
                          <a:effectLst/>
                          <a:latin typeface="+mj-lt"/>
                        </a:rPr>
                        <a:t>1</a:t>
                      </a:r>
                    </a:p>
                  </a:txBody>
                  <a:tcPr marL="4763" marR="4763" marT="4763" marB="0" anchor="b"/>
                </a:tc>
                <a:tc>
                  <a:txBody>
                    <a:bodyPr/>
                    <a:lstStyle/>
                    <a:p>
                      <a:r>
                        <a:rPr lang="en-US" sz="1200" dirty="0"/>
                        <a:t>12/11/24</a:t>
                      </a:r>
                    </a:p>
                  </a:txBody>
                  <a:tcPr/>
                </a:tc>
                <a:tc>
                  <a:txBody>
                    <a:bodyPr/>
                    <a:lstStyle/>
                    <a:p>
                      <a:endParaRPr lang="en-US" sz="1200" dirty="0"/>
                    </a:p>
                  </a:txBody>
                  <a:tcPr/>
                </a:tc>
                <a:extLst>
                  <a:ext uri="{0D108BD9-81ED-4DB2-BD59-A6C34878D82A}">
                    <a16:rowId xmlns:a16="http://schemas.microsoft.com/office/drawing/2014/main" val="582985961"/>
                  </a:ext>
                </a:extLst>
              </a:tr>
              <a:tr h="270433">
                <a:tc vMerge="1">
                  <a:txBody>
                    <a:bodyPr/>
                    <a:lstStyle/>
                    <a:p>
                      <a:endParaRPr lang="en-US" dirty="0"/>
                    </a:p>
                  </a:txBody>
                  <a:tcPr marL="4763" marR="4763" marT="4763" marB="0" anchor="b"/>
                </a:tc>
                <a:tc>
                  <a:txBody>
                    <a:bodyPr/>
                    <a:lstStyle/>
                    <a:p>
                      <a:pPr algn="l" fontAlgn="b"/>
                      <a:r>
                        <a:rPr lang="en-US" sz="1200" b="1" i="0" u="none" strike="noStrike">
                          <a:solidFill>
                            <a:srgbClr val="000000"/>
                          </a:solidFill>
                          <a:effectLst/>
                          <a:latin typeface="+mj-lt"/>
                        </a:rPr>
                        <a:t>Resolve OFPP/OIRA issues</a:t>
                      </a:r>
                    </a:p>
                  </a:txBody>
                  <a:tcPr marL="4763" marR="4763" marT="4763" marB="0" anchor="b"/>
                </a:tc>
                <a:tc>
                  <a:txBody>
                    <a:bodyPr/>
                    <a:lstStyle/>
                    <a:p>
                      <a:pPr algn="ctr" fontAlgn="b"/>
                      <a:r>
                        <a:rPr lang="en-US" sz="1200" b="1" i="0" u="none" strike="noStrike">
                          <a:solidFill>
                            <a:srgbClr val="000000"/>
                          </a:solidFill>
                          <a:effectLst/>
                          <a:latin typeface="+mj-lt"/>
                        </a:rPr>
                        <a:t>1</a:t>
                      </a:r>
                    </a:p>
                  </a:txBody>
                  <a:tcPr marL="4763" marR="4763" marT="4763" marB="0" anchor="b"/>
                </a:tc>
                <a:tc>
                  <a:txBody>
                    <a:bodyPr/>
                    <a:lstStyle/>
                    <a:p>
                      <a:r>
                        <a:rPr lang="en-US" sz="1200" dirty="0"/>
                        <a:t>12/18/24</a:t>
                      </a:r>
                    </a:p>
                  </a:txBody>
                  <a:tcPr/>
                </a:tc>
                <a:tc>
                  <a:txBody>
                    <a:bodyPr/>
                    <a:lstStyle/>
                    <a:p>
                      <a:endParaRPr lang="en-US" sz="1200" dirty="0"/>
                    </a:p>
                  </a:txBody>
                  <a:tcPr/>
                </a:tc>
                <a:extLst>
                  <a:ext uri="{0D108BD9-81ED-4DB2-BD59-A6C34878D82A}">
                    <a16:rowId xmlns:a16="http://schemas.microsoft.com/office/drawing/2014/main" val="3420509260"/>
                  </a:ext>
                </a:extLst>
              </a:tr>
              <a:tr h="270433">
                <a:tc vMerge="1">
                  <a:txBody>
                    <a:bodyPr/>
                    <a:lstStyle/>
                    <a:p>
                      <a:endParaRPr lang="en-US" dirty="0"/>
                    </a:p>
                  </a:txBody>
                  <a:tcPr marL="4763" marR="4763" marT="4763" marB="0" anchor="b"/>
                </a:tc>
                <a:tc>
                  <a:txBody>
                    <a:bodyPr/>
                    <a:lstStyle/>
                    <a:p>
                      <a:pPr algn="l" fontAlgn="b"/>
                      <a:r>
                        <a:rPr lang="en-US" sz="1200" b="1" i="0" u="none" strike="noStrike" dirty="0">
                          <a:solidFill>
                            <a:srgbClr val="000000"/>
                          </a:solidFill>
                          <a:effectLst/>
                          <a:latin typeface="+mj-lt"/>
                        </a:rPr>
                        <a:t>Publish final rule</a:t>
                      </a:r>
                    </a:p>
                  </a:txBody>
                  <a:tcPr marL="4763" marR="4763" marT="4763" marB="0" anchor="b"/>
                </a:tc>
                <a:tc>
                  <a:txBody>
                    <a:bodyPr/>
                    <a:lstStyle/>
                    <a:p>
                      <a:pPr algn="ctr" fontAlgn="b"/>
                      <a:r>
                        <a:rPr lang="en-US" sz="1200" b="1" i="0" u="none" strike="noStrike" dirty="0">
                          <a:solidFill>
                            <a:srgbClr val="000000"/>
                          </a:solidFill>
                          <a:effectLst/>
                          <a:latin typeface="+mj-lt"/>
                        </a:rPr>
                        <a:t>4.5</a:t>
                      </a:r>
                    </a:p>
                  </a:txBody>
                  <a:tcPr marL="4763" marR="4763" marT="4763" marB="0" anchor="b"/>
                </a:tc>
                <a:tc>
                  <a:txBody>
                    <a:bodyPr/>
                    <a:lstStyle/>
                    <a:p>
                      <a:r>
                        <a:rPr lang="en-US" sz="1200" dirty="0"/>
                        <a:t>1/22/25</a:t>
                      </a:r>
                    </a:p>
                  </a:txBody>
                  <a:tcPr/>
                </a:tc>
                <a:tc>
                  <a:txBody>
                    <a:bodyPr/>
                    <a:lstStyle/>
                    <a:p>
                      <a:endParaRPr lang="en-US" sz="1200" dirty="0"/>
                    </a:p>
                  </a:txBody>
                  <a:tcPr/>
                </a:tc>
                <a:extLst>
                  <a:ext uri="{0D108BD9-81ED-4DB2-BD59-A6C34878D82A}">
                    <a16:rowId xmlns:a16="http://schemas.microsoft.com/office/drawing/2014/main" val="405952142"/>
                  </a:ext>
                </a:extLst>
              </a:tr>
            </a:tbl>
          </a:graphicData>
        </a:graphic>
      </p:graphicFrame>
      <p:sp>
        <p:nvSpPr>
          <p:cNvPr id="3" name="TextBox 2">
            <a:extLst>
              <a:ext uri="{FF2B5EF4-FFF2-40B4-BE49-F238E27FC236}">
                <a16:creationId xmlns:a16="http://schemas.microsoft.com/office/drawing/2014/main" id="{838BFCD1-E9F2-C34D-8D9B-4C47D30DC082}"/>
              </a:ext>
            </a:extLst>
          </p:cNvPr>
          <p:cNvSpPr txBox="1"/>
          <p:nvPr/>
        </p:nvSpPr>
        <p:spPr>
          <a:xfrm>
            <a:off x="7038473" y="5884560"/>
            <a:ext cx="5051258" cy="830997"/>
          </a:xfrm>
          <a:prstGeom prst="rect">
            <a:avLst/>
          </a:prstGeom>
          <a:noFill/>
        </p:spPr>
        <p:txBody>
          <a:bodyPr wrap="square">
            <a:spAutoFit/>
          </a:bodyPr>
          <a:lstStyle/>
          <a:p>
            <a:r>
              <a:rPr lang="en-US" sz="1600" dirty="0"/>
              <a:t>DFARS Open Cases:</a:t>
            </a:r>
          </a:p>
          <a:p>
            <a:r>
              <a:rPr lang="en-US" sz="1600" dirty="0"/>
              <a:t>https://www.acq.osd.mil/dpap/dars/opencases/dfarscasenum/dfars.pdf</a:t>
            </a:r>
          </a:p>
        </p:txBody>
      </p:sp>
      <p:sp>
        <p:nvSpPr>
          <p:cNvPr id="8" name="Title 7">
            <a:extLst>
              <a:ext uri="{FF2B5EF4-FFF2-40B4-BE49-F238E27FC236}">
                <a16:creationId xmlns:a16="http://schemas.microsoft.com/office/drawing/2014/main" id="{F1508535-1678-3041-5A75-3CEDF7B1B22F}"/>
              </a:ext>
            </a:extLst>
          </p:cNvPr>
          <p:cNvSpPr>
            <a:spLocks noGrp="1"/>
          </p:cNvSpPr>
          <p:nvPr>
            <p:ph type="title"/>
          </p:nvPr>
        </p:nvSpPr>
        <p:spPr>
          <a:xfrm>
            <a:off x="609600" y="169224"/>
            <a:ext cx="10972800" cy="724555"/>
          </a:xfrm>
        </p:spPr>
        <p:txBody>
          <a:bodyPr/>
          <a:lstStyle/>
          <a:p>
            <a:r>
              <a:rPr lang="en-US" dirty="0"/>
              <a:t>DFARS Case 2024 – D004</a:t>
            </a:r>
          </a:p>
        </p:txBody>
      </p:sp>
      <p:sp>
        <p:nvSpPr>
          <p:cNvPr id="2" name="Rectangle 1">
            <a:extLst>
              <a:ext uri="{FF2B5EF4-FFF2-40B4-BE49-F238E27FC236}">
                <a16:creationId xmlns:a16="http://schemas.microsoft.com/office/drawing/2014/main" id="{3C519C8E-0E2C-3EA1-E137-7B0AE888356D}"/>
              </a:ext>
            </a:extLst>
          </p:cNvPr>
          <p:cNvSpPr/>
          <p:nvPr/>
        </p:nvSpPr>
        <p:spPr>
          <a:xfrm>
            <a:off x="6849815" y="4230522"/>
            <a:ext cx="5074017" cy="830997"/>
          </a:xfrm>
          <a:prstGeom prst="rect">
            <a:avLst/>
          </a:prstGeom>
          <a:noFill/>
        </p:spPr>
        <p:txBody>
          <a:bodyPr wrap="none" lIns="91440" tIns="45720" rIns="91440" bIns="45720">
            <a:spAutoFit/>
          </a:bodyPr>
          <a:lstStyle/>
          <a:p>
            <a:pPr algn="ctr"/>
            <a:r>
              <a:rPr lang="en-US" sz="2400" b="0" cap="none" spc="0" dirty="0">
                <a:ln w="0"/>
                <a:solidFill>
                  <a:srgbClr val="FF0000"/>
                </a:solidFill>
                <a:effectLst>
                  <a:outerShdw blurRad="38100" dist="19050" dir="2700000" algn="tl" rotWithShape="0">
                    <a:schemeClr val="dk1">
                      <a:alpha val="40000"/>
                    </a:schemeClr>
                  </a:outerShdw>
                </a:effectLst>
              </a:rPr>
              <a:t>Final Rule Published October 10, 2024; </a:t>
            </a:r>
          </a:p>
          <a:p>
            <a:pPr algn="ctr"/>
            <a:r>
              <a:rPr lang="en-US" sz="2400" b="0" cap="none" spc="0" dirty="0">
                <a:ln w="0"/>
                <a:solidFill>
                  <a:srgbClr val="FF0000"/>
                </a:solidFill>
                <a:effectLst>
                  <a:outerShdw blurRad="38100" dist="19050" dir="2700000" algn="tl" rotWithShape="0">
                    <a:schemeClr val="dk1">
                      <a:alpha val="40000"/>
                    </a:schemeClr>
                  </a:outerShdw>
                </a:effectLst>
              </a:rPr>
              <a:t>effective November 25, 2024</a:t>
            </a:r>
          </a:p>
        </p:txBody>
      </p:sp>
    </p:spTree>
    <p:extLst>
      <p:ext uri="{BB962C8B-B14F-4D97-AF65-F5344CB8AC3E}">
        <p14:creationId xmlns:p14="http://schemas.microsoft.com/office/powerpoint/2010/main" val="1007073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B31E6-6A05-B717-E44C-E1E4E7822593}"/>
              </a:ext>
            </a:extLst>
          </p:cNvPr>
          <p:cNvSpPr>
            <a:spLocks noGrp="1"/>
          </p:cNvSpPr>
          <p:nvPr>
            <p:ph type="title"/>
          </p:nvPr>
        </p:nvSpPr>
        <p:spPr>
          <a:xfrm>
            <a:off x="609600" y="274638"/>
            <a:ext cx="10972800" cy="724555"/>
          </a:xfrm>
        </p:spPr>
        <p:txBody>
          <a:bodyPr/>
          <a:lstStyle/>
          <a:p>
            <a:r>
              <a:rPr lang="en-US" noProof="0" dirty="0"/>
              <a:t>Final Rule</a:t>
            </a:r>
            <a:endParaRPr lang="en-US" dirty="0"/>
          </a:p>
        </p:txBody>
      </p:sp>
      <p:sp>
        <p:nvSpPr>
          <p:cNvPr id="5" name="Content Placeholder 4">
            <a:extLst>
              <a:ext uri="{FF2B5EF4-FFF2-40B4-BE49-F238E27FC236}">
                <a16:creationId xmlns:a16="http://schemas.microsoft.com/office/drawing/2014/main" id="{D76DCE70-494B-FE7F-E177-900365592753}"/>
              </a:ext>
            </a:extLst>
          </p:cNvPr>
          <p:cNvSpPr>
            <a:spLocks noGrp="1"/>
          </p:cNvSpPr>
          <p:nvPr>
            <p:ph idx="1"/>
          </p:nvPr>
        </p:nvSpPr>
        <p:spPr/>
        <p:txBody>
          <a:bodyPr/>
          <a:lstStyle/>
          <a:p>
            <a:pPr marL="285750" indent="-285750" algn="l">
              <a:buFont typeface="Arial" panose="020B0604020202020204" pitchFamily="34" charset="0"/>
              <a:buChar char="•"/>
              <a:defRPr/>
            </a:pPr>
            <a:r>
              <a:rPr lang="en-US" sz="2400" dirty="0">
                <a:solidFill>
                  <a:prstClr val="white"/>
                </a:solidFill>
                <a:latin typeface="Calibri"/>
                <a:cs typeface="Calibri"/>
              </a:rPr>
              <a:t>Effective November 25, 2024</a:t>
            </a:r>
          </a:p>
          <a:p>
            <a:pPr marL="685800" lvl="1">
              <a:buFont typeface="Arial" panose="020B0604020202020204" pitchFamily="34" charset="0"/>
              <a:buChar char="•"/>
              <a:defRPr/>
            </a:pPr>
            <a:r>
              <a:rPr lang="en-US" sz="2000" dirty="0">
                <a:solidFill>
                  <a:prstClr val="white"/>
                </a:solidFill>
                <a:latin typeface="Calibri"/>
                <a:cs typeface="Calibri"/>
              </a:rPr>
              <a:t>Nearly identical to Proposed Rule</a:t>
            </a:r>
          </a:p>
          <a:p>
            <a:pPr marL="685800" lvl="1">
              <a:buFont typeface="Arial" panose="020B0604020202020204" pitchFamily="34" charset="0"/>
              <a:buChar char="•"/>
              <a:defRPr/>
            </a:pPr>
            <a:r>
              <a:rPr lang="en-US" sz="2000" dirty="0">
                <a:solidFill>
                  <a:prstClr val="white"/>
                </a:solidFill>
                <a:latin typeface="Calibri"/>
                <a:cs typeface="Calibri"/>
              </a:rPr>
              <a:t>Explicitly adds to the DFARS the data collection requirement at the end of the follow-on contract</a:t>
            </a:r>
          </a:p>
          <a:p>
            <a:pPr marL="285750" indent="-285750" algn="l">
              <a:buFont typeface="Arial" panose="020B0604020202020204" pitchFamily="34" charset="0"/>
              <a:buChar char="•"/>
              <a:defRPr/>
            </a:pPr>
            <a:r>
              <a:rPr lang="en-US" sz="2400" dirty="0">
                <a:solidFill>
                  <a:prstClr val="white"/>
                </a:solidFill>
                <a:latin typeface="Calibri"/>
                <a:cs typeface="Calibri"/>
              </a:rPr>
              <a:t>Contracts awards after November 25, 2024 can use the DFARS clause</a:t>
            </a:r>
          </a:p>
          <a:p>
            <a:pPr marL="285750">
              <a:buFont typeface="Arial" panose="020B0604020202020204" pitchFamily="34" charset="0"/>
              <a:buChar char="•"/>
              <a:defRPr/>
            </a:pPr>
            <a:r>
              <a:rPr lang="en-US" sz="2400" dirty="0">
                <a:solidFill>
                  <a:prstClr val="white"/>
                </a:solidFill>
                <a:latin typeface="Calibri"/>
                <a:cs typeface="Calibri"/>
              </a:rPr>
              <a:t>PGI (Programs, Guidance, and Instructions) requires the following for an application:</a:t>
            </a:r>
          </a:p>
          <a:p>
            <a:pPr marL="1085850" lvl="2">
              <a:buFont typeface="Arial" panose="020B0604020202020204" pitchFamily="34" charset="0"/>
              <a:buChar char="•"/>
              <a:defRPr/>
            </a:pPr>
            <a:r>
              <a:rPr lang="en-US" sz="1600" dirty="0">
                <a:solidFill>
                  <a:prstClr val="white"/>
                </a:solidFill>
                <a:latin typeface="Calibri"/>
                <a:cs typeface="Calibri"/>
              </a:rPr>
              <a:t>Copy of the predecessor contract and modifications</a:t>
            </a:r>
          </a:p>
          <a:p>
            <a:pPr marL="1085850" lvl="2">
              <a:buFont typeface="Arial" panose="020B0604020202020204" pitchFamily="34" charset="0"/>
              <a:buChar char="•"/>
              <a:defRPr/>
            </a:pPr>
            <a:r>
              <a:rPr lang="en-US" sz="1600" dirty="0">
                <a:solidFill>
                  <a:prstClr val="white"/>
                </a:solidFill>
                <a:latin typeface="Calibri"/>
                <a:cs typeface="Calibri"/>
              </a:rPr>
              <a:t>Description of the proposed following requirement (product or service, quantity, and period of performance)</a:t>
            </a:r>
          </a:p>
          <a:p>
            <a:pPr marL="1085850" lvl="2">
              <a:buFont typeface="Arial" panose="020B0604020202020204" pitchFamily="34" charset="0"/>
              <a:buChar char="•"/>
              <a:defRPr/>
            </a:pPr>
            <a:r>
              <a:rPr lang="en-US" sz="1600" dirty="0">
                <a:solidFill>
                  <a:prstClr val="white"/>
                </a:solidFill>
                <a:latin typeface="Calibri"/>
                <a:cs typeface="Calibri"/>
              </a:rPr>
              <a:t>Anticipated contract value</a:t>
            </a:r>
          </a:p>
          <a:p>
            <a:pPr marL="1085850" lvl="2">
              <a:buFont typeface="Arial" panose="020B0604020202020204" pitchFamily="34" charset="0"/>
              <a:buChar char="•"/>
              <a:defRPr/>
            </a:pPr>
            <a:r>
              <a:rPr lang="en-US" sz="1600" dirty="0">
                <a:solidFill>
                  <a:prstClr val="white"/>
                </a:solidFill>
                <a:latin typeface="Calibri"/>
                <a:cs typeface="Calibri"/>
              </a:rPr>
              <a:t>Copy of any waiver(s) issued</a:t>
            </a:r>
          </a:p>
          <a:p>
            <a:pPr marL="285750">
              <a:buFont typeface="Arial" panose="020B0604020202020204" pitchFamily="34" charset="0"/>
              <a:buChar char="•"/>
              <a:defRPr/>
            </a:pPr>
            <a:r>
              <a:rPr lang="en-US" sz="2400" dirty="0">
                <a:solidFill>
                  <a:prstClr val="white"/>
                </a:solidFill>
                <a:latin typeface="Calibri"/>
                <a:cs typeface="Calibri"/>
              </a:rPr>
              <a:t>J&amp;A</a:t>
            </a:r>
          </a:p>
          <a:p>
            <a:pPr marL="685800" lvl="1">
              <a:buFont typeface="Arial" panose="020B0604020202020204" pitchFamily="34" charset="0"/>
              <a:buChar char="•"/>
              <a:defRPr/>
            </a:pPr>
            <a:r>
              <a:rPr lang="en-US" sz="2000" dirty="0">
                <a:solidFill>
                  <a:prstClr val="white"/>
                </a:solidFill>
                <a:latin typeface="Calibri"/>
                <a:cs typeface="Calibri"/>
              </a:rPr>
              <a:t>Working on a proposed / standardized J&amp;A; will be included in a future version of the FAQ Sheet</a:t>
            </a:r>
          </a:p>
          <a:p>
            <a:pPr marL="685800" lvl="1">
              <a:buFont typeface="Arial" panose="020B0604020202020204" pitchFamily="34" charset="0"/>
              <a:buChar char="•"/>
              <a:defRPr/>
            </a:pPr>
            <a:endParaRPr lang="en-US" sz="2000" dirty="0">
              <a:solidFill>
                <a:prstClr val="white"/>
              </a:solidFill>
              <a:latin typeface="Calibri"/>
              <a:cs typeface="Calibri"/>
            </a:endParaRPr>
          </a:p>
          <a:p>
            <a:pPr marL="285750" indent="-285750" algn="l">
              <a:buFont typeface="Arial" panose="020B0604020202020204" pitchFamily="34" charset="0"/>
              <a:buChar char="•"/>
              <a:defRPr/>
            </a:pPr>
            <a:endParaRPr lang="en-US" sz="2400" dirty="0">
              <a:solidFill>
                <a:prstClr val="white"/>
              </a:solidFill>
              <a:latin typeface="Calibri"/>
              <a:cs typeface="Calibri"/>
            </a:endParaRPr>
          </a:p>
        </p:txBody>
      </p:sp>
    </p:spTree>
    <p:extLst>
      <p:ext uri="{BB962C8B-B14F-4D97-AF65-F5344CB8AC3E}">
        <p14:creationId xmlns:p14="http://schemas.microsoft.com/office/powerpoint/2010/main" val="2814305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3E6F9-F363-7B04-7EC6-AD122B20966A}"/>
              </a:ext>
            </a:extLst>
          </p:cNvPr>
          <p:cNvSpPr>
            <a:spLocks noGrp="1"/>
          </p:cNvSpPr>
          <p:nvPr>
            <p:ph type="title"/>
          </p:nvPr>
        </p:nvSpPr>
        <p:spPr/>
        <p:txBody>
          <a:bodyPr/>
          <a:lstStyle/>
          <a:p>
            <a:r>
              <a:rPr lang="en-US" dirty="0"/>
              <a:t>Agency Strategic Engagement</a:t>
            </a:r>
            <a:endParaRPr lang="en-US" dirty="0">
              <a:solidFill>
                <a:srgbClr val="FF0000"/>
              </a:solidFill>
            </a:endParaRPr>
          </a:p>
        </p:txBody>
      </p:sp>
      <p:sp>
        <p:nvSpPr>
          <p:cNvPr id="4" name="Content Placeholder 3">
            <a:extLst>
              <a:ext uri="{FF2B5EF4-FFF2-40B4-BE49-F238E27FC236}">
                <a16:creationId xmlns:a16="http://schemas.microsoft.com/office/drawing/2014/main" id="{35E2AB2B-788A-B35B-9736-8B1191A9CABB}"/>
              </a:ext>
            </a:extLst>
          </p:cNvPr>
          <p:cNvSpPr>
            <a:spLocks noGrp="1"/>
          </p:cNvSpPr>
          <p:nvPr>
            <p:ph idx="1"/>
          </p:nvPr>
        </p:nvSpPr>
        <p:spPr/>
        <p:txBody>
          <a:bodyPr/>
          <a:lstStyle/>
          <a:p>
            <a:r>
              <a:rPr lang="en-US" dirty="0"/>
              <a:t>Engaging with Services and DoD agency head of contracting and small business offices</a:t>
            </a:r>
          </a:p>
          <a:p>
            <a:pPr lvl="1"/>
            <a:r>
              <a:rPr lang="en-US"/>
              <a:t>Provide awareness </a:t>
            </a:r>
            <a:r>
              <a:rPr lang="en-US" dirty="0"/>
              <a:t>of Sec. 874/Sec. 872 final rulemaking</a:t>
            </a:r>
          </a:p>
          <a:p>
            <a:pPr lvl="1"/>
            <a:r>
              <a:rPr lang="en-US" dirty="0"/>
              <a:t>Request meeting with head of contracting</a:t>
            </a:r>
          </a:p>
          <a:p>
            <a:r>
              <a:rPr lang="en-US" dirty="0"/>
              <a:t>Reaching out to DAU (Defense Acquisition University) to discuss collaboration options</a:t>
            </a:r>
          </a:p>
        </p:txBody>
      </p:sp>
    </p:spTree>
    <p:extLst>
      <p:ext uri="{BB962C8B-B14F-4D97-AF65-F5344CB8AC3E}">
        <p14:creationId xmlns:p14="http://schemas.microsoft.com/office/powerpoint/2010/main" val="495501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C72B2-9890-4681-6596-75FCD5A35593}"/>
              </a:ext>
            </a:extLst>
          </p:cNvPr>
          <p:cNvSpPr>
            <a:spLocks noGrp="1"/>
          </p:cNvSpPr>
          <p:nvPr>
            <p:ph type="title"/>
          </p:nvPr>
        </p:nvSpPr>
        <p:spPr>
          <a:xfrm>
            <a:off x="609600" y="274638"/>
            <a:ext cx="10972800" cy="724555"/>
          </a:xfrm>
        </p:spPr>
        <p:txBody>
          <a:bodyPr/>
          <a:lstStyle/>
          <a:p>
            <a:r>
              <a:rPr lang="en-US" dirty="0"/>
              <a:t>Website Updates</a:t>
            </a:r>
          </a:p>
        </p:txBody>
      </p:sp>
      <p:sp>
        <p:nvSpPr>
          <p:cNvPr id="3" name="Content Placeholder 2">
            <a:extLst>
              <a:ext uri="{FF2B5EF4-FFF2-40B4-BE49-F238E27FC236}">
                <a16:creationId xmlns:a16="http://schemas.microsoft.com/office/drawing/2014/main" id="{966FF566-D2DA-6937-2F72-8D8965839D75}"/>
              </a:ext>
            </a:extLst>
          </p:cNvPr>
          <p:cNvSpPr>
            <a:spLocks noGrp="1"/>
          </p:cNvSpPr>
          <p:nvPr>
            <p:ph idx="1"/>
          </p:nvPr>
        </p:nvSpPr>
        <p:spPr>
          <a:xfrm>
            <a:off x="609600" y="999193"/>
            <a:ext cx="10972800" cy="4673601"/>
          </a:xfrm>
        </p:spPr>
        <p:txBody>
          <a:bodyPr/>
          <a:lstStyle/>
          <a:p>
            <a:pPr lvl="0"/>
            <a:r>
              <a:rPr lang="en-US" dirty="0"/>
              <a:t>www.ecrcoalition.com</a:t>
            </a:r>
          </a:p>
          <a:p>
            <a:pPr lvl="0"/>
            <a:r>
              <a:rPr lang="en-US" dirty="0"/>
              <a:t>Members tab</a:t>
            </a:r>
          </a:p>
          <a:p>
            <a:pPr lvl="1"/>
            <a:r>
              <a:rPr lang="en-US" dirty="0"/>
              <a:t>Password: roundtable</a:t>
            </a:r>
          </a:p>
          <a:p>
            <a:pPr lvl="0"/>
            <a:r>
              <a:rPr lang="en-US" dirty="0"/>
              <a:t>Resources</a:t>
            </a:r>
          </a:p>
          <a:p>
            <a:pPr lvl="1"/>
            <a:r>
              <a:rPr lang="en-US" dirty="0"/>
              <a:t>Monthly update decks</a:t>
            </a:r>
          </a:p>
          <a:p>
            <a:pPr lvl="1"/>
            <a:r>
              <a:rPr lang="en-US" dirty="0"/>
              <a:t>1-pagers</a:t>
            </a:r>
          </a:p>
          <a:p>
            <a:endParaRPr lang="en-US" dirty="0"/>
          </a:p>
        </p:txBody>
      </p:sp>
      <p:pic>
        <p:nvPicPr>
          <p:cNvPr id="7" name="Picture 6">
            <a:extLst>
              <a:ext uri="{FF2B5EF4-FFF2-40B4-BE49-F238E27FC236}">
                <a16:creationId xmlns:a16="http://schemas.microsoft.com/office/drawing/2014/main" id="{3AA4977F-7CF9-3A00-2482-DBBC5E80BA6D}"/>
              </a:ext>
            </a:extLst>
          </p:cNvPr>
          <p:cNvPicPr>
            <a:picLocks noChangeAspect="1"/>
          </p:cNvPicPr>
          <p:nvPr/>
        </p:nvPicPr>
        <p:blipFill>
          <a:blip r:embed="rId2"/>
          <a:stretch>
            <a:fillRect/>
          </a:stretch>
        </p:blipFill>
        <p:spPr>
          <a:xfrm>
            <a:off x="5611442" y="1185862"/>
            <a:ext cx="5970958" cy="3847089"/>
          </a:xfrm>
          <a:prstGeom prst="rect">
            <a:avLst/>
          </a:prstGeom>
        </p:spPr>
      </p:pic>
    </p:spTree>
    <p:extLst>
      <p:ext uri="{BB962C8B-B14F-4D97-AF65-F5344CB8AC3E}">
        <p14:creationId xmlns:p14="http://schemas.microsoft.com/office/powerpoint/2010/main" val="2899966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99A61-B09A-00EB-4414-E03934370548}"/>
              </a:ext>
            </a:extLst>
          </p:cNvPr>
          <p:cNvSpPr>
            <a:spLocks noGrp="1"/>
          </p:cNvSpPr>
          <p:nvPr>
            <p:ph type="title"/>
          </p:nvPr>
        </p:nvSpPr>
        <p:spPr>
          <a:xfrm>
            <a:off x="609600" y="274638"/>
            <a:ext cx="10972800" cy="724555"/>
          </a:xfrm>
        </p:spPr>
        <p:txBody>
          <a:bodyPr/>
          <a:lstStyle/>
          <a:p>
            <a:r>
              <a:rPr lang="en-US" dirty="0"/>
              <a:t>2025 Executive Council Strategic Planning</a:t>
            </a:r>
          </a:p>
        </p:txBody>
      </p:sp>
      <p:sp>
        <p:nvSpPr>
          <p:cNvPr id="3" name="Content Placeholder 2">
            <a:extLst>
              <a:ext uri="{FF2B5EF4-FFF2-40B4-BE49-F238E27FC236}">
                <a16:creationId xmlns:a16="http://schemas.microsoft.com/office/drawing/2014/main" id="{6A5AF8A2-6609-1EBA-BF64-709C26D04A2A}"/>
              </a:ext>
            </a:extLst>
          </p:cNvPr>
          <p:cNvSpPr>
            <a:spLocks noGrp="1"/>
          </p:cNvSpPr>
          <p:nvPr>
            <p:ph idx="1"/>
          </p:nvPr>
        </p:nvSpPr>
        <p:spPr>
          <a:xfrm>
            <a:off x="609600" y="999193"/>
            <a:ext cx="10972800" cy="4673601"/>
          </a:xfrm>
        </p:spPr>
        <p:txBody>
          <a:bodyPr/>
          <a:lstStyle/>
          <a:p>
            <a:pPr lvl="0"/>
            <a:r>
              <a:rPr lang="en-US" dirty="0"/>
              <a:t>December 10, 2024, from 2:00-5:00pm EDT at Venn’s office</a:t>
            </a:r>
          </a:p>
          <a:p>
            <a:pPr lvl="0"/>
            <a:r>
              <a:rPr lang="en-US" dirty="0"/>
              <a:t>Review of 2024 activity, organizational logistics, 2025 priorities</a:t>
            </a:r>
          </a:p>
          <a:p>
            <a:pPr lvl="0"/>
            <a:r>
              <a:rPr lang="en-US" dirty="0"/>
              <a:t>Dinner to follow. Note that Executive Council and General members are welcome to join dinner and please refer to Teagan’s email from Tuesday, October 22nd for additional information and to RSVP, or see link below</a:t>
            </a:r>
          </a:p>
          <a:p>
            <a:pPr lvl="0"/>
            <a:r>
              <a:rPr lang="en-US" dirty="0">
                <a:hlinkClick r:id="rId2">
                  <a:extLst>
                    <a:ext uri="{A12FA001-AC4F-418D-AE19-62706E023703}">
                      <ahyp:hlinkClr xmlns:ahyp="http://schemas.microsoft.com/office/drawing/2018/hyperlinkcolor" val="tx"/>
                    </a:ext>
                  </a:extLst>
                </a:hlinkClick>
              </a:rPr>
              <a:t>https://forms.office.com/Pages/ResponsePage.aspx?id=9zmaULNOK0y0KNFeWok7dvNjUo1Ef0RGtYbJxP0OsLtUMTVaWlA1RDAwSVpJQkdaQVVXSE1VMU9LNi4u</a:t>
            </a:r>
            <a:endParaRPr lang="en-US" dirty="0"/>
          </a:p>
        </p:txBody>
      </p:sp>
    </p:spTree>
    <p:extLst>
      <p:ext uri="{BB962C8B-B14F-4D97-AF65-F5344CB8AC3E}">
        <p14:creationId xmlns:p14="http://schemas.microsoft.com/office/powerpoint/2010/main" val="1315050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82797039E10F4B877B1785F1083F48" ma:contentTypeVersion="18" ma:contentTypeDescription="Create a new document." ma:contentTypeScope="" ma:versionID="0cce6f2e033c630cd7d46d1152b75b0b">
  <xsd:schema xmlns:xsd="http://www.w3.org/2001/XMLSchema" xmlns:xs="http://www.w3.org/2001/XMLSchema" xmlns:p="http://schemas.microsoft.com/office/2006/metadata/properties" xmlns:ns2="a5ec7bdb-4640-4ce8-bdb9-aaf32c714275" xmlns:ns3="f695447e-dcab-4201-b6d4-9a6c9a18ca9c" targetNamespace="http://schemas.microsoft.com/office/2006/metadata/properties" ma:root="true" ma:fieldsID="c8d3157bdf1cfc5f5c35b556cf60280c" ns2:_="" ns3:_="">
    <xsd:import namespace="a5ec7bdb-4640-4ce8-bdb9-aaf32c714275"/>
    <xsd:import namespace="f695447e-dcab-4201-b6d4-9a6c9a18ca9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ec7bdb-4640-4ce8-bdb9-aaf32c7142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c190e5d-d177-4975-b4ef-fb844f368b8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95447e-dcab-4201-b6d4-9a6c9a18ca9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1087f6d-bab2-4576-8bf9-71eecf17b314}" ma:internalName="TaxCatchAll" ma:showField="CatchAllData" ma:web="f695447e-dcab-4201-b6d4-9a6c9a18ca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695447e-dcab-4201-b6d4-9a6c9a18ca9c" xsi:nil="true"/>
    <lcf76f155ced4ddcb4097134ff3c332f xmlns="a5ec7bdb-4640-4ce8-bdb9-aaf32c71427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B634F15-5FB5-4912-B23A-9664977EAF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ec7bdb-4640-4ce8-bdb9-aaf32c714275"/>
    <ds:schemaRef ds:uri="f695447e-dcab-4201-b6d4-9a6c9a18ca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A2D69DA-04A3-459A-92E8-F10629FA5E03}">
  <ds:schemaRefs>
    <ds:schemaRef ds:uri="http://schemas.microsoft.com/sharepoint/v3/contenttype/forms"/>
  </ds:schemaRefs>
</ds:datastoreItem>
</file>

<file path=customXml/itemProps3.xml><?xml version="1.0" encoding="utf-8"?>
<ds:datastoreItem xmlns:ds="http://schemas.openxmlformats.org/officeDocument/2006/customXml" ds:itemID="{B32E4974-F039-41FC-8C8E-02AFB4E697BE}">
  <ds:schemaRefs>
    <ds:schemaRef ds:uri="http://schemas.microsoft.com/office/2006/metadata/properties"/>
    <ds:schemaRef ds:uri="http://schemas.microsoft.com/office/infopath/2007/PartnerControls"/>
    <ds:schemaRef ds:uri="f695447e-dcab-4201-b6d4-9a6c9a18ca9c"/>
    <ds:schemaRef ds:uri="a5ec7bdb-4640-4ce8-bdb9-aaf32c714275"/>
  </ds:schemaRefs>
</ds:datastoreItem>
</file>

<file path=docProps/app.xml><?xml version="1.0" encoding="utf-8"?>
<Properties xmlns="http://schemas.openxmlformats.org/officeDocument/2006/extended-properties" xmlns:vt="http://schemas.openxmlformats.org/officeDocument/2006/docPropsVTypes">
  <Template/>
  <TotalTime>14149</TotalTime>
  <Words>879</Words>
  <Application>Microsoft Office PowerPoint</Application>
  <PresentationFormat>Widescreen</PresentationFormat>
  <Paragraphs>126</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Monthly Meeting October 29, 2024 </vt:lpstr>
      <vt:lpstr>Agenda</vt:lpstr>
      <vt:lpstr>Legislative Update</vt:lpstr>
      <vt:lpstr>Office Hours</vt:lpstr>
      <vt:lpstr>DFARS Case 2024 – D004</vt:lpstr>
      <vt:lpstr>Final Rule</vt:lpstr>
      <vt:lpstr>Agency Strategic Engagement</vt:lpstr>
      <vt:lpstr>Website Updates</vt:lpstr>
      <vt:lpstr>2025 Executive Council Strategic Planning</vt:lpstr>
      <vt:lpstr>ECR Summit</vt:lpstr>
      <vt:lpstr>January Activity</vt:lpstr>
      <vt:lpstr>Discussion (Monthly Meetings on last Tuesday of each month at 4:00 pm 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Lerner</dc:creator>
  <cp:lastModifiedBy>Stephanie Halcrow</cp:lastModifiedBy>
  <cp:revision>434</cp:revision>
  <cp:lastPrinted>2020-01-03T15:33:43Z</cp:lastPrinted>
  <dcterms:created xsi:type="dcterms:W3CDTF">2016-11-22T20:02:45Z</dcterms:created>
  <dcterms:modified xsi:type="dcterms:W3CDTF">2024-10-28T20:51:37Z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8630400.00000000</vt:lpwstr>
  </property>
  <property fmtid="{D5CDD505-2E9C-101B-9397-08002B2CF9AE}" pid="3" name="ContentTypeId">
    <vt:lpwstr>0x010100B782797039E10F4B877B1785F1083F48</vt:lpwstr>
  </property>
</Properties>
</file>