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modernComment_1763_40241255.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Lst>
  <p:notesMasterIdLst>
    <p:notesMasterId r:id="rId15"/>
  </p:notesMasterIdLst>
  <p:sldIdLst>
    <p:sldId id="5965" r:id="rId5"/>
    <p:sldId id="5964" r:id="rId6"/>
    <p:sldId id="5981" r:id="rId7"/>
    <p:sldId id="5987" r:id="rId8"/>
    <p:sldId id="5988" r:id="rId9"/>
    <p:sldId id="5989" r:id="rId10"/>
    <p:sldId id="5995" r:id="rId11"/>
    <p:sldId id="5996" r:id="rId12"/>
    <p:sldId id="5997" r:id="rId13"/>
    <p:sldId id="5976" r:id="rId14"/>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E99B76-403D-6955-2E75-7245FBA94564}" name="Teagan Poleykett" initials="TP" userId="S::tpoleykett@vennstrategies.com::8d5263f3-7f44-4644-b586-c9c4fd0eb0bb" providerId="AD"/>
  <p188:author id="{B8CE06CA-F3BC-501B-2FF6-D9535890900E}" name="Stephanie Halcrow" initials="SH" userId="bfaa66868a7fc76b" providerId="Windows Live"/>
  <p188:author id="{178CEFF2-C755-64D8-7148-4031AE777FF2}" name="Matt Scott" initials="MS" userId="S::mscott@vennstrategies.com::e3b21f49-feec-4233-931c-ce1b3ef6b6a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 Pearce" initials="MP" lastIdx="1" clrIdx="0">
    <p:extLst>
      <p:ext uri="{19B8F6BF-5375-455C-9EA6-DF929625EA0E}">
        <p15:presenceInfo xmlns:p15="http://schemas.microsoft.com/office/powerpoint/2012/main" userId="Matt Pear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264061"/>
    <a:srgbClr val="375067"/>
    <a:srgbClr val="006FAC"/>
    <a:srgbClr val="A6A6A6"/>
    <a:srgbClr val="D9D9D9"/>
    <a:srgbClr val="6EBEEA"/>
    <a:srgbClr val="6D6D6D"/>
    <a:srgbClr val="CCCCCC"/>
    <a:srgbClr val="78C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68E439-3223-7152-BE25-9EFA9E9B4648}" v="18" dt="2025-02-24T15:37:22.9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omments/modernComment_1763_40241255.xml><?xml version="1.0" encoding="utf-8"?>
<p188:cmLst xmlns:a="http://schemas.openxmlformats.org/drawingml/2006/main" xmlns:r="http://schemas.openxmlformats.org/officeDocument/2006/relationships" xmlns:p188="http://schemas.microsoft.com/office/powerpoint/2018/8/main">
  <p188:cm id="{0AE42A08-90B1-43FE-B943-47942767F0EB}" authorId="{0DE99B76-403D-6955-2E75-7245FBA94564}" status="resolved" created="2025-02-19T16:55:12.833" complete="100000">
    <ac:txMkLst xmlns:ac="http://schemas.microsoft.com/office/drawing/2013/main/command">
      <pc:docMk xmlns:pc="http://schemas.microsoft.com/office/powerpoint/2013/main/command"/>
      <pc:sldMk xmlns:pc="http://schemas.microsoft.com/office/powerpoint/2013/main/command" cId="1076105813" sldId="5987"/>
      <ac:spMk id="10" creationId="{523A2D0B-4747-11E2-EC23-2464EE2042F0}"/>
      <ac:txMk cp="259" len="4">
        <ac:context len="264" hash="3219056829"/>
      </ac:txMk>
    </ac:txMkLst>
    <p188:pos x="1207698" y="2559169"/>
    <p188:replyLst>
      <p188:reply id="{0DB92D58-6054-41DE-AFD2-634B44679656}" authorId="{178CEFF2-C755-64D8-7148-4031AE777FF2}" created="2025-02-21T00:48:02.099">
        <p188:txBody>
          <a:bodyPr/>
          <a:lstStyle/>
          <a:p>
            <a:r>
              <a:rPr lang="en-US"/>
              <a:t>let's cut the reference to DORA here, but can you add a slide that the policy committee is going to be meeting the week following our monthly call and reference the fact that we've been asked to review and provide feedback on DORA and also work with Sen. Van Hollen's office on ways to advance the look through language?</a:t>
            </a:r>
          </a:p>
        </p188:txBody>
      </p188:reply>
    </p188:replyLst>
    <p188:txBody>
      <a:bodyPr/>
      <a:lstStyle/>
      <a:p>
        <a:r>
          <a:rPr lang="en-US"/>
          <a:t>This was mentioned in Stephanie's notes but not sure if it's relevant to share with the full group?</a:t>
        </a:r>
      </a:p>
    </p188:txBody>
  </p188:cm>
  <p188:cm id="{C2E4680D-1B3E-418D-9FC0-2577F2FF6A7E}" authorId="{178CEFF2-C755-64D8-7148-4031AE777FF2}" status="resolved" created="2025-02-21T00:52:06.528" complete="100000">
    <pc:sldMkLst xmlns:pc="http://schemas.microsoft.com/office/powerpoint/2013/main/command">
      <pc:docMk/>
      <pc:sldMk cId="1076105813" sldId="5987"/>
    </pc:sldMkLst>
    <p188:txBody>
      <a:bodyPr/>
      <a:lstStyle/>
      <a:p>
        <a:r>
          <a:rPr lang="en-US"/>
          <a:t>can we move takeaways and next steps to a separate slide and note the additional meetings we are doing on the hill, note the fact that we will reach out to individual members to join some meetings where companies have a presence, and also the fact that we're engaging Tuberville's office to facilitate a white house meeting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846EC2E-A6B5-4FB4-8885-569145C1B0E5}" type="datetimeFigureOut">
              <a:rPr lang="en-US" smtClean="0"/>
              <a:t>2/25/2025</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5BDFD58-E265-4BC7-B188-C9F1182790CF}" type="slidenum">
              <a:rPr lang="en-US" smtClean="0"/>
              <a:t>‹#›</a:t>
            </a:fld>
            <a:endParaRPr lang="en-US"/>
          </a:p>
        </p:txBody>
      </p:sp>
    </p:spTree>
    <p:extLst>
      <p:ext uri="{BB962C8B-B14F-4D97-AF65-F5344CB8AC3E}">
        <p14:creationId xmlns:p14="http://schemas.microsoft.com/office/powerpoint/2010/main" val="183480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BDFD58-E265-4BC7-B188-C9F1182790CF}" type="slidenum">
              <a:rPr lang="en-US" smtClean="0"/>
              <a:t>8</a:t>
            </a:fld>
            <a:endParaRPr lang="en-US"/>
          </a:p>
        </p:txBody>
      </p:sp>
    </p:spTree>
    <p:extLst>
      <p:ext uri="{BB962C8B-B14F-4D97-AF65-F5344CB8AC3E}">
        <p14:creationId xmlns:p14="http://schemas.microsoft.com/office/powerpoint/2010/main" val="1865502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BDFD58-E265-4BC7-B188-C9F1182790CF}" type="slidenum">
              <a:rPr lang="en-US" smtClean="0"/>
              <a:t>10</a:t>
            </a:fld>
            <a:endParaRPr lang="en-US"/>
          </a:p>
        </p:txBody>
      </p:sp>
    </p:spTree>
    <p:extLst>
      <p:ext uri="{BB962C8B-B14F-4D97-AF65-F5344CB8AC3E}">
        <p14:creationId xmlns:p14="http://schemas.microsoft.com/office/powerpoint/2010/main" val="3290795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1445" y="2689695"/>
            <a:ext cx="10363200" cy="1288115"/>
          </a:xfrm>
          <a:prstGeom prst="rect">
            <a:avLst/>
          </a:prstGeo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1828800" y="4114986"/>
            <a:ext cx="8534400" cy="1470026"/>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93C8CEE-B0DE-4AD8-BF28-DB4E712B8E97}" type="datetimeFigureOut">
              <a:rPr lang="en-US"/>
              <a:pPr>
                <a:defRPr/>
              </a:pPr>
              <a:t>2/25/2025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98C9FD-3806-4078-A11C-2FB2A02B80FE}" type="slidenum">
              <a:rPr lang="en-US"/>
              <a:pPr>
                <a:defRPr/>
              </a:pPr>
              <a:t>‹#›</a:t>
            </a:fld>
            <a:endParaRPr lang="en-US"/>
          </a:p>
        </p:txBody>
      </p:sp>
      <p:pic>
        <p:nvPicPr>
          <p:cNvPr id="7" name="Picture 6">
            <a:extLst>
              <a:ext uri="{FF2B5EF4-FFF2-40B4-BE49-F238E27FC236}">
                <a16:creationId xmlns:a16="http://schemas.microsoft.com/office/drawing/2014/main" id="{E5012AB3-CEC1-3B8F-AA5E-4DDF454F8472}"/>
              </a:ext>
            </a:extLst>
          </p:cNvPr>
          <p:cNvPicPr>
            <a:picLocks noChangeAspect="1"/>
          </p:cNvPicPr>
          <p:nvPr userDrawn="1"/>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89006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6" name="Date Placeholder 3">
            <a:extLst>
              <a:ext uri="{FF2B5EF4-FFF2-40B4-BE49-F238E27FC236}">
                <a16:creationId xmlns:a16="http://schemas.microsoft.com/office/drawing/2014/main" id="{A5A2767B-12E8-3097-0F5A-70DD91F148F2}"/>
              </a:ext>
            </a:extLst>
          </p:cNvPr>
          <p:cNvSpPr>
            <a:spLocks noGrp="1"/>
          </p:cNvSpPr>
          <p:nvPr>
            <p:ph type="dt" sz="half" idx="10"/>
          </p:nvPr>
        </p:nvSpPr>
        <p:spPr>
          <a:xfrm>
            <a:off x="609600" y="6356351"/>
            <a:ext cx="2844800" cy="365125"/>
          </a:xfrm>
        </p:spPr>
        <p:txBody>
          <a:bodyPr/>
          <a:lstStyle>
            <a:lvl1pPr>
              <a:defRPr/>
            </a:lvl1pPr>
          </a:lstStyle>
          <a:p>
            <a:pPr>
              <a:defRPr/>
            </a:pPr>
            <a:fld id="{C817ACB3-F2AB-4FB0-BD44-3301AD82071A}" type="datetimeFigureOut">
              <a:rPr lang="en-US"/>
              <a:pPr>
                <a:defRPr/>
              </a:pPr>
              <a:t>2/25/2025</a:t>
            </a:fld>
            <a:endParaRPr lang="en-US"/>
          </a:p>
        </p:txBody>
      </p:sp>
      <p:sp>
        <p:nvSpPr>
          <p:cNvPr id="17" name="Slide Number Placeholder 5">
            <a:extLst>
              <a:ext uri="{FF2B5EF4-FFF2-40B4-BE49-F238E27FC236}">
                <a16:creationId xmlns:a16="http://schemas.microsoft.com/office/drawing/2014/main" id="{B6F10EF7-F91C-B355-81E1-E4236964ECF1}"/>
              </a:ext>
            </a:extLst>
          </p:cNvPr>
          <p:cNvSpPr>
            <a:spLocks noGrp="1"/>
          </p:cNvSpPr>
          <p:nvPr>
            <p:ph type="sldNum" sz="quarter" idx="12"/>
          </p:nvPr>
        </p:nvSpPr>
        <p:spPr>
          <a:xfrm>
            <a:off x="8737600" y="6356351"/>
            <a:ext cx="2844800" cy="365125"/>
          </a:xfrm>
        </p:spPr>
        <p:txBody>
          <a:bodyPr/>
          <a:lstStyle>
            <a:lvl1pPr>
              <a:defRPr/>
            </a:lvl1pPr>
          </a:lstStyle>
          <a:p>
            <a:pPr>
              <a:defRPr/>
            </a:pPr>
            <a:fld id="{56B662D6-0288-46F0-BC06-7915B728FAA7}" type="slidenum">
              <a:rPr lang="en-US"/>
              <a:pPr>
                <a:defRPr/>
              </a:pPr>
              <a:t>‹#›</a:t>
            </a:fld>
            <a:endParaRPr lang="en-US"/>
          </a:p>
        </p:txBody>
      </p:sp>
      <p:sp>
        <p:nvSpPr>
          <p:cNvPr id="18" name="Title Placeholder 1">
            <a:extLst>
              <a:ext uri="{FF2B5EF4-FFF2-40B4-BE49-F238E27FC236}">
                <a16:creationId xmlns:a16="http://schemas.microsoft.com/office/drawing/2014/main" id="{E91C370F-6C82-71E2-9D86-123039B58C1B}"/>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 name="Text Placeholder 2">
            <a:extLst>
              <a:ext uri="{FF2B5EF4-FFF2-40B4-BE49-F238E27FC236}">
                <a16:creationId xmlns:a16="http://schemas.microsoft.com/office/drawing/2014/main" id="{B1C58673-14C8-B46F-03D7-300DC9C87AB8}"/>
              </a:ext>
            </a:extLst>
          </p:cNvPr>
          <p:cNvSpPr>
            <a:spLocks noGrp="1"/>
          </p:cNvSpPr>
          <p:nvPr>
            <p:ph idx="1"/>
          </p:nvPr>
        </p:nvSpPr>
        <p:spPr bwMode="auto">
          <a:xfrm>
            <a:off x="609600" y="999193"/>
            <a:ext cx="10972800" cy="46736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57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solidFill>
                  <a:schemeClr val="bg1"/>
                </a:solidFill>
              </a:defRPr>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817ACB3-F2AB-4FB0-BD44-3301AD82071A}" type="datetimeFigureOut">
              <a:rPr lang="en-US"/>
              <a:pPr>
                <a:defRPr/>
              </a:pPr>
              <a:t>2/25/2025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12A98A-71B5-4EDF-A3A8-AEE6BE03CFBE}" type="slidenum">
              <a:rPr lang="en-US"/>
              <a:pPr>
                <a:defRPr/>
              </a:pPr>
              <a:t>‹#›</a:t>
            </a:fld>
            <a:endParaRPr lang="en-US"/>
          </a:p>
        </p:txBody>
      </p:sp>
    </p:spTree>
    <p:extLst>
      <p:ext uri="{BB962C8B-B14F-4D97-AF65-F5344CB8AC3E}">
        <p14:creationId xmlns:p14="http://schemas.microsoft.com/office/powerpoint/2010/main" val="24592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05648"/>
            <a:ext cx="5384800" cy="4667624"/>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4DC75A-5963-4759-8A21-2AD27192C3FA}" type="datetimeFigureOut">
              <a:rPr lang="en-US"/>
              <a:pPr>
                <a:defRPr/>
              </a:pPr>
              <a:t>2/25/2025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B662D6-0288-46F0-BC06-7915B728FAA7}" type="slidenum">
              <a:rPr lang="en-US"/>
              <a:pPr>
                <a:defRPr/>
              </a:pPr>
              <a:t>‹#›</a:t>
            </a:fld>
            <a:endParaRPr lang="en-US"/>
          </a:p>
        </p:txBody>
      </p:sp>
      <p:sp>
        <p:nvSpPr>
          <p:cNvPr id="2" name="Title Placeholder 1">
            <a:extLst>
              <a:ext uri="{FF2B5EF4-FFF2-40B4-BE49-F238E27FC236}">
                <a16:creationId xmlns:a16="http://schemas.microsoft.com/office/drawing/2014/main" id="{DF8CD90D-D759-A0F5-D5FE-65CF669B0AE2}"/>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27169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56D3438F-E558-4457-A8F2-7DF2DBE77132}" type="datetimeFigureOut">
              <a:rPr lang="en-US"/>
              <a:pPr>
                <a:defRPr/>
              </a:pPr>
              <a:t>2/25/2025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083D68-74FF-41C4-9F30-3D668FFAF858}" type="slidenum">
              <a:rPr lang="en-US"/>
              <a:pPr>
                <a:defRPr/>
              </a:pPr>
              <a:t>‹#›</a:t>
            </a:fld>
            <a:endParaRPr lang="en-US"/>
          </a:p>
        </p:txBody>
      </p:sp>
      <p:sp>
        <p:nvSpPr>
          <p:cNvPr id="2" name="Title Placeholder 1">
            <a:extLst>
              <a:ext uri="{FF2B5EF4-FFF2-40B4-BE49-F238E27FC236}">
                <a16:creationId xmlns:a16="http://schemas.microsoft.com/office/drawing/2014/main" id="{DFAF7D40-FD72-317B-2A52-DB824D924FE9}"/>
              </a:ext>
            </a:extLst>
          </p:cNvPr>
          <p:cNvSpPr>
            <a:spLocks noGrp="1"/>
          </p:cNvSpPr>
          <p:nvPr>
            <p:ph type="title"/>
          </p:nvPr>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824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lvl1pPr>
              <a:defRPr/>
            </a:lvl1pPr>
          </a:lstStyle>
          <a:p>
            <a:pPr>
              <a:defRPr/>
            </a:pPr>
            <a:fld id="{FB311B87-68E1-4D49-B601-BD986F480169}" type="datetimeFigureOut">
              <a:rPr lang="en-US"/>
              <a:pPr>
                <a:defRPr/>
              </a:pPr>
              <a:t>2/25/2025</a:t>
            </a:fld>
            <a:endParaRPr lang="en-US"/>
          </a:p>
        </p:txBody>
      </p:sp>
      <p:sp>
        <p:nvSpPr>
          <p:cNvPr id="15" name="Footer Placeholder 4"/>
          <p:cNvSpPr>
            <a:spLocks noGrp="1"/>
          </p:cNvSpPr>
          <p:nvPr>
            <p:ph type="ftr" sz="quarter" idx="11"/>
          </p:nvPr>
        </p:nvSpPr>
        <p:spPr/>
        <p:txBody>
          <a:bodyPr/>
          <a:lstStyle>
            <a:lvl1pPr>
              <a:defRPr/>
            </a:lvl1pPr>
          </a:lstStyle>
          <a:p>
            <a:pPr>
              <a:defRPr/>
            </a:pPr>
            <a:endParaRPr lang="en-US"/>
          </a:p>
        </p:txBody>
      </p:sp>
      <p:sp>
        <p:nvSpPr>
          <p:cNvPr id="16" name="Slide Number Placeholder 5"/>
          <p:cNvSpPr>
            <a:spLocks noGrp="1"/>
          </p:cNvSpPr>
          <p:nvPr>
            <p:ph type="sldNum" sz="quarter" idx="12"/>
          </p:nvPr>
        </p:nvSpPr>
        <p:spPr/>
        <p:txBody>
          <a:bodyPr/>
          <a:lstStyle>
            <a:lvl1pPr>
              <a:defRPr/>
            </a:lvl1pPr>
          </a:lstStyle>
          <a:p>
            <a:pPr>
              <a:defRPr/>
            </a:pPr>
            <a:fld id="{CAEEF144-A0A7-45BC-AB4E-9B6676C8BE0E}" type="slidenum">
              <a:rPr lang="en-US"/>
              <a:pPr>
                <a:defRPr/>
              </a:pPr>
              <a:t>‹#›</a:t>
            </a:fld>
            <a:endParaRPr lang="en-US"/>
          </a:p>
        </p:txBody>
      </p:sp>
    </p:spTree>
    <p:extLst>
      <p:ext uri="{BB962C8B-B14F-4D97-AF65-F5344CB8AC3E}">
        <p14:creationId xmlns:p14="http://schemas.microsoft.com/office/powerpoint/2010/main" val="3748752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4766733" y="273051"/>
            <a:ext cx="6815667" cy="551217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35012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CB591D-0692-4112-B0A0-2E9F45EA45F2}" type="datetimeFigureOut">
              <a:rPr lang="en-US"/>
              <a:pPr>
                <a:defRPr/>
              </a:pPr>
              <a:t>2/25/2025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511CB8-8E0C-4EF2-AAB0-9A116C016782}" type="slidenum">
              <a:rPr lang="en-US"/>
              <a:pPr>
                <a:defRPr/>
              </a:pPr>
              <a:t>‹#›</a:t>
            </a:fld>
            <a:endParaRPr lang="en-US"/>
          </a:p>
        </p:txBody>
      </p:sp>
    </p:spTree>
    <p:extLst>
      <p:ext uri="{BB962C8B-B14F-4D97-AF65-F5344CB8AC3E}">
        <p14:creationId xmlns:p14="http://schemas.microsoft.com/office/powerpoint/2010/main" val="276672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609600" y="999193"/>
            <a:ext cx="10972800" cy="4756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FEB7298-C7C1-4AA2-9964-95265F62A99D}" type="datetimeFigureOut">
              <a:rPr lang="en-US"/>
              <a:pPr>
                <a:defRPr/>
              </a:pPr>
              <a:t>2/25/2025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948CB7B-C705-4D4C-9351-7E2113486738}" type="slidenum">
              <a:rPr lang="en-US"/>
              <a:pPr>
                <a:defRPr/>
              </a:pPr>
              <a:t>‹#›</a:t>
            </a:fld>
            <a:endParaRPr lang="en-US"/>
          </a:p>
        </p:txBody>
      </p:sp>
      <p:sp>
        <p:nvSpPr>
          <p:cNvPr id="2" name="Title Placeholder 1">
            <a:extLst>
              <a:ext uri="{FF2B5EF4-FFF2-40B4-BE49-F238E27FC236}">
                <a16:creationId xmlns:a16="http://schemas.microsoft.com/office/drawing/2014/main" id="{2ED91AD6-93FE-270E-05B4-BD706385537E}"/>
              </a:ext>
            </a:extLst>
          </p:cNvPr>
          <p:cNvSpPr txBox="1">
            <a:spLocks/>
          </p:cNvSpPr>
          <p:nvPr userDrawn="1"/>
        </p:nvSpPr>
        <p:spPr bwMode="auto">
          <a:xfrm>
            <a:off x="609600" y="274638"/>
            <a:ext cx="10972800" cy="724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t>Click to edit Master title style</a:t>
            </a:r>
          </a:p>
        </p:txBody>
      </p:sp>
    </p:spTree>
    <p:extLst>
      <p:ext uri="{BB962C8B-B14F-4D97-AF65-F5344CB8AC3E}">
        <p14:creationId xmlns:p14="http://schemas.microsoft.com/office/powerpoint/2010/main" val="61715094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9" r:id="rId5"/>
    <p:sldLayoutId id="2147483730" r:id="rId6"/>
    <p:sldLayoutId id="2147483731" r:id="rId7"/>
  </p:sldLayoutIdLst>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763_4024125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cquisition.gov/dfarspgi/pgi-part-270-defense-contracting-programs" TargetMode="External"/><Relationship Id="rId2" Type="http://schemas.openxmlformats.org/officeDocument/2006/relationships/hyperlink" Target="https://www.acquisition.gov/dfars/part-270-defense-contracting-programs" TargetMode="External"/><Relationship Id="rId1" Type="http://schemas.openxmlformats.org/officeDocument/2006/relationships/slideLayout" Target="../slideLayouts/slideLayout2.xml"/><Relationship Id="rId4" Type="http://schemas.openxmlformats.org/officeDocument/2006/relationships/hyperlink" Target="https://www.acq.osd.mil/dpap/policy/policyvault/USA002576-24-DPCAP.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C2DB0A-5CA7-60F8-6209-E430423EAEC1}"/>
              </a:ext>
            </a:extLst>
          </p:cNvPr>
          <p:cNvSpPr>
            <a:spLocks noGrp="1"/>
          </p:cNvSpPr>
          <p:nvPr>
            <p:ph type="ctrTitle"/>
          </p:nvPr>
        </p:nvSpPr>
        <p:spPr/>
        <p:txBody>
          <a:bodyPr lIns="91440" tIns="45720" rIns="91440" bIns="45720" anchor="t"/>
          <a:lstStyle/>
          <a:p>
            <a:r>
              <a:rPr lang="en-US"/>
              <a:t>Monthly Meeting</a:t>
            </a:r>
            <a:br>
              <a:rPr lang="en-US"/>
            </a:br>
            <a:r>
              <a:rPr lang="en-US"/>
              <a:t>February 25, 2025</a:t>
            </a:r>
            <a:br>
              <a:rPr lang="en-US"/>
            </a:br>
            <a:endParaRPr lang="en-US"/>
          </a:p>
        </p:txBody>
      </p:sp>
      <p:pic>
        <p:nvPicPr>
          <p:cNvPr id="4" name="Picture 3">
            <a:extLst>
              <a:ext uri="{FF2B5EF4-FFF2-40B4-BE49-F238E27FC236}">
                <a16:creationId xmlns:a16="http://schemas.microsoft.com/office/drawing/2014/main" id="{3A3E8BE1-6361-ACAB-3F52-9A204302EFD4}"/>
              </a:ext>
            </a:extLst>
          </p:cNvPr>
          <p:cNvPicPr>
            <a:picLocks noChangeAspect="1"/>
          </p:cNvPicPr>
          <p:nvPr/>
        </p:nvPicPr>
        <p:blipFill>
          <a:blip r:embed="rId2"/>
          <a:stretch>
            <a:fillRect/>
          </a:stretch>
        </p:blipFill>
        <p:spPr>
          <a:xfrm>
            <a:off x="2828756" y="278572"/>
            <a:ext cx="6568579" cy="2273948"/>
          </a:xfrm>
          <a:prstGeom prst="rect">
            <a:avLst/>
          </a:prstGeom>
        </p:spPr>
      </p:pic>
    </p:spTree>
    <p:extLst>
      <p:ext uri="{BB962C8B-B14F-4D97-AF65-F5344CB8AC3E}">
        <p14:creationId xmlns:p14="http://schemas.microsoft.com/office/powerpoint/2010/main" val="1278924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E81D-7F60-7D3E-466C-F8F6661FB11E}"/>
              </a:ext>
            </a:extLst>
          </p:cNvPr>
          <p:cNvSpPr>
            <a:spLocks noGrp="1"/>
          </p:cNvSpPr>
          <p:nvPr>
            <p:ph type="ctrTitle"/>
          </p:nvPr>
        </p:nvSpPr>
        <p:spPr>
          <a:xfrm>
            <a:off x="914400" y="2689695"/>
            <a:ext cx="10363200" cy="1288115"/>
          </a:xfrm>
        </p:spPr>
        <p:txBody>
          <a:bodyPr lIns="91440" tIns="45720" rIns="91440" bIns="45720" anchor="t"/>
          <a:lstStyle/>
          <a:p>
            <a:br>
              <a:rPr lang="en-US"/>
            </a:br>
            <a:r>
              <a:rPr lang="en-US" sz="2000"/>
              <a:t>Monthly Meetings on last Tuesday of each month at 4:00 pm ET</a:t>
            </a:r>
            <a:br>
              <a:rPr lang="en-US" sz="2000">
                <a:ea typeface="Calibri"/>
                <a:cs typeface="Calibri"/>
              </a:rPr>
            </a:br>
            <a:r>
              <a:rPr lang="en-US" sz="2000">
                <a:ea typeface="Calibri"/>
                <a:cs typeface="Calibri"/>
              </a:rPr>
              <a:t>Office Hours on second Tuesday of each month at 4:00 pm ET</a:t>
            </a:r>
            <a:endParaRPr lang="en-US" sz="4000"/>
          </a:p>
        </p:txBody>
      </p:sp>
    </p:spTree>
    <p:extLst>
      <p:ext uri="{BB962C8B-B14F-4D97-AF65-F5344CB8AC3E}">
        <p14:creationId xmlns:p14="http://schemas.microsoft.com/office/powerpoint/2010/main" val="205641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A7AD-905A-009C-8FD6-EB766642611F}"/>
              </a:ext>
            </a:extLst>
          </p:cNvPr>
          <p:cNvSpPr>
            <a:spLocks noGrp="1"/>
          </p:cNvSpPr>
          <p:nvPr>
            <p:ph type="title"/>
          </p:nvPr>
        </p:nvSpPr>
        <p:spPr>
          <a:xfrm>
            <a:off x="609600" y="140954"/>
            <a:ext cx="10972800" cy="724555"/>
          </a:xfrm>
        </p:spPr>
        <p:txBody>
          <a:bodyPr/>
          <a:lstStyle/>
          <a:p>
            <a:r>
              <a:rPr lang="en-US"/>
              <a:t>Agenda</a:t>
            </a:r>
          </a:p>
        </p:txBody>
      </p:sp>
      <p:sp>
        <p:nvSpPr>
          <p:cNvPr id="3" name="Content Placeholder 2">
            <a:extLst>
              <a:ext uri="{FF2B5EF4-FFF2-40B4-BE49-F238E27FC236}">
                <a16:creationId xmlns:a16="http://schemas.microsoft.com/office/drawing/2014/main" id="{65BCFC24-812A-A49C-D524-540074DB2BD7}"/>
              </a:ext>
            </a:extLst>
          </p:cNvPr>
          <p:cNvSpPr>
            <a:spLocks noGrp="1"/>
          </p:cNvSpPr>
          <p:nvPr>
            <p:ph idx="1"/>
          </p:nvPr>
        </p:nvSpPr>
        <p:spPr>
          <a:xfrm>
            <a:off x="830470" y="1093353"/>
            <a:ext cx="10972800" cy="4673601"/>
          </a:xfrm>
        </p:spPr>
        <p:txBody>
          <a:bodyPr/>
          <a:lstStyle/>
          <a:p>
            <a:r>
              <a:rPr lang="en-US" sz="3600">
                <a:solidFill>
                  <a:srgbClr val="FFFFFF"/>
                </a:solidFill>
                <a:latin typeface="Calibri"/>
                <a:ea typeface="Calibri"/>
                <a:cs typeface="Calibri"/>
              </a:rPr>
              <a:t>Political Update</a:t>
            </a:r>
          </a:p>
          <a:p>
            <a:r>
              <a:rPr lang="en-US" sz="3600">
                <a:ea typeface="Calibri"/>
                <a:cs typeface="Calibri"/>
              </a:rPr>
              <a:t>Hill Day Recap</a:t>
            </a:r>
          </a:p>
          <a:p>
            <a:r>
              <a:rPr lang="en-US" sz="3600">
                <a:solidFill>
                  <a:srgbClr val="FFFFFF"/>
                </a:solidFill>
                <a:ea typeface="+mn-lt"/>
                <a:cs typeface="+mn-lt"/>
              </a:rPr>
              <a:t>Policy Committee</a:t>
            </a:r>
          </a:p>
          <a:p>
            <a:r>
              <a:rPr lang="en-US" sz="3600">
                <a:solidFill>
                  <a:srgbClr val="FFFFFF"/>
                </a:solidFill>
                <a:ea typeface="+mn-lt"/>
                <a:cs typeface="+mn-lt"/>
              </a:rPr>
              <a:t>DFARS Subpart 270.1</a:t>
            </a:r>
            <a:endParaRPr lang="en-US" sz="3600" strike="sngStrike">
              <a:solidFill>
                <a:srgbClr val="FF0000"/>
              </a:solidFill>
              <a:ea typeface="Calibri"/>
              <a:cs typeface="Calibri"/>
            </a:endParaRPr>
          </a:p>
          <a:p>
            <a:r>
              <a:rPr lang="en-US" sz="3600">
                <a:solidFill>
                  <a:srgbClr val="FFFFFF"/>
                </a:solidFill>
                <a:latin typeface="Calibri"/>
                <a:ea typeface="Calibri"/>
                <a:cs typeface="Calibri"/>
              </a:rPr>
              <a:t>Strategic Engagement</a:t>
            </a:r>
            <a:endParaRPr lang="en-US" sz="3600">
              <a:ea typeface="Calibri"/>
              <a:cs typeface="Calibri"/>
            </a:endParaRPr>
          </a:p>
          <a:p>
            <a:r>
              <a:rPr lang="en-US" sz="3600">
                <a:solidFill>
                  <a:srgbClr val="FFFFFF"/>
                </a:solidFill>
                <a:latin typeface="Calibri"/>
                <a:ea typeface="Calibri"/>
                <a:cs typeface="Calibri"/>
              </a:rPr>
              <a:t>Upcoming Events</a:t>
            </a:r>
            <a:endParaRPr lang="en-US" sz="3600"/>
          </a:p>
          <a:p>
            <a:endParaRPr lang="en-US">
              <a:ea typeface="Calibri"/>
              <a:cs typeface="Calibri"/>
            </a:endParaRPr>
          </a:p>
          <a:p>
            <a:endParaRPr lang="en-US">
              <a:ea typeface="Calibri"/>
              <a:cs typeface="Calibri"/>
            </a:endParaRPr>
          </a:p>
          <a:p>
            <a:endParaRPr lang="en-US"/>
          </a:p>
        </p:txBody>
      </p:sp>
    </p:spTree>
    <p:extLst>
      <p:ext uri="{BB962C8B-B14F-4D97-AF65-F5344CB8AC3E}">
        <p14:creationId xmlns:p14="http://schemas.microsoft.com/office/powerpoint/2010/main" val="132411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7D830-AEEE-11B6-0C63-8F3F78B814EA}"/>
              </a:ext>
            </a:extLst>
          </p:cNvPr>
          <p:cNvSpPr>
            <a:spLocks noGrp="1"/>
          </p:cNvSpPr>
          <p:nvPr>
            <p:ph type="title"/>
          </p:nvPr>
        </p:nvSpPr>
        <p:spPr>
          <a:xfrm>
            <a:off x="609600" y="131073"/>
            <a:ext cx="10972800" cy="724555"/>
          </a:xfrm>
        </p:spPr>
        <p:txBody>
          <a:bodyPr/>
          <a:lstStyle/>
          <a:p>
            <a:r>
              <a:rPr lang="en-US">
                <a:ea typeface="Calibri"/>
                <a:cs typeface="Calibri"/>
              </a:rPr>
              <a:t>Political Update</a:t>
            </a:r>
          </a:p>
        </p:txBody>
      </p:sp>
      <p:sp>
        <p:nvSpPr>
          <p:cNvPr id="3" name="Content Placeholder 2">
            <a:extLst>
              <a:ext uri="{FF2B5EF4-FFF2-40B4-BE49-F238E27FC236}">
                <a16:creationId xmlns:a16="http://schemas.microsoft.com/office/drawing/2014/main" id="{896112E7-77EE-2DB8-0A89-AA06EFABDAE2}"/>
              </a:ext>
            </a:extLst>
          </p:cNvPr>
          <p:cNvSpPr>
            <a:spLocks noGrp="1"/>
          </p:cNvSpPr>
          <p:nvPr>
            <p:ph idx="1"/>
          </p:nvPr>
        </p:nvSpPr>
        <p:spPr>
          <a:xfrm>
            <a:off x="167861" y="712063"/>
            <a:ext cx="11856278" cy="4673601"/>
          </a:xfrm>
        </p:spPr>
        <p:txBody>
          <a:bodyPr/>
          <a:lstStyle/>
          <a:p>
            <a:endParaRPr lang="en-US" sz="2800">
              <a:ea typeface="Calibri"/>
              <a:cs typeface="Calibri"/>
            </a:endParaRPr>
          </a:p>
          <a:p>
            <a:pPr marL="0" indent="0">
              <a:buNone/>
            </a:pPr>
            <a:endParaRPr lang="en-US" sz="2400">
              <a:ea typeface="Calibri"/>
              <a:cs typeface="Calibri"/>
            </a:endParaRPr>
          </a:p>
          <a:p>
            <a:endParaRPr lang="en-US">
              <a:ea typeface="Calibri"/>
              <a:cs typeface="Calibri"/>
            </a:endParaRPr>
          </a:p>
        </p:txBody>
      </p:sp>
      <p:sp>
        <p:nvSpPr>
          <p:cNvPr id="4" name="TextBox 3">
            <a:extLst>
              <a:ext uri="{FF2B5EF4-FFF2-40B4-BE49-F238E27FC236}">
                <a16:creationId xmlns:a16="http://schemas.microsoft.com/office/drawing/2014/main" id="{A2319BA4-7F37-4B04-819D-9EF32BD90C5C}"/>
              </a:ext>
            </a:extLst>
          </p:cNvPr>
          <p:cNvSpPr txBox="1"/>
          <p:nvPr/>
        </p:nvSpPr>
        <p:spPr>
          <a:xfrm>
            <a:off x="612838" y="854923"/>
            <a:ext cx="10876899" cy="55707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800">
                <a:solidFill>
                  <a:schemeClr val="bg1"/>
                </a:solidFill>
                <a:ea typeface="Calibri"/>
                <a:cs typeface="Calibri"/>
              </a:rPr>
              <a:t>Executive Orders</a:t>
            </a:r>
          </a:p>
          <a:p>
            <a:pPr marL="742950" lvl="1" indent="-285750">
              <a:buFont typeface="Courier New"/>
              <a:buChar char="o"/>
            </a:pPr>
            <a:r>
              <a:rPr lang="en-US" sz="2400">
                <a:solidFill>
                  <a:schemeClr val="bg1"/>
                </a:solidFill>
                <a:ea typeface="+mn-lt"/>
                <a:cs typeface="+mn-lt"/>
              </a:rPr>
              <a:t>OMB memo to pause agency grant, loan, and other financial assistance (rescinded).</a:t>
            </a:r>
          </a:p>
          <a:p>
            <a:pPr marL="742950" lvl="1" indent="-285750">
              <a:buFont typeface="Courier New"/>
              <a:buChar char="o"/>
            </a:pPr>
            <a:r>
              <a:rPr lang="en-US" sz="2400">
                <a:solidFill>
                  <a:schemeClr val="bg1"/>
                </a:solidFill>
                <a:ea typeface="Calibri"/>
                <a:cs typeface="Calibri"/>
              </a:rPr>
              <a:t>Federal civilian employee hiring freeze</a:t>
            </a:r>
          </a:p>
          <a:p>
            <a:pPr marL="742950" lvl="1" indent="-285750">
              <a:buFont typeface="Courier New"/>
              <a:buChar char="o"/>
            </a:pPr>
            <a:r>
              <a:rPr lang="en-US" sz="2400">
                <a:solidFill>
                  <a:schemeClr val="bg1"/>
                </a:solidFill>
                <a:ea typeface="Calibri"/>
                <a:cs typeface="Calibri"/>
              </a:rPr>
              <a:t>Probationary employee layoffs</a:t>
            </a:r>
          </a:p>
          <a:p>
            <a:pPr marL="285750" indent="-285750">
              <a:buFont typeface="Arial"/>
              <a:buChar char="•"/>
            </a:pPr>
            <a:r>
              <a:rPr lang="en-US" sz="2800">
                <a:solidFill>
                  <a:schemeClr val="bg1"/>
                </a:solidFill>
                <a:ea typeface="Calibri"/>
                <a:cs typeface="Calibri"/>
              </a:rPr>
              <a:t>NDAA </a:t>
            </a:r>
          </a:p>
          <a:p>
            <a:pPr marL="742950" lvl="1" indent="-285750">
              <a:buFont typeface="Courier New"/>
              <a:buChar char="o"/>
            </a:pPr>
            <a:r>
              <a:rPr lang="en-US" sz="2400">
                <a:solidFill>
                  <a:schemeClr val="bg1"/>
                </a:solidFill>
                <a:ea typeface="Calibri"/>
                <a:cs typeface="Calibri"/>
              </a:rPr>
              <a:t>Currently on track for regular process &amp; passage</a:t>
            </a:r>
          </a:p>
          <a:p>
            <a:pPr marL="742950" lvl="1" indent="-285750">
              <a:buFont typeface="Courier New"/>
              <a:buChar char="o"/>
            </a:pPr>
            <a:r>
              <a:rPr lang="en-US" sz="2400">
                <a:solidFill>
                  <a:schemeClr val="bg1"/>
                </a:solidFill>
                <a:ea typeface="Calibri"/>
                <a:cs typeface="Calibri"/>
              </a:rPr>
              <a:t>Member offices beginning to take submissions for FY26</a:t>
            </a:r>
            <a:endParaRPr lang="en-US" sz="2400">
              <a:solidFill>
                <a:schemeClr val="bg1"/>
              </a:solidFill>
            </a:endParaRPr>
          </a:p>
          <a:p>
            <a:pPr marL="285750" indent="-285750">
              <a:buFont typeface="Arial"/>
              <a:buChar char="•"/>
            </a:pPr>
            <a:r>
              <a:rPr lang="en-US" sz="2800">
                <a:solidFill>
                  <a:schemeClr val="bg1"/>
                </a:solidFill>
                <a:ea typeface="Calibri"/>
                <a:cs typeface="Calibri"/>
              </a:rPr>
              <a:t>Appropriations</a:t>
            </a:r>
          </a:p>
          <a:p>
            <a:pPr marL="742950" lvl="1" indent="-285750">
              <a:buFont typeface="Courier New"/>
              <a:buChar char="o"/>
            </a:pPr>
            <a:r>
              <a:rPr lang="en-US" sz="2400">
                <a:solidFill>
                  <a:schemeClr val="bg1"/>
                </a:solidFill>
                <a:ea typeface="Calibri"/>
                <a:cs typeface="Calibri"/>
              </a:rPr>
              <a:t>March 14th funding deadline</a:t>
            </a:r>
          </a:p>
          <a:p>
            <a:pPr marL="742950" lvl="1" indent="-285750">
              <a:buFont typeface="Courier New"/>
              <a:buChar char="o"/>
            </a:pPr>
            <a:r>
              <a:rPr lang="en-US" sz="2400">
                <a:solidFill>
                  <a:schemeClr val="bg1"/>
                </a:solidFill>
                <a:ea typeface="Calibri"/>
                <a:cs typeface="Calibri"/>
              </a:rPr>
              <a:t>FY25 spending bill status</a:t>
            </a:r>
          </a:p>
          <a:p>
            <a:pPr marL="742950" lvl="1" indent="-285750">
              <a:buFont typeface="Courier New"/>
              <a:buChar char="o"/>
            </a:pPr>
            <a:r>
              <a:rPr lang="en-US" sz="2400">
                <a:solidFill>
                  <a:schemeClr val="bg1"/>
                </a:solidFill>
                <a:ea typeface="Calibri"/>
                <a:cs typeface="Calibri"/>
              </a:rPr>
              <a:t>Member offices beginning to take submissions for FY26 </a:t>
            </a:r>
          </a:p>
          <a:p>
            <a:pPr marL="742950" lvl="1" indent="-285750">
              <a:buFont typeface="Courier New"/>
              <a:buChar char="o"/>
            </a:pPr>
            <a:endParaRPr lang="en-US" sz="2800">
              <a:solidFill>
                <a:schemeClr val="bg1"/>
              </a:solidFill>
              <a:ea typeface="Calibri"/>
              <a:cs typeface="Calibri"/>
            </a:endParaRPr>
          </a:p>
          <a:p>
            <a:pPr marL="742950" lvl="1" indent="-285750">
              <a:buFont typeface="Courier New"/>
              <a:buChar char="o"/>
            </a:pPr>
            <a:endParaRPr lang="en-US" sz="2800">
              <a:solidFill>
                <a:schemeClr val="bg1"/>
              </a:solidFill>
              <a:ea typeface="Calibri"/>
              <a:cs typeface="Calibri"/>
            </a:endParaRPr>
          </a:p>
        </p:txBody>
      </p:sp>
    </p:spTree>
    <p:extLst>
      <p:ext uri="{BB962C8B-B14F-4D97-AF65-F5344CB8AC3E}">
        <p14:creationId xmlns:p14="http://schemas.microsoft.com/office/powerpoint/2010/main" val="270889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140DE-171D-96E4-FDF0-6AA62EB3B7FF}"/>
              </a:ext>
            </a:extLst>
          </p:cNvPr>
          <p:cNvSpPr>
            <a:spLocks noGrp="1"/>
          </p:cNvSpPr>
          <p:nvPr>
            <p:ph type="title"/>
          </p:nvPr>
        </p:nvSpPr>
        <p:spPr>
          <a:xfrm>
            <a:off x="382062" y="166078"/>
            <a:ext cx="10972800" cy="724555"/>
          </a:xfrm>
        </p:spPr>
        <p:txBody>
          <a:bodyPr/>
          <a:lstStyle/>
          <a:p>
            <a:r>
              <a:rPr lang="en-US">
                <a:ea typeface="Calibri"/>
                <a:cs typeface="Calibri"/>
              </a:rPr>
              <a:t>Hill Day Recap</a:t>
            </a:r>
          </a:p>
        </p:txBody>
      </p:sp>
      <p:sp>
        <p:nvSpPr>
          <p:cNvPr id="9" name="TextBox 8">
            <a:extLst>
              <a:ext uri="{FF2B5EF4-FFF2-40B4-BE49-F238E27FC236}">
                <a16:creationId xmlns:a16="http://schemas.microsoft.com/office/drawing/2014/main" id="{3A44230E-16FD-B487-0B5E-F86907911B0E}"/>
              </a:ext>
            </a:extLst>
          </p:cNvPr>
          <p:cNvSpPr txBox="1"/>
          <p:nvPr/>
        </p:nvSpPr>
        <p:spPr>
          <a:xfrm>
            <a:off x="902157" y="1067710"/>
            <a:ext cx="5211659"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solidFill>
                  <a:schemeClr val="bg1"/>
                </a:solidFill>
                <a:ea typeface="Calibri"/>
                <a:cs typeface="Calibri"/>
              </a:rPr>
              <a:t>Offices Visited</a:t>
            </a:r>
          </a:p>
          <a:p>
            <a:pPr marL="285750" indent="-285750">
              <a:buFont typeface="Arial"/>
              <a:buChar char="•"/>
            </a:pPr>
            <a:r>
              <a:rPr lang="en-US" sz="3200" dirty="0">
                <a:solidFill>
                  <a:schemeClr val="bg1"/>
                </a:solidFill>
                <a:ea typeface="Calibri"/>
                <a:cs typeface="Calibri"/>
              </a:rPr>
              <a:t>Sen. Tuberville (R-AL)*</a:t>
            </a:r>
          </a:p>
          <a:p>
            <a:pPr marL="285750" indent="-285750">
              <a:buFont typeface="Arial"/>
              <a:buChar char="•"/>
            </a:pPr>
            <a:r>
              <a:rPr lang="en-US" sz="3200" dirty="0">
                <a:solidFill>
                  <a:schemeClr val="bg1"/>
                </a:solidFill>
                <a:ea typeface="Calibri"/>
                <a:cs typeface="Calibri"/>
              </a:rPr>
              <a:t>Sen. Van Hollen (D-MD)*</a:t>
            </a:r>
          </a:p>
          <a:p>
            <a:pPr marL="285750" indent="-285750">
              <a:buFont typeface="Arial"/>
              <a:buChar char="•"/>
            </a:pPr>
            <a:r>
              <a:rPr lang="en-US" sz="3200" dirty="0">
                <a:solidFill>
                  <a:schemeClr val="bg1"/>
                </a:solidFill>
                <a:ea typeface="Calibri"/>
                <a:cs typeface="Calibri"/>
              </a:rPr>
              <a:t>Sen. Blumenthal (D-CT)</a:t>
            </a:r>
          </a:p>
          <a:p>
            <a:pPr marL="285750" indent="-285750">
              <a:buFont typeface="Arial"/>
              <a:buChar char="•"/>
            </a:pPr>
            <a:r>
              <a:rPr lang="en-US" sz="3200" dirty="0">
                <a:solidFill>
                  <a:schemeClr val="bg1"/>
                </a:solidFill>
                <a:ea typeface="Calibri"/>
                <a:cs typeface="Calibri"/>
              </a:rPr>
              <a:t>Sen. Hawley (R-MO)</a:t>
            </a:r>
          </a:p>
          <a:p>
            <a:pPr marL="285750" indent="-285750">
              <a:buFont typeface="Arial"/>
              <a:buChar char="•"/>
            </a:pPr>
            <a:r>
              <a:rPr lang="en-US" sz="3200" dirty="0">
                <a:solidFill>
                  <a:schemeClr val="bg1"/>
                </a:solidFill>
                <a:ea typeface="Calibri"/>
                <a:cs typeface="Calibri"/>
              </a:rPr>
              <a:t>Sen. Markey (D-MA)</a:t>
            </a:r>
          </a:p>
          <a:p>
            <a:pPr marL="285750" indent="-285750">
              <a:buFont typeface="Arial"/>
              <a:buChar char="•"/>
            </a:pPr>
            <a:r>
              <a:rPr lang="en-US" sz="3200" dirty="0">
                <a:solidFill>
                  <a:schemeClr val="bg1"/>
                </a:solidFill>
                <a:ea typeface="Calibri"/>
                <a:cs typeface="Calibri"/>
              </a:rPr>
              <a:t>Sen. Rosen (D-NV)</a:t>
            </a:r>
          </a:p>
          <a:p>
            <a:pPr marL="285750" indent="-285750">
              <a:buFont typeface="Arial"/>
              <a:buChar char="•"/>
            </a:pPr>
            <a:r>
              <a:rPr lang="en-US" sz="3200" dirty="0">
                <a:solidFill>
                  <a:schemeClr val="bg1"/>
                </a:solidFill>
                <a:ea typeface="Calibri"/>
                <a:cs typeface="Calibri"/>
              </a:rPr>
              <a:t>Sen. Rick Scott (R-FL)</a:t>
            </a:r>
          </a:p>
          <a:p>
            <a:pPr marL="285750" indent="-285750">
              <a:buFont typeface="Arial"/>
              <a:buChar char="•"/>
            </a:pPr>
            <a:endParaRPr lang="en-US" sz="2400">
              <a:solidFill>
                <a:schemeClr val="bg1"/>
              </a:solidFill>
              <a:ea typeface="Calibri"/>
              <a:cs typeface="Calibri"/>
            </a:endParaRPr>
          </a:p>
        </p:txBody>
      </p:sp>
      <p:sp>
        <p:nvSpPr>
          <p:cNvPr id="4" name="TextBox 3">
            <a:extLst>
              <a:ext uri="{FF2B5EF4-FFF2-40B4-BE49-F238E27FC236}">
                <a16:creationId xmlns:a16="http://schemas.microsoft.com/office/drawing/2014/main" id="{4986A373-D1F0-030B-FCD5-917D0F5E78FE}"/>
              </a:ext>
            </a:extLst>
          </p:cNvPr>
          <p:cNvSpPr txBox="1"/>
          <p:nvPr/>
        </p:nvSpPr>
        <p:spPr>
          <a:xfrm>
            <a:off x="6116189" y="1499937"/>
            <a:ext cx="4990844"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US" sz="3200">
                <a:solidFill>
                  <a:schemeClr val="bg1"/>
                </a:solidFill>
                <a:ea typeface="Calibri"/>
                <a:cs typeface="Calibri"/>
              </a:rPr>
              <a:t>Sen. Tim Scott (R-SC)</a:t>
            </a:r>
          </a:p>
          <a:p>
            <a:pPr marL="285750" indent="-285750">
              <a:buFont typeface="Arial,Sans-Serif"/>
              <a:buChar char="•"/>
            </a:pPr>
            <a:r>
              <a:rPr lang="en-US" sz="3200">
                <a:solidFill>
                  <a:schemeClr val="bg1"/>
                </a:solidFill>
                <a:ea typeface="Calibri"/>
                <a:cs typeface="Calibri"/>
              </a:rPr>
              <a:t>Sen. Young (R-IN)</a:t>
            </a:r>
          </a:p>
          <a:p>
            <a:pPr marL="285750" indent="-285750">
              <a:buFont typeface="Arial,Sans-Serif"/>
              <a:buChar char="•"/>
            </a:pPr>
            <a:r>
              <a:rPr lang="en-US" sz="3200">
                <a:solidFill>
                  <a:schemeClr val="bg1"/>
                </a:solidFill>
                <a:ea typeface="Calibri"/>
                <a:cs typeface="Calibri"/>
              </a:rPr>
              <a:t>Rep. Luna (R-FL)</a:t>
            </a:r>
          </a:p>
          <a:p>
            <a:pPr marL="285750" indent="-285750">
              <a:buFont typeface="Arial,Sans-Serif"/>
              <a:buChar char="•"/>
            </a:pPr>
            <a:r>
              <a:rPr lang="en-US" sz="3200">
                <a:solidFill>
                  <a:schemeClr val="bg1"/>
                </a:solidFill>
                <a:ea typeface="Calibri"/>
                <a:cs typeface="Calibri"/>
              </a:rPr>
              <a:t>Rep. Moore (R-UT)</a:t>
            </a:r>
          </a:p>
          <a:p>
            <a:pPr marL="285750" indent="-285750">
              <a:buFont typeface="Arial,Sans-Serif"/>
              <a:buChar char="•"/>
            </a:pPr>
            <a:r>
              <a:rPr lang="en-US" sz="3200">
                <a:solidFill>
                  <a:schemeClr val="bg1"/>
                </a:solidFill>
                <a:ea typeface="Calibri"/>
                <a:cs typeface="Calibri"/>
              </a:rPr>
              <a:t>Rep. Palmer (R-AL)</a:t>
            </a:r>
          </a:p>
          <a:p>
            <a:pPr marL="285750" indent="-285750">
              <a:buFont typeface="Arial,Sans-Serif"/>
              <a:buChar char="•"/>
            </a:pPr>
            <a:r>
              <a:rPr lang="en-US" sz="3200">
                <a:solidFill>
                  <a:schemeClr val="bg1"/>
                </a:solidFill>
                <a:ea typeface="Calibri"/>
                <a:cs typeface="Calibri"/>
              </a:rPr>
              <a:t>Rep. Scholten (D-MI)</a:t>
            </a:r>
          </a:p>
          <a:p>
            <a:pPr marL="285750" indent="-285750">
              <a:buFont typeface="Arial,Sans-Serif"/>
              <a:buChar char="•"/>
            </a:pPr>
            <a:r>
              <a:rPr lang="en-US" sz="3200">
                <a:solidFill>
                  <a:schemeClr val="bg1"/>
                </a:solidFill>
                <a:ea typeface="Calibri"/>
                <a:cs typeface="Calibri"/>
              </a:rPr>
              <a:t>Rep. Turner (R-OH)</a:t>
            </a:r>
            <a:endParaRPr lang="en-US" sz="3200">
              <a:solidFill>
                <a:schemeClr val="bg1"/>
              </a:solidFill>
            </a:endParaRPr>
          </a:p>
        </p:txBody>
      </p:sp>
    </p:spTree>
    <p:extLst>
      <p:ext uri="{BB962C8B-B14F-4D97-AF65-F5344CB8AC3E}">
        <p14:creationId xmlns:p14="http://schemas.microsoft.com/office/powerpoint/2010/main" val="1076105813"/>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E5CA2-E7CB-40E4-2895-1EC4BB6C24F4}"/>
              </a:ext>
            </a:extLst>
          </p:cNvPr>
          <p:cNvSpPr>
            <a:spLocks noGrp="1"/>
          </p:cNvSpPr>
          <p:nvPr>
            <p:ph type="title"/>
          </p:nvPr>
        </p:nvSpPr>
        <p:spPr/>
        <p:txBody>
          <a:bodyPr/>
          <a:lstStyle/>
          <a:p>
            <a:r>
              <a:rPr lang="en-US">
                <a:ea typeface="Calibri"/>
                <a:cs typeface="Calibri"/>
              </a:rPr>
              <a:t>Hill Day Recap</a:t>
            </a:r>
            <a:endParaRPr lang="en-US"/>
          </a:p>
        </p:txBody>
      </p:sp>
      <p:sp>
        <p:nvSpPr>
          <p:cNvPr id="5" name="TextBox 4">
            <a:extLst>
              <a:ext uri="{FF2B5EF4-FFF2-40B4-BE49-F238E27FC236}">
                <a16:creationId xmlns:a16="http://schemas.microsoft.com/office/drawing/2014/main" id="{6D5DDCF8-9D72-2038-8073-3A9E372E42D1}"/>
              </a:ext>
            </a:extLst>
          </p:cNvPr>
          <p:cNvSpPr txBox="1"/>
          <p:nvPr/>
        </p:nvSpPr>
        <p:spPr>
          <a:xfrm>
            <a:off x="387359" y="992596"/>
            <a:ext cx="11512155" cy="43396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solidFill>
                  <a:schemeClr val="bg1"/>
                </a:solidFill>
                <a:ea typeface="Calibri"/>
                <a:cs typeface="Calibri"/>
              </a:rPr>
              <a:t>Takeaways &amp; Next Steps</a:t>
            </a:r>
          </a:p>
          <a:p>
            <a:pPr marL="342900" indent="-342900">
              <a:buFont typeface="Arial"/>
              <a:buChar char="•"/>
            </a:pPr>
            <a:r>
              <a:rPr lang="en-US" sz="2800">
                <a:solidFill>
                  <a:schemeClr val="bg1"/>
                </a:solidFill>
                <a:ea typeface="Calibri"/>
                <a:cs typeface="Calibri"/>
              </a:rPr>
              <a:t>Leverage NDAA process to move government-wide duplication of pilot program in FY26 NDAA</a:t>
            </a:r>
          </a:p>
          <a:p>
            <a:pPr marL="342900" indent="-342900">
              <a:buFont typeface="Arial"/>
              <a:buChar char="•"/>
            </a:pPr>
            <a:r>
              <a:rPr lang="en-US" sz="2800">
                <a:solidFill>
                  <a:schemeClr val="bg1"/>
                </a:solidFill>
                <a:ea typeface="Calibri"/>
                <a:cs typeface="Calibri"/>
              </a:rPr>
              <a:t>Continue to build support amongst HSGAC/HOGR members</a:t>
            </a:r>
          </a:p>
          <a:p>
            <a:pPr marL="342900" indent="-342900">
              <a:buFont typeface="Arial"/>
              <a:buChar char="•"/>
            </a:pPr>
            <a:r>
              <a:rPr lang="en-US" sz="2800">
                <a:solidFill>
                  <a:schemeClr val="bg1"/>
                </a:solidFill>
                <a:ea typeface="Calibri"/>
                <a:cs typeface="Calibri"/>
              </a:rPr>
              <a:t>ECR staff to meet with additional Oversight &amp; HSGAC member offices</a:t>
            </a:r>
          </a:p>
          <a:p>
            <a:pPr marL="800100" lvl="1" indent="-342900">
              <a:buFont typeface="Courier New"/>
              <a:buChar char="o"/>
            </a:pPr>
            <a:r>
              <a:rPr lang="en-US" sz="2800">
                <a:solidFill>
                  <a:schemeClr val="bg1"/>
                </a:solidFill>
                <a:ea typeface="Calibri"/>
                <a:cs typeface="Calibri"/>
              </a:rPr>
              <a:t>Reaching out to individual members to join meetings where they have footprint</a:t>
            </a:r>
          </a:p>
          <a:p>
            <a:pPr marL="342900" indent="-342900">
              <a:buFont typeface="Arial"/>
              <a:buChar char="•"/>
            </a:pPr>
            <a:r>
              <a:rPr lang="en-US" sz="2800">
                <a:solidFill>
                  <a:schemeClr val="bg1"/>
                </a:solidFill>
                <a:ea typeface="Calibri"/>
                <a:cs typeface="Calibri"/>
              </a:rPr>
              <a:t>Work with Sen. Tuberville's office to facilitate a White House meeting</a:t>
            </a:r>
          </a:p>
          <a:p>
            <a:pPr marL="342900" indent="-342900">
              <a:buFont typeface="Arial"/>
              <a:buChar char="•"/>
            </a:pPr>
            <a:r>
              <a:rPr lang="en-US" sz="2800">
                <a:solidFill>
                  <a:schemeClr val="bg1"/>
                </a:solidFill>
                <a:ea typeface="Calibri"/>
                <a:cs typeface="Calibri"/>
              </a:rPr>
              <a:t>Small business look-through</a:t>
            </a:r>
          </a:p>
          <a:p>
            <a:pPr marL="342900" indent="-342900">
              <a:buFont typeface="Arial"/>
              <a:buChar char="•"/>
            </a:pPr>
            <a:endParaRPr lang="en-US" sz="2400">
              <a:solidFill>
                <a:schemeClr val="bg1"/>
              </a:solidFill>
              <a:ea typeface="Calibri"/>
              <a:cs typeface="Calibri"/>
            </a:endParaRPr>
          </a:p>
        </p:txBody>
      </p:sp>
    </p:spTree>
    <p:extLst>
      <p:ext uri="{BB962C8B-B14F-4D97-AF65-F5344CB8AC3E}">
        <p14:creationId xmlns:p14="http://schemas.microsoft.com/office/powerpoint/2010/main" val="3088981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34DD6-F4F3-8D6B-96D8-E557351C2454}"/>
              </a:ext>
            </a:extLst>
          </p:cNvPr>
          <p:cNvSpPr>
            <a:spLocks noGrp="1"/>
          </p:cNvSpPr>
          <p:nvPr>
            <p:ph type="title"/>
          </p:nvPr>
        </p:nvSpPr>
        <p:spPr/>
        <p:txBody>
          <a:bodyPr/>
          <a:lstStyle/>
          <a:p>
            <a:r>
              <a:rPr lang="en-US">
                <a:ea typeface="Calibri"/>
                <a:cs typeface="Calibri"/>
              </a:rPr>
              <a:t>Policy Committee</a:t>
            </a:r>
            <a:endParaRPr lang="en-US"/>
          </a:p>
        </p:txBody>
      </p:sp>
      <p:sp>
        <p:nvSpPr>
          <p:cNvPr id="3" name="Content Placeholder 2">
            <a:extLst>
              <a:ext uri="{FF2B5EF4-FFF2-40B4-BE49-F238E27FC236}">
                <a16:creationId xmlns:a16="http://schemas.microsoft.com/office/drawing/2014/main" id="{3D81B223-B4F7-410A-8D50-1FB3FCB2CCDA}"/>
              </a:ext>
            </a:extLst>
          </p:cNvPr>
          <p:cNvSpPr>
            <a:spLocks noGrp="1"/>
          </p:cNvSpPr>
          <p:nvPr>
            <p:ph idx="1"/>
          </p:nvPr>
        </p:nvSpPr>
        <p:spPr>
          <a:xfrm>
            <a:off x="609600" y="1087541"/>
            <a:ext cx="10972800" cy="4673601"/>
          </a:xfrm>
        </p:spPr>
        <p:txBody>
          <a:bodyPr/>
          <a:lstStyle/>
          <a:p>
            <a:r>
              <a:rPr lang="en-US" dirty="0">
                <a:ea typeface="Calibri"/>
                <a:cs typeface="Calibri"/>
              </a:rPr>
              <a:t>Meeting next week</a:t>
            </a:r>
          </a:p>
          <a:p>
            <a:r>
              <a:rPr lang="en-US" dirty="0">
                <a:ea typeface="Calibri"/>
                <a:cs typeface="Calibri"/>
              </a:rPr>
              <a:t>ECR has been asked</a:t>
            </a:r>
            <a:r>
              <a:rPr lang="en-US" dirty="0">
                <a:ea typeface="+mn-lt"/>
                <a:cs typeface="+mn-lt"/>
              </a:rPr>
              <a:t> to review and provide feedback on DORA and work with Sen. Van Hollen's office on ways to advance look through language</a:t>
            </a:r>
            <a:endParaRPr lang="en-US" dirty="0">
              <a:ea typeface="Calibri"/>
              <a:cs typeface="Calibri"/>
            </a:endParaRPr>
          </a:p>
        </p:txBody>
      </p:sp>
    </p:spTree>
    <p:extLst>
      <p:ext uri="{BB962C8B-B14F-4D97-AF65-F5344CB8AC3E}">
        <p14:creationId xmlns:p14="http://schemas.microsoft.com/office/powerpoint/2010/main" val="403868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EB53-64CF-99FB-18F0-DBCF50F4FDBC}"/>
              </a:ext>
            </a:extLst>
          </p:cNvPr>
          <p:cNvSpPr>
            <a:spLocks noGrp="1"/>
          </p:cNvSpPr>
          <p:nvPr>
            <p:ph type="title"/>
          </p:nvPr>
        </p:nvSpPr>
        <p:spPr>
          <a:xfrm>
            <a:off x="609600" y="274638"/>
            <a:ext cx="10972800" cy="724555"/>
          </a:xfrm>
        </p:spPr>
        <p:txBody>
          <a:bodyPr/>
          <a:lstStyle/>
          <a:p>
            <a:r>
              <a:rPr lang="en-US"/>
              <a:t>DFARS Subpart 270.1 Updates</a:t>
            </a:r>
          </a:p>
        </p:txBody>
      </p:sp>
      <p:sp>
        <p:nvSpPr>
          <p:cNvPr id="3" name="Content Placeholder 2">
            <a:extLst>
              <a:ext uri="{FF2B5EF4-FFF2-40B4-BE49-F238E27FC236}">
                <a16:creationId xmlns:a16="http://schemas.microsoft.com/office/drawing/2014/main" id="{EE4CAA9F-BEAA-F3A3-5F6C-A3C421CA1220}"/>
              </a:ext>
            </a:extLst>
          </p:cNvPr>
          <p:cNvSpPr>
            <a:spLocks noGrp="1"/>
          </p:cNvSpPr>
          <p:nvPr>
            <p:ph idx="1"/>
          </p:nvPr>
        </p:nvSpPr>
        <p:spPr>
          <a:xfrm>
            <a:off x="609600" y="999193"/>
            <a:ext cx="10972800" cy="4673601"/>
          </a:xfrm>
        </p:spPr>
        <p:txBody>
          <a:bodyPr/>
          <a:lstStyle/>
          <a:p>
            <a:r>
              <a:rPr lang="en-US" sz="2400" dirty="0"/>
              <a:t>DFARS Subpart 270.1 Use</a:t>
            </a:r>
          </a:p>
          <a:p>
            <a:pPr lvl="1"/>
            <a:r>
              <a:rPr lang="en-US" sz="2000" dirty="0"/>
              <a:t>Applications Submitted			Yes</a:t>
            </a:r>
          </a:p>
          <a:p>
            <a:pPr lvl="1"/>
            <a:r>
              <a:rPr lang="en-US" sz="2000" dirty="0"/>
              <a:t>DPC Approving 				Yes</a:t>
            </a:r>
          </a:p>
          <a:p>
            <a:pPr lvl="1"/>
            <a:r>
              <a:rPr lang="en-US" sz="2000" dirty="0"/>
              <a:t>Contract Awards				Not aware of any yet</a:t>
            </a:r>
          </a:p>
          <a:p>
            <a:pPr lvl="1"/>
            <a:r>
              <a:rPr lang="en-US" sz="2000" dirty="0"/>
              <a:t>Organizations				USSF</a:t>
            </a:r>
          </a:p>
          <a:p>
            <a:endParaRPr lang="en-US" sz="2400" dirty="0"/>
          </a:p>
          <a:p>
            <a:r>
              <a:rPr lang="en-US" sz="2400" dirty="0"/>
              <a:t>ECR Member Companies Feedback</a:t>
            </a:r>
          </a:p>
          <a:p>
            <a:pPr lvl="1"/>
            <a:r>
              <a:rPr lang="en-US" sz="2000" dirty="0"/>
              <a:t>Ensure contracting officer includes all required documentation in submission to DPC</a:t>
            </a:r>
          </a:p>
          <a:p>
            <a:pPr lvl="1"/>
            <a:r>
              <a:rPr lang="en-US" sz="2000" dirty="0"/>
              <a:t>DPC review process taking 30 days</a:t>
            </a:r>
          </a:p>
          <a:p>
            <a:endParaRPr lang="en-US" sz="2400" dirty="0"/>
          </a:p>
          <a:p>
            <a:r>
              <a:rPr lang="en-US" sz="2400" dirty="0"/>
              <a:t>Meeting with DPC POC to build relationship and support efforts</a:t>
            </a:r>
          </a:p>
          <a:p>
            <a:endParaRPr lang="en-US" dirty="0"/>
          </a:p>
        </p:txBody>
      </p:sp>
      <p:sp>
        <p:nvSpPr>
          <p:cNvPr id="4" name="TextBox 3">
            <a:extLst>
              <a:ext uri="{FF2B5EF4-FFF2-40B4-BE49-F238E27FC236}">
                <a16:creationId xmlns:a16="http://schemas.microsoft.com/office/drawing/2014/main" id="{906E0759-C67C-91A0-A29C-188D02171A5E}"/>
              </a:ext>
            </a:extLst>
          </p:cNvPr>
          <p:cNvSpPr txBox="1"/>
          <p:nvPr/>
        </p:nvSpPr>
        <p:spPr>
          <a:xfrm>
            <a:off x="0" y="6086272"/>
            <a:ext cx="5747086" cy="769441"/>
          </a:xfrm>
          <a:prstGeom prst="rect">
            <a:avLst/>
          </a:prstGeom>
          <a:noFill/>
        </p:spPr>
        <p:txBody>
          <a:bodyPr wrap="none" rtlCol="0">
            <a:spAutoFit/>
          </a:bodyPr>
          <a:lstStyle/>
          <a:p>
            <a:r>
              <a:rPr lang="en-US" sz="1100" u="sng" dirty="0"/>
              <a:t>Supporting Documents</a:t>
            </a:r>
          </a:p>
          <a:p>
            <a:r>
              <a:rPr lang="en-US" sz="1100" dirty="0"/>
              <a:t>DFARS Subpart 270.1:</a:t>
            </a:r>
            <a:r>
              <a:rPr lang="en-US" sz="11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https://www.acquisition.gov/dfars/part-270-defense-contracting-programs</a:t>
            </a:r>
            <a:endParaRPr lang="en-US" sz="11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100" dirty="0"/>
              <a:t>PGI: </a:t>
            </a:r>
            <a:r>
              <a:rPr lang="en-US" sz="1100" dirty="0">
                <a:hlinkClick r:id="rId3"/>
              </a:rPr>
              <a:t>https://www.acquisition.gov/dfarspgi/pgi-part-270-defense-contracting-programs</a:t>
            </a:r>
            <a:endParaRPr lang="en-US" sz="1100" dirty="0"/>
          </a:p>
          <a:p>
            <a:r>
              <a:rPr lang="en-US" sz="1100" dirty="0"/>
              <a:t>Policy Memo: </a:t>
            </a:r>
            <a:r>
              <a:rPr lang="en-US" sz="1100" u="sng" dirty="0">
                <a:solidFill>
                  <a:srgbClr val="0000FF"/>
                </a:solidFill>
                <a:effectLst/>
                <a:latin typeface="Calibri" panose="020F0502020204030204" pitchFamily="34" charset="0"/>
                <a:ea typeface="Calibri" panose="020F0502020204030204" pitchFamily="34" charset="0"/>
                <a:hlinkClick r:id="rId4"/>
              </a:rPr>
              <a:t>https://www.acq.osd.mil/dpap/policy/policyvault/USA002576-24-DPCAP.pdf</a:t>
            </a:r>
            <a:endParaRPr lang="en-US" sz="1100" dirty="0"/>
          </a:p>
        </p:txBody>
      </p:sp>
      <p:sp>
        <p:nvSpPr>
          <p:cNvPr id="5" name="TextBox 4">
            <a:extLst>
              <a:ext uri="{FF2B5EF4-FFF2-40B4-BE49-F238E27FC236}">
                <a16:creationId xmlns:a16="http://schemas.microsoft.com/office/drawing/2014/main" id="{87CB766B-7FEE-90D5-831C-9201A4B0789C}"/>
              </a:ext>
            </a:extLst>
          </p:cNvPr>
          <p:cNvSpPr txBox="1"/>
          <p:nvPr/>
        </p:nvSpPr>
        <p:spPr>
          <a:xfrm>
            <a:off x="6444916" y="6086272"/>
            <a:ext cx="4404947" cy="600164"/>
          </a:xfrm>
          <a:prstGeom prst="rect">
            <a:avLst/>
          </a:prstGeom>
          <a:noFill/>
        </p:spPr>
        <p:txBody>
          <a:bodyPr wrap="square" rtlCol="0">
            <a:spAutoFit/>
          </a:bodyPr>
          <a:lstStyle/>
          <a:p>
            <a:pPr lvl="1"/>
            <a:r>
              <a:rPr lang="en-US" sz="1100" u="sng" dirty="0"/>
              <a:t>Supporting Documents</a:t>
            </a:r>
          </a:p>
          <a:p>
            <a:pPr lvl="1"/>
            <a:r>
              <a:rPr lang="en-US" sz="1100" dirty="0"/>
              <a:t>ECR FAQs: See monthly emails, website, or request directly</a:t>
            </a:r>
          </a:p>
          <a:p>
            <a:pPr lvl="1"/>
            <a:r>
              <a:rPr lang="en-US" sz="1100" dirty="0"/>
              <a:t>ECR Sample J&amp;A: See monthly emails, website, or request directly</a:t>
            </a:r>
          </a:p>
        </p:txBody>
      </p:sp>
    </p:spTree>
    <p:extLst>
      <p:ext uri="{BB962C8B-B14F-4D97-AF65-F5344CB8AC3E}">
        <p14:creationId xmlns:p14="http://schemas.microsoft.com/office/powerpoint/2010/main" val="99315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E6F9-F363-7B04-7EC6-AD122B20966A}"/>
              </a:ext>
            </a:extLst>
          </p:cNvPr>
          <p:cNvSpPr>
            <a:spLocks noGrp="1"/>
          </p:cNvSpPr>
          <p:nvPr>
            <p:ph type="title"/>
          </p:nvPr>
        </p:nvSpPr>
        <p:spPr/>
        <p:txBody>
          <a:bodyPr/>
          <a:lstStyle/>
          <a:p>
            <a:r>
              <a:rPr lang="en-US"/>
              <a:t>Agency Strategic Engagement</a:t>
            </a:r>
            <a:endParaRPr lang="en-US">
              <a:solidFill>
                <a:srgbClr val="FF0000"/>
              </a:solidFill>
            </a:endParaRPr>
          </a:p>
        </p:txBody>
      </p:sp>
      <p:sp>
        <p:nvSpPr>
          <p:cNvPr id="4" name="Content Placeholder 3">
            <a:extLst>
              <a:ext uri="{FF2B5EF4-FFF2-40B4-BE49-F238E27FC236}">
                <a16:creationId xmlns:a16="http://schemas.microsoft.com/office/drawing/2014/main" id="{35E2AB2B-788A-B35B-9736-8B1191A9CABB}"/>
              </a:ext>
            </a:extLst>
          </p:cNvPr>
          <p:cNvSpPr>
            <a:spLocks noGrp="1"/>
          </p:cNvSpPr>
          <p:nvPr>
            <p:ph idx="1"/>
          </p:nvPr>
        </p:nvSpPr>
        <p:spPr/>
        <p:txBody>
          <a:bodyPr/>
          <a:lstStyle/>
          <a:p>
            <a:r>
              <a:rPr lang="en-US" dirty="0"/>
              <a:t>Change in Administration Churn</a:t>
            </a:r>
            <a:endParaRPr lang="en-US" dirty="0">
              <a:ea typeface="Calibri"/>
              <a:cs typeface="Calibri"/>
            </a:endParaRPr>
          </a:p>
          <a:p>
            <a:pPr lvl="1"/>
            <a:r>
              <a:rPr lang="en-US" dirty="0"/>
              <a:t>All Political Appointees from last Administration left; Positions are being filled by DoD Civil Servants</a:t>
            </a:r>
          </a:p>
          <a:p>
            <a:pPr lvl="1"/>
            <a:r>
              <a:rPr lang="en-US" dirty="0">
                <a:ea typeface="Calibri"/>
                <a:cs typeface="Calibri"/>
              </a:rPr>
              <a:t>Leadership consumed with EO compliance and impacts</a:t>
            </a:r>
          </a:p>
          <a:p>
            <a:r>
              <a:rPr lang="en-US" dirty="0"/>
              <a:t>February  26 (rescheduled) – Dep Asst Sec of the Navy for Procurement (DASN(P))</a:t>
            </a:r>
            <a:endParaRPr lang="en-US" dirty="0">
              <a:ea typeface="Calibri"/>
              <a:cs typeface="Calibri"/>
            </a:endParaRPr>
          </a:p>
          <a:p>
            <a:r>
              <a:rPr lang="en-US" dirty="0"/>
              <a:t>Targeting March 10  – Air Force (SAF/AQC)</a:t>
            </a:r>
            <a:endParaRPr lang="en-US" dirty="0">
              <a:ea typeface="Calibri"/>
              <a:cs typeface="Calibri"/>
            </a:endParaRPr>
          </a:p>
          <a:p>
            <a:r>
              <a:rPr lang="en-US" dirty="0"/>
              <a:t>Still delayed – Army (DASA(P)) retired – no replacement yet</a:t>
            </a:r>
            <a:endParaRPr lang="en-US" dirty="0">
              <a:ea typeface="Calibri"/>
              <a:cs typeface="Calibri"/>
            </a:endParaRPr>
          </a:p>
          <a:p>
            <a:r>
              <a:rPr lang="en-US" dirty="0"/>
              <a:t>July – December Focus: Other Government Agencies</a:t>
            </a:r>
            <a:endParaRPr lang="en-US" dirty="0">
              <a:ea typeface="Calibri"/>
              <a:cs typeface="Calibri"/>
            </a:endParaRPr>
          </a:p>
          <a:p>
            <a:pPr marL="0" indent="0">
              <a:buNone/>
            </a:pPr>
            <a:endParaRPr lang="en-US" dirty="0"/>
          </a:p>
        </p:txBody>
      </p:sp>
    </p:spTree>
    <p:extLst>
      <p:ext uri="{BB962C8B-B14F-4D97-AF65-F5344CB8AC3E}">
        <p14:creationId xmlns:p14="http://schemas.microsoft.com/office/powerpoint/2010/main" val="70584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6EA5-67E0-7F22-76DF-268AA252EA1F}"/>
              </a:ext>
            </a:extLst>
          </p:cNvPr>
          <p:cNvSpPr>
            <a:spLocks noGrp="1"/>
          </p:cNvSpPr>
          <p:nvPr>
            <p:ph type="title"/>
          </p:nvPr>
        </p:nvSpPr>
        <p:spPr>
          <a:xfrm>
            <a:off x="609600" y="274638"/>
            <a:ext cx="10972800" cy="724555"/>
          </a:xfrm>
        </p:spPr>
        <p:txBody>
          <a:bodyPr/>
          <a:lstStyle/>
          <a:p>
            <a:r>
              <a:rPr lang="en-US"/>
              <a:t>Upcoming Events</a:t>
            </a:r>
          </a:p>
        </p:txBody>
      </p:sp>
      <p:sp>
        <p:nvSpPr>
          <p:cNvPr id="3" name="Content Placeholder 2">
            <a:extLst>
              <a:ext uri="{FF2B5EF4-FFF2-40B4-BE49-F238E27FC236}">
                <a16:creationId xmlns:a16="http://schemas.microsoft.com/office/drawing/2014/main" id="{EF5A4ED2-C5CD-DA82-E376-EC08DB8DF91A}"/>
              </a:ext>
            </a:extLst>
          </p:cNvPr>
          <p:cNvSpPr>
            <a:spLocks noGrp="1"/>
          </p:cNvSpPr>
          <p:nvPr>
            <p:ph idx="1"/>
          </p:nvPr>
        </p:nvSpPr>
        <p:spPr>
          <a:xfrm>
            <a:off x="609600" y="999193"/>
            <a:ext cx="10972800" cy="4673601"/>
          </a:xfrm>
        </p:spPr>
        <p:txBody>
          <a:bodyPr/>
          <a:lstStyle/>
          <a:p>
            <a:r>
              <a:rPr lang="en-US" dirty="0"/>
              <a:t>March 11: ECR Monthly Office Hours</a:t>
            </a:r>
          </a:p>
          <a:p>
            <a:pPr lvl="1"/>
            <a:r>
              <a:rPr lang="en-US" dirty="0"/>
              <a:t>Held on the second Tuesday of every month at 4pm EST</a:t>
            </a:r>
          </a:p>
          <a:p>
            <a:r>
              <a:rPr lang="en-US" dirty="0"/>
              <a:t> March 25: ECR Monthly Update</a:t>
            </a:r>
          </a:p>
          <a:p>
            <a:pPr lvl="1"/>
            <a:r>
              <a:rPr lang="en-US" dirty="0"/>
              <a:t>Held on the last Tuesday of every month at 4pm EST</a:t>
            </a:r>
          </a:p>
          <a:p>
            <a:r>
              <a:rPr lang="en-US" dirty="0"/>
              <a:t>March 26: Huntsville recruiting dinner</a:t>
            </a:r>
          </a:p>
          <a:p>
            <a:r>
              <a:rPr lang="en-US" dirty="0"/>
              <a:t> April 14-17: NCEO Conference in Salt Lake City</a:t>
            </a:r>
          </a:p>
          <a:p>
            <a:endParaRPr lang="en-US" dirty="0"/>
          </a:p>
        </p:txBody>
      </p:sp>
    </p:spTree>
    <p:extLst>
      <p:ext uri="{BB962C8B-B14F-4D97-AF65-F5344CB8AC3E}">
        <p14:creationId xmlns:p14="http://schemas.microsoft.com/office/powerpoint/2010/main" val="1230370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695447e-dcab-4201-b6d4-9a6c9a18ca9c" xsi:nil="true"/>
    <lcf76f155ced4ddcb4097134ff3c332f xmlns="a5ec7bdb-4640-4ce8-bdb9-aaf32c71427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82797039E10F4B877B1785F1083F48" ma:contentTypeVersion="18" ma:contentTypeDescription="Create a new document." ma:contentTypeScope="" ma:versionID="0cce6f2e033c630cd7d46d1152b75b0b">
  <xsd:schema xmlns:xsd="http://www.w3.org/2001/XMLSchema" xmlns:xs="http://www.w3.org/2001/XMLSchema" xmlns:p="http://schemas.microsoft.com/office/2006/metadata/properties" xmlns:ns2="a5ec7bdb-4640-4ce8-bdb9-aaf32c714275" xmlns:ns3="f695447e-dcab-4201-b6d4-9a6c9a18ca9c" targetNamespace="http://schemas.microsoft.com/office/2006/metadata/properties" ma:root="true" ma:fieldsID="c8d3157bdf1cfc5f5c35b556cf60280c" ns2:_="" ns3:_="">
    <xsd:import namespace="a5ec7bdb-4640-4ce8-bdb9-aaf32c714275"/>
    <xsd:import namespace="f695447e-dcab-4201-b6d4-9a6c9a18ca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c7bdb-4640-4ce8-bdb9-aaf32c714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190e5d-d177-4975-b4ef-fb844f368b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95447e-dcab-4201-b6d4-9a6c9a18ca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1087f6d-bab2-4576-8bf9-71eecf17b314}" ma:internalName="TaxCatchAll" ma:showField="CatchAllData" ma:web="f695447e-dcab-4201-b6d4-9a6c9a18ca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2E4974-F039-41FC-8C8E-02AFB4E697BE}">
  <ds:schemaRefs>
    <ds:schemaRef ds:uri="a5ec7bdb-4640-4ce8-bdb9-aaf32c714275"/>
    <ds:schemaRef ds:uri="f695447e-dcab-4201-b6d4-9a6c9a18ca9c"/>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A2D69DA-04A3-459A-92E8-F10629FA5E03}">
  <ds:schemaRefs>
    <ds:schemaRef ds:uri="http://schemas.microsoft.com/sharepoint/v3/contenttype/forms"/>
  </ds:schemaRefs>
</ds:datastoreItem>
</file>

<file path=customXml/itemProps3.xml><?xml version="1.0" encoding="utf-8"?>
<ds:datastoreItem xmlns:ds="http://schemas.openxmlformats.org/officeDocument/2006/customXml" ds:itemID="{DB634F15-5FB5-4912-B23A-9664977EAFA1}">
  <ds:schemaRefs>
    <ds:schemaRef ds:uri="a5ec7bdb-4640-4ce8-bdb9-aaf32c714275"/>
    <ds:schemaRef ds:uri="f695447e-dcab-4201-b6d4-9a6c9a18ca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TotalTime>
  <Words>589</Words>
  <Application>Microsoft Office PowerPoint</Application>
  <PresentationFormat>Widescreen</PresentationFormat>
  <Paragraphs>86</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Arial,Sans-Serif</vt:lpstr>
      <vt:lpstr>Calibri</vt:lpstr>
      <vt:lpstr>Courier New</vt:lpstr>
      <vt:lpstr>Office Theme</vt:lpstr>
      <vt:lpstr>Monthly Meeting February 25, 2025 </vt:lpstr>
      <vt:lpstr>Agenda</vt:lpstr>
      <vt:lpstr>Political Update</vt:lpstr>
      <vt:lpstr>Hill Day Recap</vt:lpstr>
      <vt:lpstr>Hill Day Recap</vt:lpstr>
      <vt:lpstr>Policy Committee</vt:lpstr>
      <vt:lpstr>DFARS Subpart 270.1 Updates</vt:lpstr>
      <vt:lpstr>Agency Strategic Engagement</vt:lpstr>
      <vt:lpstr>Upcoming Events</vt:lpstr>
      <vt:lpstr> Monthly Meetings on last Tuesday of each month at 4:00 pm ET Office Hours on second Tuesday of each month at 4:00 pm 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Lerner</dc:creator>
  <cp:lastModifiedBy>Teagan Poleykett</cp:lastModifiedBy>
  <cp:revision>12</cp:revision>
  <cp:lastPrinted>2020-01-03T15:33:43Z</cp:lastPrinted>
  <dcterms:created xsi:type="dcterms:W3CDTF">2016-11-22T20:02:45Z</dcterms:created>
  <dcterms:modified xsi:type="dcterms:W3CDTF">2025-02-25T15:48:17Z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8630400.00000000</vt:lpwstr>
  </property>
  <property fmtid="{D5CDD505-2E9C-101B-9397-08002B2CF9AE}" pid="3" name="ContentTypeId">
    <vt:lpwstr>0x010100B782797039E10F4B877B1785F1083F48</vt:lpwstr>
  </property>
  <property fmtid="{D5CDD505-2E9C-101B-9397-08002B2CF9AE}" pid="4" name="MediaServiceImageTags">
    <vt:lpwstr/>
  </property>
</Properties>
</file>