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7"/>
  </p:notesMasterIdLst>
  <p:sldIdLst>
    <p:sldId id="5965" r:id="rId5"/>
    <p:sldId id="5964" r:id="rId6"/>
    <p:sldId id="5977" r:id="rId7"/>
    <p:sldId id="5983" r:id="rId8"/>
    <p:sldId id="5986" r:id="rId9"/>
    <p:sldId id="5987" r:id="rId10"/>
    <p:sldId id="5984" r:id="rId11"/>
    <p:sldId id="5985" r:id="rId12"/>
    <p:sldId id="5970" r:id="rId13"/>
    <p:sldId id="5981" r:id="rId14"/>
    <p:sldId id="5982" r:id="rId15"/>
    <p:sldId id="5976" r:id="rId1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9B76-403D-6955-2E75-7245FBA94564}" name="Teagan Poleykett" initials="TP" userId="S::tpoleykett@vennstrategies.com::8d5263f3-7f44-4644-b586-c9c4fd0eb0bb" providerId="AD"/>
  <p188:author id="{B8CE06CA-F3BC-501B-2FF6-D9535890900E}" name="Stephanie Halcrow" initials="SH" userId="bfaa66868a7fc76b" providerId="Windows Live"/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6AAE1-55A5-F3A9-D0CC-C1E7B55D91F5}" v="507" dt="2025-01-06T00:34:47.645"/>
    <p1510:client id="{D0009C2D-E43B-E66A-2458-AE5611BD2C2A}" v="15" dt="2025-01-07T14:28:40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21" autoAdjust="0"/>
    <p:restoredTop sz="92601" autoAdjust="0"/>
  </p:normalViewPr>
  <p:slideViewPr>
    <p:cSldViewPr snapToGrid="0">
      <p:cViewPr varScale="1">
        <p:scale>
          <a:sx n="64" d="100"/>
          <a:sy n="64" d="100"/>
        </p:scale>
        <p:origin x="960" y="48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agan Poleykett" userId="S::tpoleykett@vennstrategies.com::8d5263f3-7f44-4644-b586-c9c4fd0eb0bb" providerId="AD" clId="Web-{D0009C2D-E43B-E66A-2458-AE5611BD2C2A}"/>
    <pc:docChg chg="modSld">
      <pc:chgData name="Teagan Poleykett" userId="S::tpoleykett@vennstrategies.com::8d5263f3-7f44-4644-b586-c9c4fd0eb0bb" providerId="AD" clId="Web-{D0009C2D-E43B-E66A-2458-AE5611BD2C2A}" dt="2025-01-07T14:28:40.975" v="14" actId="1076"/>
      <pc:docMkLst>
        <pc:docMk/>
      </pc:docMkLst>
      <pc:sldChg chg="modSp">
        <pc:chgData name="Teagan Poleykett" userId="S::tpoleykett@vennstrategies.com::8d5263f3-7f44-4644-b586-c9c4fd0eb0bb" providerId="AD" clId="Web-{D0009C2D-E43B-E66A-2458-AE5611BD2C2A}" dt="2025-01-07T14:28:40.975" v="14" actId="1076"/>
        <pc:sldMkLst>
          <pc:docMk/>
          <pc:sldMk cId="1324111177" sldId="5964"/>
        </pc:sldMkLst>
        <pc:spChg chg="mod">
          <ac:chgData name="Teagan Poleykett" userId="S::tpoleykett@vennstrategies.com::8d5263f3-7f44-4644-b586-c9c4fd0eb0bb" providerId="AD" clId="Web-{D0009C2D-E43B-E66A-2458-AE5611BD2C2A}" dt="2025-01-07T14:28:40.975" v="14" actId="1076"/>
          <ac:spMkLst>
            <pc:docMk/>
            <pc:sldMk cId="1324111177" sldId="5964"/>
            <ac:spMk id="2" creationId="{388AA7AD-905A-009C-8FD6-EB766642611F}"/>
          </ac:spMkLst>
        </pc:spChg>
        <pc:spChg chg="mod">
          <ac:chgData name="Teagan Poleykett" userId="S::tpoleykett@vennstrategies.com::8d5263f3-7f44-4644-b586-c9c4fd0eb0bb" providerId="AD" clId="Web-{D0009C2D-E43B-E66A-2458-AE5611BD2C2A}" dt="2025-01-07T14:28:22.428" v="13" actId="1076"/>
          <ac:spMkLst>
            <pc:docMk/>
            <pc:sldMk cId="1324111177" sldId="5964"/>
            <ac:spMk id="3" creationId="{65BCFC24-812A-A49C-D524-540074DB2BD7}"/>
          </ac:spMkLst>
        </pc:spChg>
      </pc:sldChg>
      <pc:sldChg chg="modSp">
        <pc:chgData name="Teagan Poleykett" userId="S::tpoleykett@vennstrategies.com::8d5263f3-7f44-4644-b586-c9c4fd0eb0bb" providerId="AD" clId="Web-{D0009C2D-E43B-E66A-2458-AE5611BD2C2A}" dt="2025-01-07T14:27:33.457" v="2" actId="20577"/>
        <pc:sldMkLst>
          <pc:docMk/>
          <pc:sldMk cId="881109525" sldId="5986"/>
        </pc:sldMkLst>
        <pc:spChg chg="mod">
          <ac:chgData name="Teagan Poleykett" userId="S::tpoleykett@vennstrategies.com::8d5263f3-7f44-4644-b586-c9c4fd0eb0bb" providerId="AD" clId="Web-{D0009C2D-E43B-E66A-2458-AE5611BD2C2A}" dt="2025-01-07T14:27:33.457" v="2" actId="20577"/>
          <ac:spMkLst>
            <pc:docMk/>
            <pc:sldMk cId="881109525" sldId="5986"/>
            <ac:spMk id="3" creationId="{7AB9CF54-6D3B-36A7-EBC1-A6624C3C6A4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dfarspgi/pgi-part-270-defense-contracting-programs" TargetMode="External"/><Relationship Id="rId2" Type="http://schemas.openxmlformats.org/officeDocument/2006/relationships/hyperlink" Target="https://www.acquisition.gov/dfars/part-270-defense-contracting-progra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q.osd.mil/dpap/policy/policyvault/USA002576-24-DPCAP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January 7, 2025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7D830-AEEE-11B6-0C63-8F3F78B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1073"/>
            <a:ext cx="10972800" cy="724555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February Fly-In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12E7-77EE-2DB8-0A89-AA06EFABD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Open to all ECR Members</a:t>
            </a:r>
          </a:p>
          <a:p>
            <a:r>
              <a:rPr lang="en-US">
                <a:ea typeface="Calibri"/>
                <a:cs typeface="Calibri"/>
              </a:rPr>
              <a:t>February 5: Dinner</a:t>
            </a:r>
            <a:endParaRPr lang="en-US" dirty="0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February 6: Hill Day</a:t>
            </a:r>
            <a:endParaRPr lang="en-US" dirty="0">
              <a:ea typeface="Calibri"/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Focus on House Homeland Security &amp; Government Affairs Committee and House Oversight Committee.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Calibri"/>
                <a:cs typeface="Calibri"/>
              </a:rPr>
              <a:t>Goal: </a:t>
            </a:r>
            <a:r>
              <a:rPr lang="en-US">
                <a:ea typeface="+mn-lt"/>
                <a:cs typeface="+mn-lt"/>
              </a:rPr>
              <a:t>Socialize government-wide expansion ask and determine individual member priorities for ESOPs in the 119th congress.</a:t>
            </a:r>
            <a:endParaRPr lang="en-US" dirty="0">
              <a:ea typeface="Calibri"/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Political giving event to coincide with fly-in.</a:t>
            </a:r>
            <a:endParaRPr lang="en-US"/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890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6EA5-67E0-7F22-76DF-268AA252E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Upcoming 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4ED2-C5CD-DA82-E376-EC08DB8DF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January 14: Office Hours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Occur on the second Tuesday of every month at 4pm EST</a:t>
            </a:r>
          </a:p>
          <a:p>
            <a:r>
              <a:rPr lang="en-US" dirty="0">
                <a:ea typeface="Calibri"/>
                <a:cs typeface="Calibri"/>
              </a:rPr>
              <a:t>February 5 &amp; 6: ECR Dinner and Fly-In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February 18-21: ECR joining ESCA conference in Ft. Lauderdale</a:t>
            </a:r>
          </a:p>
          <a:p>
            <a:r>
              <a:rPr lang="en-US" dirty="0">
                <a:ea typeface="Calibri"/>
                <a:cs typeface="Calibri"/>
              </a:rPr>
              <a:t>March: Huntsville recruiting trip</a:t>
            </a:r>
          </a:p>
          <a:p>
            <a:r>
              <a:rPr lang="en-US" dirty="0">
                <a:ea typeface="Calibri"/>
                <a:cs typeface="Calibri"/>
              </a:rPr>
              <a:t>April 14-17: NCEO Conference in Salt Lake City</a:t>
            </a: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681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sz="2000" dirty="0"/>
              <a:t>(Monthly Meetings on last Tuesday of each month at 4:00 pm ET)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0954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3962"/>
            <a:ext cx="10972800" cy="4673601"/>
          </a:xfrm>
        </p:spPr>
        <p:txBody>
          <a:bodyPr/>
          <a:lstStyle/>
          <a:p>
            <a:r>
              <a:rPr lang="en-US"/>
              <a:t>Executive Council Meeting Readout</a:t>
            </a:r>
          </a:p>
          <a:p>
            <a:r>
              <a:rPr lang="en-US"/>
              <a:t>2024 ESOP Contracting Policy Summit</a:t>
            </a:r>
            <a:endParaRPr lang="en-US" dirty="0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119th Congress Legislative Priorities</a:t>
            </a:r>
          </a:p>
          <a:p>
            <a:r>
              <a:rPr lang="en-US" dirty="0">
                <a:ea typeface="Calibri"/>
                <a:cs typeface="Calibri"/>
              </a:rPr>
              <a:t>Policy Committee </a:t>
            </a:r>
          </a:p>
          <a:p>
            <a:r>
              <a:rPr lang="en-US" dirty="0">
                <a:ea typeface="+mn-lt"/>
                <a:cs typeface="+mn-lt"/>
              </a:rPr>
              <a:t>DFARS Subpart 270.1 Updates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Agency Strategic Engagement</a:t>
            </a:r>
          </a:p>
          <a:p>
            <a:r>
              <a:rPr lang="en-US" dirty="0">
                <a:ea typeface="Calibri"/>
                <a:cs typeface="Calibri"/>
              </a:rPr>
              <a:t>February Fly-In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Upcoming Events</a:t>
            </a:r>
          </a:p>
          <a:p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DB451-6C28-2970-A8EC-3DF478931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1073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Executive Council Meeting Readout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D2508-9309-B4B7-7854-9FAC12B1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7541"/>
            <a:ext cx="10972800" cy="4673601"/>
          </a:xfrm>
        </p:spPr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Membership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New guardrails for executive council membership 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No changes to general membership but considering adding a professional services tier of membership </a:t>
            </a:r>
          </a:p>
          <a:p>
            <a:r>
              <a:rPr lang="en-US" sz="2800" dirty="0">
                <a:ea typeface="Calibri"/>
                <a:cs typeface="Calibri"/>
              </a:rPr>
              <a:t>Policy Committee 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Establishing a policy committee to react to legislative proposals ECR has been asked to weigh in on and make recommendations to Executive Council </a:t>
            </a:r>
          </a:p>
          <a:p>
            <a:r>
              <a:rPr lang="en-US" sz="2800" dirty="0">
                <a:ea typeface="Calibri"/>
                <a:cs typeface="Calibri"/>
              </a:rPr>
              <a:t>Political Giving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Expanded opportunities for political giving; events to coincide with other ECR activity; additional communication to follow</a:t>
            </a:r>
          </a:p>
          <a:p>
            <a:endParaRPr lang="en-US" dirty="0">
              <a:ea typeface="Calibri"/>
              <a:cs typeface="Calibri"/>
            </a:endParaRPr>
          </a:p>
          <a:p>
            <a:pPr lvl="1">
              <a:buFont typeface="Courier New" charset="0"/>
              <a:buChar char="o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920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0721-8C8F-3D69-4F49-8BE7FF1C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Executive Council Meeting Readout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D9915-AB96-8502-9D72-1468B7319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6260"/>
            <a:ext cx="10972800" cy="4673601"/>
          </a:xfrm>
        </p:spPr>
        <p:txBody>
          <a:bodyPr/>
          <a:lstStyle/>
          <a:p>
            <a:r>
              <a:rPr lang="en-US" sz="2800" dirty="0">
                <a:latin typeface="Aptos"/>
                <a:ea typeface="Calibri"/>
                <a:cs typeface="Calibri"/>
              </a:rPr>
              <a:t>2025 Legislative Priorities</a:t>
            </a:r>
          </a:p>
          <a:p>
            <a:pPr lvl="1">
              <a:buFont typeface="Courier New,monospace" charset="0"/>
              <a:buChar char="o"/>
            </a:pPr>
            <a:r>
              <a:rPr lang="en-US" sz="2400" dirty="0">
                <a:latin typeface="Aptos"/>
                <a:ea typeface="Calibri"/>
                <a:cs typeface="Calibri"/>
              </a:rPr>
              <a:t>Government-wide expansion</a:t>
            </a:r>
            <a:endParaRPr lang="en-US" sz="2400" dirty="0">
              <a:solidFill>
                <a:srgbClr val="FFFFFF"/>
              </a:solidFill>
              <a:latin typeface="Aptos"/>
              <a:ea typeface="Calibri"/>
              <a:cs typeface="Calibri"/>
            </a:endParaRPr>
          </a:p>
          <a:p>
            <a:pPr lvl="1">
              <a:buFont typeface="Courier New,monospace" charset="0"/>
              <a:buChar char="o"/>
            </a:pPr>
            <a:r>
              <a:rPr lang="en-US" sz="2400" dirty="0">
                <a:latin typeface="Aptos"/>
                <a:ea typeface="Calibri"/>
                <a:cs typeface="Calibri"/>
              </a:rPr>
              <a:t>Make Pilot permanent </a:t>
            </a:r>
          </a:p>
          <a:p>
            <a:pPr lvl="1">
              <a:buFont typeface="Courier New,monospace" charset="0"/>
              <a:buChar char="o"/>
            </a:pPr>
            <a:r>
              <a:rPr lang="en-US" sz="2400" dirty="0">
                <a:latin typeface="Aptos"/>
                <a:ea typeface="Calibri"/>
                <a:cs typeface="Calibri"/>
              </a:rPr>
              <a:t>“Look through” provision</a:t>
            </a:r>
            <a:endParaRPr lang="en-US" sz="2400" dirty="0">
              <a:solidFill>
                <a:srgbClr val="000000"/>
              </a:solidFill>
              <a:latin typeface="Aptos"/>
              <a:ea typeface="Calibri"/>
              <a:cs typeface="Calibri"/>
            </a:endParaRPr>
          </a:p>
          <a:p>
            <a:pPr lvl="2">
              <a:buFont typeface="Wingdings" charset="0"/>
              <a:buChar char="§"/>
            </a:pPr>
            <a:r>
              <a:rPr lang="en-US" sz="2000" dirty="0">
                <a:latin typeface="Aptos"/>
                <a:ea typeface="Calibri"/>
                <a:cs typeface="Calibri"/>
              </a:rPr>
              <a:t>Allow companies to maintain special designation status (WOSB, 8a, etc.) while transitioning to 100% ESOP.</a:t>
            </a:r>
            <a:endParaRPr lang="en-US" sz="2000">
              <a:ea typeface="Calibri"/>
              <a:cs typeface="Calibri"/>
            </a:endParaRPr>
          </a:p>
          <a:p>
            <a:r>
              <a:rPr lang="en-US" sz="2800" dirty="0">
                <a:ea typeface="Calibri"/>
                <a:cs typeface="Calibri"/>
              </a:rPr>
              <a:t>Studies</a:t>
            </a:r>
            <a:endParaRPr lang="en-US" sz="2800">
              <a:solidFill>
                <a:srgbClr val="000000"/>
              </a:solidFill>
              <a:ea typeface="Calibri"/>
              <a:cs typeface="Calibri"/>
            </a:endParaRPr>
          </a:p>
          <a:p>
            <a:pPr lvl="1">
              <a:buFont typeface="Courier New,monospace" charset="0"/>
              <a:buChar char="o"/>
            </a:pPr>
            <a:r>
              <a:rPr lang="en-US" sz="2400" dirty="0">
                <a:ea typeface="Calibri"/>
                <a:cs typeface="Calibri"/>
              </a:rPr>
              <a:t>Benefits to Federal Government of doing business with employee-owned companies </a:t>
            </a:r>
          </a:p>
          <a:p>
            <a:pPr lvl="1">
              <a:buFont typeface="Courier New,monospace" charset="0"/>
              <a:buChar char="o"/>
            </a:pPr>
            <a:r>
              <a:rPr lang="en-US" sz="2400" dirty="0">
                <a:ea typeface="Calibri"/>
                <a:cs typeface="Calibri"/>
              </a:rPr>
              <a:t>Impact of employee ownership on small businesses transitions</a:t>
            </a:r>
          </a:p>
        </p:txBody>
      </p:sp>
    </p:spTree>
    <p:extLst>
      <p:ext uri="{BB962C8B-B14F-4D97-AF65-F5344CB8AC3E}">
        <p14:creationId xmlns:p14="http://schemas.microsoft.com/office/powerpoint/2010/main" val="2822720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99F03-069A-7C24-96D7-AAA52E756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2024 ESOP Contracting Policy Summit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9CF54-6D3B-36A7-EBC1-A6624C3C6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In December, ECR hosted its first ESOP contracting summit.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The summit was attended by over two dozen prospective members as well as several professional service companies, in addition to many ECR members.</a:t>
            </a:r>
          </a:p>
          <a:p>
            <a:pPr lvl="1"/>
            <a:r>
              <a:rPr lang="en-US" dirty="0">
                <a:ea typeface="Calibri"/>
                <a:cs typeface="Calibri"/>
              </a:rPr>
              <a:t>It features updates from Agency staff and Members of Congress as well as networking opportunities.</a:t>
            </a:r>
          </a:p>
          <a:p>
            <a:r>
              <a:rPr lang="en-US" dirty="0">
                <a:ea typeface="Calibri"/>
                <a:cs typeface="Calibri"/>
              </a:rPr>
              <a:t>Additional events to follow in 2025.</a:t>
            </a:r>
          </a:p>
        </p:txBody>
      </p:sp>
    </p:spTree>
    <p:extLst>
      <p:ext uri="{BB962C8B-B14F-4D97-AF65-F5344CB8AC3E}">
        <p14:creationId xmlns:p14="http://schemas.microsoft.com/office/powerpoint/2010/main" val="88110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22E3C-0D7D-F858-21B2-F18697EB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119th Congress Legislative Priorities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6E25E-D1CC-3995-5D40-611457EC3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Primary Focus: 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+mn-lt"/>
                <a:cs typeface="+mn-lt"/>
              </a:rPr>
              <a:t>Government-wide expansion of Pilot  </a:t>
            </a:r>
            <a:endParaRPr lang="en-US" dirty="0"/>
          </a:p>
          <a:p>
            <a:pPr lvl="2">
              <a:buFont typeface="Wingdings" charset="0"/>
              <a:buChar char="§"/>
            </a:pPr>
            <a:r>
              <a:rPr lang="en-US" dirty="0">
                <a:ea typeface="+mn-lt"/>
                <a:cs typeface="+mn-lt"/>
              </a:rPr>
              <a:t>Jurisdiction: HSGAC/HCOR</a:t>
            </a:r>
            <a:endParaRPr lang="en-US" dirty="0"/>
          </a:p>
          <a:p>
            <a:pPr marL="1028700" lvl="1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Look through status 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1428750" lvl="2" indent="-285750">
              <a:buFont typeface="Wingdings,Sans-Serif"/>
              <a:buChar char="§"/>
            </a:pPr>
            <a:r>
              <a:rPr lang="en-US" dirty="0">
                <a:ea typeface="Calibri"/>
                <a:cs typeface="Calibri"/>
              </a:rPr>
              <a:t>Jurisdiction: HSBC/SSBC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>
              <a:buFont typeface="Courier New,monospace" charset="0"/>
              <a:buChar char="o"/>
            </a:pPr>
            <a:r>
              <a:rPr lang="en-US" dirty="0">
                <a:ea typeface="Calibri"/>
                <a:cs typeface="Calibri"/>
              </a:rPr>
              <a:t>Advocate for </a:t>
            </a:r>
            <a:r>
              <a:rPr lang="en-US" dirty="0">
                <a:ea typeface="+mn-lt"/>
                <a:cs typeface="+mn-lt"/>
              </a:rPr>
              <a:t>permanency </a:t>
            </a:r>
            <a:r>
              <a:rPr lang="en-US" dirty="0">
                <a:ea typeface="Calibri"/>
                <a:cs typeface="Calibri"/>
              </a:rPr>
              <a:t>of pilot program 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lvl="2">
              <a:buFont typeface="Wingdings,Sans-Serif" charset="0"/>
              <a:buChar char="§"/>
            </a:pPr>
            <a:r>
              <a:rPr lang="en-US" dirty="0">
                <a:ea typeface="Calibri"/>
                <a:cs typeface="Calibri"/>
              </a:rPr>
              <a:t>Jurisdiction: HSGAC/HCOR</a:t>
            </a:r>
          </a:p>
          <a:p>
            <a:pPr lvl="1">
              <a:buFont typeface="Courier New,monospace" charset="0"/>
              <a:buChar char="o"/>
            </a:pPr>
            <a:r>
              <a:rPr lang="en-US" dirty="0">
                <a:ea typeface="Calibri"/>
                <a:cs typeface="Calibri"/>
              </a:rPr>
              <a:t>Potential additional issues we are asked to weigh in on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0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8F2D7-B3C1-CAE9-7D8B-4EC7AD184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Policy Committee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E64D3-397B-BBA6-2DA5-E7725299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7541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Purpose: to review and vet </a:t>
            </a:r>
            <a:r>
              <a:rPr lang="en-US" u="sng" dirty="0">
                <a:ea typeface="Calibri"/>
                <a:cs typeface="Calibri"/>
              </a:rPr>
              <a:t>incoming</a:t>
            </a:r>
            <a:r>
              <a:rPr lang="en-US" dirty="0">
                <a:ea typeface="Calibri"/>
                <a:cs typeface="Calibri"/>
              </a:rPr>
              <a:t> policy ideas and requests; make recommendations to the full Executive Council</a:t>
            </a:r>
          </a:p>
          <a:p>
            <a:r>
              <a:rPr lang="en-US" dirty="0">
                <a:ea typeface="Calibri"/>
                <a:cs typeface="Calibri"/>
              </a:rPr>
              <a:t>Can also serve as outlet for general members to submit policy ideas</a:t>
            </a:r>
          </a:p>
          <a:p>
            <a:r>
              <a:rPr lang="en-US" dirty="0">
                <a:ea typeface="Calibri"/>
                <a:cs typeface="Calibri"/>
              </a:rPr>
              <a:t>Formation: a subset of Executive Council members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5 members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Rotational </a:t>
            </a:r>
          </a:p>
          <a:p>
            <a:r>
              <a:rPr lang="en-US" dirty="0">
                <a:ea typeface="Calibri"/>
                <a:cs typeface="Calibri"/>
              </a:rPr>
              <a:t>Reporting from the policy committee in regular intervals </a:t>
            </a:r>
          </a:p>
        </p:txBody>
      </p:sp>
    </p:spTree>
    <p:extLst>
      <p:ext uri="{BB962C8B-B14F-4D97-AF65-F5344CB8AC3E}">
        <p14:creationId xmlns:p14="http://schemas.microsoft.com/office/powerpoint/2010/main" val="79197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EB53-64CF-99FB-18F0-DBCF50F4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DFARS Subpart 270.1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AA9F-BEAA-F3A3-5F6C-A3C421CA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dirty="0"/>
              <a:t>Supporting Documents</a:t>
            </a:r>
          </a:p>
          <a:p>
            <a:pPr lvl="1"/>
            <a:r>
              <a:rPr lang="en-US" dirty="0"/>
              <a:t>DFARS Subpart 270.1: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https://www.acquisition.gov/dfars/part-270-defense-contracting-programs</a:t>
            </a:r>
            <a:endParaRPr lang="en-US" dirty="0"/>
          </a:p>
          <a:p>
            <a:pPr lvl="1"/>
            <a:r>
              <a:rPr lang="en-US" dirty="0"/>
              <a:t>PGI: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https://www.acquisition.gov/dfarspgi/pgi-part-270-defense-contracting-programs</a:t>
            </a:r>
            <a:r>
              <a:rPr lang="en-US" dirty="0"/>
              <a:t> 	</a:t>
            </a:r>
          </a:p>
          <a:p>
            <a:pPr lvl="1"/>
            <a:r>
              <a:rPr lang="en-US" dirty="0"/>
              <a:t>Policy Memo on DFARS Subpart 270.1: 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https://www.acq.osd.mil/dpap/policy/policyvault/USA002576-24-DPCAP.pdf</a:t>
            </a:r>
            <a:endParaRPr lang="en-US" dirty="0"/>
          </a:p>
          <a:p>
            <a:pPr lvl="1"/>
            <a:r>
              <a:rPr lang="en-US" dirty="0"/>
              <a:t>ECR FAQs: See monthly emails, website, or request directly</a:t>
            </a:r>
          </a:p>
          <a:p>
            <a:pPr lvl="1"/>
            <a:r>
              <a:rPr lang="en-US" dirty="0"/>
              <a:t>ECR Sample J&amp;A: See monthly emails, website, or request directly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E0759-C67C-91A0-A29C-188D02171A5E}"/>
              </a:ext>
            </a:extLst>
          </p:cNvPr>
          <p:cNvSpPr txBox="1"/>
          <p:nvPr/>
        </p:nvSpPr>
        <p:spPr>
          <a:xfrm>
            <a:off x="0" y="6257836"/>
            <a:ext cx="574708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DFARS Subpart 270.1: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https://www.acquisition.gov/dfars/part-270-defense-contracting-programs</a:t>
            </a:r>
            <a:endParaRPr lang="en-US" sz="11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/>
              <a:t>PGI: </a:t>
            </a:r>
            <a:r>
              <a:rPr lang="en-US" sz="1100" dirty="0">
                <a:hlinkClick r:id="rId3"/>
              </a:rPr>
              <a:t>https://www.acquisition.gov/dfarspgi/pgi-part-270-defense-contracting-programs</a:t>
            </a:r>
            <a:endParaRPr lang="en-US" sz="1100" dirty="0"/>
          </a:p>
          <a:p>
            <a:r>
              <a:rPr lang="en-US" sz="1100" dirty="0"/>
              <a:t>Policy Memo: 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https://www.acq.osd.mil/dpap/policy/policyvault/USA002576-24-DPCAP.pdf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13058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AB2B-788A-B35B-9736-8B1191A9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January 6 (yesterday) sent first tranche of email requests to Army, Navy, Air Force, and DLA.</a:t>
            </a:r>
          </a:p>
          <a:p>
            <a:pPr lvl="1"/>
            <a:r>
              <a:rPr lang="en-US" dirty="0"/>
              <a:t>January through June Focus: DoD</a:t>
            </a:r>
          </a:p>
          <a:p>
            <a:pPr lvl="2"/>
            <a:r>
              <a:rPr lang="en-US" dirty="0"/>
              <a:t>Supporting DFARS Subpart 270.1 use</a:t>
            </a:r>
          </a:p>
          <a:p>
            <a:pPr lvl="2"/>
            <a:r>
              <a:rPr lang="en-US" dirty="0"/>
              <a:t>Army, Navy, Air Force, Space Force, National Guard, SOCOM, DLA</a:t>
            </a:r>
          </a:p>
          <a:p>
            <a:pPr lvl="1"/>
            <a:r>
              <a:rPr lang="en-US" dirty="0"/>
              <a:t>July – December Focus: Other Government Agencies</a:t>
            </a:r>
          </a:p>
          <a:p>
            <a:pPr lvl="2"/>
            <a:r>
              <a:rPr lang="en-US" dirty="0"/>
              <a:t>Supporting government-wide expansion provisions (in NDAA?)</a:t>
            </a:r>
          </a:p>
          <a:p>
            <a:pPr lvl="2"/>
            <a:r>
              <a:rPr lang="en-US" dirty="0"/>
              <a:t>Commerce, DHA, NASA, FAA, GSA, others?</a:t>
            </a:r>
          </a:p>
          <a:p>
            <a:r>
              <a:rPr lang="en-US" dirty="0"/>
              <a:t>INW – DAU  Pre-recorded  webinar/podcast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14151</TotalTime>
  <Words>669</Words>
  <Application>Microsoft Office PowerPoint</Application>
  <PresentationFormat>Widescreen</PresentationFormat>
  <Paragraphs>84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Monthly Meeting January 7, 2025 </vt:lpstr>
      <vt:lpstr>Agenda</vt:lpstr>
      <vt:lpstr>Executive Council Meeting Readout</vt:lpstr>
      <vt:lpstr>Executive Council Meeting Readout</vt:lpstr>
      <vt:lpstr>2024 ESOP Contracting Policy Summit</vt:lpstr>
      <vt:lpstr>119th Congress Legislative Priorities </vt:lpstr>
      <vt:lpstr>Policy Committee</vt:lpstr>
      <vt:lpstr>DFARS Subpart 270.1 Updates</vt:lpstr>
      <vt:lpstr>Agency Strategic Engagement</vt:lpstr>
      <vt:lpstr>February Fly-In</vt:lpstr>
      <vt:lpstr>Upcoming Events</vt:lpstr>
      <vt:lpstr>Discussion (Monthly Meetings on last Tuesday of each month at 4:00 pm 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Teagan Poleykett</cp:lastModifiedBy>
  <cp:revision>743</cp:revision>
  <cp:lastPrinted>2020-01-03T15:33:43Z</cp:lastPrinted>
  <dcterms:created xsi:type="dcterms:W3CDTF">2016-11-22T20:02:45Z</dcterms:created>
  <dcterms:modified xsi:type="dcterms:W3CDTF">2025-01-07T14:28:41Z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