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5"/>
  </p:notesMasterIdLst>
  <p:sldIdLst>
    <p:sldId id="5965" r:id="rId5"/>
    <p:sldId id="5964" r:id="rId6"/>
    <p:sldId id="5981" r:id="rId7"/>
    <p:sldId id="5987" r:id="rId8"/>
    <p:sldId id="5988" r:id="rId9"/>
    <p:sldId id="5986" r:id="rId10"/>
    <p:sldId id="5985" r:id="rId11"/>
    <p:sldId id="5970" r:id="rId12"/>
    <p:sldId id="5982" r:id="rId13"/>
    <p:sldId id="5976" r:id="rId14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E99B76-403D-6955-2E75-7245FBA94564}" name="Teagan Poleykett" initials="TP" userId="S::tpoleykett@vennstrategies.com::8d5263f3-7f44-4644-b586-c9c4fd0eb0bb" providerId="AD"/>
  <p188:author id="{B8CE06CA-F3BC-501B-2FF6-D9535890900E}" name="Stephanie Halcrow" initials="SH" userId="bfaa66868a7fc76b" providerId="Windows Live"/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1/24/2025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999193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1/24/2025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uisition.gov/dfarspgi/pgi-part-270-defense-contracting-programs" TargetMode="External"/><Relationship Id="rId2" Type="http://schemas.openxmlformats.org/officeDocument/2006/relationships/hyperlink" Target="https://www.acquisition.gov/dfars/part-270-defense-contracting-progra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q.osd.mil/dpap/policy/policyvault/USA002576-24-DPCAP.pdf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2DB0A-5CA7-60F8-6209-E430423EA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Monthly Meeting</a:t>
            </a:r>
            <a:br>
              <a:rPr lang="en-US"/>
            </a:br>
            <a:r>
              <a:rPr lang="en-US"/>
              <a:t>January 28, 2025</a:t>
            </a:r>
            <a:br>
              <a:rPr lang="en-US"/>
            </a:b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 lIns="91440" tIns="45720" rIns="91440" bIns="45720" anchor="t"/>
          <a:lstStyle/>
          <a:p>
            <a:r>
              <a:rPr lang="en-US"/>
              <a:t>Discussion</a:t>
            </a:r>
            <a:br>
              <a:rPr lang="en-US"/>
            </a:br>
            <a:r>
              <a:rPr lang="en-US" sz="2000"/>
              <a:t>Monthly Meetings on last Tuesday of each month at 4:00 pm ET</a:t>
            </a:r>
            <a:br>
              <a:rPr lang="en-US" sz="2000">
                <a:ea typeface="Calibri"/>
                <a:cs typeface="Calibri"/>
              </a:rPr>
            </a:br>
            <a:r>
              <a:rPr lang="en-US" sz="2000">
                <a:ea typeface="Calibri"/>
                <a:cs typeface="Calibri"/>
              </a:rPr>
              <a:t>Office Hours on second Tuesday of each month at 4:00 pm ET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05641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40954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3962"/>
            <a:ext cx="10972800" cy="4673601"/>
          </a:xfrm>
        </p:spPr>
        <p:txBody>
          <a:bodyPr/>
          <a:lstStyle/>
          <a:p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Fly-In Prep</a:t>
            </a:r>
          </a:p>
          <a:p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Political Giving</a:t>
            </a:r>
            <a:endParaRPr lang="en-US"/>
          </a:p>
          <a:p>
            <a:r>
              <a:rPr lang="en-US">
                <a:solidFill>
                  <a:srgbClr val="FFFFFF"/>
                </a:solidFill>
                <a:ea typeface="+mn-lt"/>
                <a:cs typeface="+mn-lt"/>
              </a:rPr>
              <a:t>DFARS Subpart 270.1</a:t>
            </a:r>
            <a:endParaRPr lang="en-US" strike="sngStrike">
              <a:solidFill>
                <a:srgbClr val="FF0000"/>
              </a:solidFill>
              <a:ea typeface="Calibri"/>
              <a:cs typeface="Calibri"/>
            </a:endParaRPr>
          </a:p>
          <a:p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Strategic Engagement</a:t>
            </a:r>
            <a:endParaRPr lang="en-US"/>
          </a:p>
          <a:p>
            <a:r>
              <a:rPr lang="en-US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Upcoming Events</a:t>
            </a:r>
            <a:endParaRPr lang="en-US"/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7D830-AEEE-11B6-0C63-8F3F78B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449"/>
            <a:ext cx="10972800" cy="724555"/>
          </a:xfrm>
        </p:spPr>
        <p:txBody>
          <a:bodyPr/>
          <a:lstStyle/>
          <a:p>
            <a:r>
              <a:rPr lang="en-US">
                <a:ea typeface="Calibri"/>
                <a:cs typeface="Calibri"/>
              </a:rPr>
              <a:t>February Fly-In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112E7-77EE-2DB8-0A89-AA06EFAB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61" y="712063"/>
            <a:ext cx="11856278" cy="4673601"/>
          </a:xfrm>
        </p:spPr>
        <p:txBody>
          <a:bodyPr/>
          <a:lstStyle/>
          <a:p>
            <a:r>
              <a:rPr lang="en-US" sz="2800">
                <a:ea typeface="Calibri"/>
                <a:cs typeface="Calibri"/>
              </a:rPr>
              <a:t>Open to all ECR Members. Please RSVP if you have not already.</a:t>
            </a:r>
          </a:p>
          <a:p>
            <a:r>
              <a:rPr lang="en-US" sz="2800">
                <a:ea typeface="Calibri"/>
                <a:cs typeface="Calibri"/>
              </a:rPr>
              <a:t>February 5th: Dinner and lobby day prep session, 5:30 pm</a:t>
            </a:r>
          </a:p>
          <a:p>
            <a:pPr lvl="1">
              <a:buFont typeface="Courier New" charset="0"/>
              <a:buChar char="o"/>
            </a:pPr>
            <a:r>
              <a:rPr lang="en-US">
                <a:ea typeface="Calibri"/>
                <a:cs typeface="Calibri"/>
              </a:rPr>
              <a:t>Catered at Venn's office (750 9th St NW)</a:t>
            </a:r>
          </a:p>
          <a:p>
            <a:r>
              <a:rPr lang="en-US" sz="2800">
                <a:ea typeface="Calibri"/>
                <a:cs typeface="Calibri"/>
              </a:rPr>
              <a:t>February 6th: Hill Day</a:t>
            </a:r>
          </a:p>
          <a:p>
            <a:pPr lvl="1">
              <a:buFont typeface="Courier New" charset="0"/>
              <a:buChar char="o"/>
            </a:pPr>
            <a:r>
              <a:rPr lang="en-US">
                <a:ea typeface="Calibri"/>
                <a:cs typeface="Calibri"/>
              </a:rPr>
              <a:t>Meet at Venn's office at 8:00am </a:t>
            </a:r>
          </a:p>
          <a:p>
            <a:r>
              <a:rPr lang="en-US" sz="2800">
                <a:ea typeface="+mn-lt"/>
                <a:cs typeface="+mn-lt"/>
              </a:rPr>
              <a:t>Focus on House Homeland Security &amp; Government Affairs Committee and House Oversight Committee.</a:t>
            </a:r>
          </a:p>
          <a:p>
            <a:r>
              <a:rPr lang="en-US" sz="2800">
                <a:ea typeface="Calibri"/>
                <a:cs typeface="Calibri"/>
              </a:rPr>
              <a:t>Goal: </a:t>
            </a:r>
            <a:r>
              <a:rPr lang="en-US" sz="2800">
                <a:ea typeface="+mn-lt"/>
                <a:cs typeface="+mn-lt"/>
              </a:rPr>
              <a:t>Socialize government-wide expansion ask and determine individual member priorities for ESOPs in the 119th congress.</a:t>
            </a:r>
            <a:endParaRPr lang="en-US" sz="2800">
              <a:ea typeface="Calibri"/>
              <a:cs typeface="Calibri"/>
            </a:endParaRPr>
          </a:p>
          <a:p>
            <a:pPr marL="0" indent="0">
              <a:buNone/>
            </a:pPr>
            <a:endParaRPr lang="en-US" sz="240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89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140DE-171D-96E4-FDF0-6AA62EB3B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2" y="199209"/>
            <a:ext cx="10972800" cy="724555"/>
          </a:xfrm>
        </p:spPr>
        <p:txBody>
          <a:bodyPr/>
          <a:lstStyle/>
          <a:p>
            <a:r>
              <a:rPr lang="en-US" dirty="0">
                <a:ea typeface="Calibri"/>
                <a:cs typeface="Calibri"/>
              </a:rPr>
              <a:t>Hill Day Meeting Targets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89AE5-D853-F7FF-FAB2-F6AA05E9A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6497" y="922723"/>
            <a:ext cx="3348631" cy="3199195"/>
          </a:xfrm>
        </p:spPr>
        <p:txBody>
          <a:bodyPr/>
          <a:lstStyle/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en-US" sz="2000">
                <a:ea typeface="Calibri"/>
                <a:cs typeface="Calibri"/>
              </a:rPr>
              <a:t>Sen. Shaheen (D-NH)</a:t>
            </a: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en-US" sz="2000">
                <a:ea typeface="Calibri"/>
                <a:cs typeface="Calibri"/>
              </a:rPr>
              <a:t>Sen. Van Hollen (D-MD)</a:t>
            </a: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en-US" sz="2000">
                <a:ea typeface="Calibri"/>
                <a:cs typeface="Calibri"/>
              </a:rPr>
              <a:t>Sen. Tuberville (R-AL)</a:t>
            </a: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en-US" sz="2000">
                <a:ea typeface="Calibri"/>
                <a:cs typeface="Calibri"/>
              </a:rPr>
              <a:t>Sen. Ernst (R-IA)</a:t>
            </a:r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en-US" sz="2000">
                <a:ea typeface="Calibri"/>
                <a:cs typeface="Calibri"/>
              </a:rPr>
              <a:t>Sen. Peters (D-MI)</a:t>
            </a:r>
            <a:endParaRPr lang="en-US"/>
          </a:p>
          <a:p>
            <a:pPr>
              <a:spcBef>
                <a:spcPts val="20"/>
              </a:spcBef>
              <a:spcAft>
                <a:spcPts val="0"/>
              </a:spcAft>
            </a:pPr>
            <a:r>
              <a:rPr lang="en-US" sz="2000">
                <a:ea typeface="Calibri"/>
                <a:cs typeface="Calibri"/>
              </a:rPr>
              <a:t>Sen. Rick Scott (R-FL)</a:t>
            </a:r>
            <a:endParaRPr lang="en-US" sz="2000" dirty="0"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spcAft>
                <a:spcPts val="0"/>
              </a:spcAft>
              <a:buFont typeface="Arial,Sans-Serif" charset="0"/>
            </a:pPr>
            <a:r>
              <a:rPr lang="en-US" sz="2000">
                <a:ea typeface="Calibri"/>
                <a:cs typeface="Calibri"/>
              </a:rPr>
              <a:t>Sen. Young (R-IN)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spcAft>
                <a:spcPts val="0"/>
              </a:spcAft>
              <a:buFont typeface="Arial,Sans-Serif" charset="0"/>
            </a:pPr>
            <a:r>
              <a:rPr lang="en-US" sz="2000">
                <a:ea typeface="Calibri"/>
                <a:cs typeface="Calibri"/>
              </a:rPr>
              <a:t>Sen. Hawley (R-MO)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0" indent="0">
              <a:spcBef>
                <a:spcPts val="20"/>
              </a:spcBef>
              <a:spcAft>
                <a:spcPts val="0"/>
              </a:spcAft>
              <a:buNone/>
            </a:pPr>
            <a:endParaRPr lang="en-US" sz="2000" dirty="0">
              <a:ea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B10FEF-A49E-8AEC-F557-CF18C689FCD1}"/>
              </a:ext>
            </a:extLst>
          </p:cNvPr>
          <p:cNvSpPr txBox="1"/>
          <p:nvPr/>
        </p:nvSpPr>
        <p:spPr>
          <a:xfrm>
            <a:off x="7851679" y="1190965"/>
            <a:ext cx="3753168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20"/>
              </a:spcBef>
            </a:pPr>
            <a:endParaRPr lang="en-US" sz="2000" dirty="0">
              <a:solidFill>
                <a:srgbClr val="FFFFFF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Connolly (D-VA)</a:t>
            </a:r>
            <a:endParaRPr lang="en-US" sz="2000"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Scholten (D-MI)</a:t>
            </a:r>
            <a:endParaRPr lang="en-US" sz="2000"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,Sans-Serif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Stansbury (D-NM)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,Sans-Serif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Palmer (R-AL)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,Sans-Serif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Paulina Luna (R-FL)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,Sans-Serif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Perry (R-PA)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ct val="20000"/>
              </a:spcBef>
              <a:buFont typeface="Arial,Sans-Serif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Brian Jack (R-GA)</a:t>
            </a:r>
            <a:endParaRPr lang="en-US"/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endParaRPr lang="en-US" sz="2000" dirty="0">
              <a:solidFill>
                <a:srgbClr val="FFFFFF"/>
              </a:solidFill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E79FDF2-D2C9-5E0C-A7DA-827363137CAB}"/>
              </a:ext>
            </a:extLst>
          </p:cNvPr>
          <p:cNvSpPr txBox="1"/>
          <p:nvPr/>
        </p:nvSpPr>
        <p:spPr>
          <a:xfrm>
            <a:off x="7212079" y="4798016"/>
            <a:ext cx="439084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b="1" i="1">
                <a:solidFill>
                  <a:schemeClr val="bg1"/>
                </a:solidFill>
                <a:ea typeface="Calibri"/>
                <a:cs typeface="Calibri"/>
              </a:rPr>
              <a:t>ECR staff will meet with committee staffers separately from our hill day </a:t>
            </a:r>
            <a:endParaRPr lang="en-US" b="1" i="1" u="sng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3EC610-E844-700E-4F64-0CF620BC9359}"/>
              </a:ext>
            </a:extLst>
          </p:cNvPr>
          <p:cNvSpPr txBox="1"/>
          <p:nvPr/>
        </p:nvSpPr>
        <p:spPr>
          <a:xfrm>
            <a:off x="4094396" y="1092397"/>
            <a:ext cx="3443440" cy="286232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Bef>
                <a:spcPts val="20"/>
              </a:spcBef>
            </a:pPr>
            <a:endParaRPr lang="en-US" sz="2000" dirty="0">
              <a:solidFill>
                <a:srgbClr val="FFFFFF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Sen. Blumenthal (D-CT)</a:t>
            </a:r>
            <a:endParaRPr lang="en-US" sz="2000" dirty="0">
              <a:solidFill>
                <a:srgbClr val="FFFFFF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Sen. Hickenlooper (D-CO)</a:t>
            </a:r>
            <a:endParaRPr lang="en-US" sz="2000"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Sen. Rosen (D-NV)</a:t>
            </a:r>
            <a:endParaRPr lang="en-US" sz="2000"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Sen. Scott (R-SC)</a:t>
            </a:r>
          </a:p>
          <a:p>
            <a:pPr marL="342900" indent="-34290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Sen. Budd (R-NC)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Sen. Markey (D-MA)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Moore (R-UT)</a:t>
            </a:r>
            <a:endParaRPr lang="en-US" sz="2000">
              <a:solidFill>
                <a:srgbClr val="000000"/>
              </a:solidFill>
              <a:ea typeface="Calibri"/>
              <a:cs typeface="Calibri"/>
            </a:endParaRPr>
          </a:p>
          <a:p>
            <a:pPr marL="285750" indent="-285750">
              <a:spcBef>
                <a:spcPts val="20"/>
              </a:spcBef>
              <a:buFont typeface="Arial"/>
              <a:buChar char="•"/>
            </a:pPr>
            <a:r>
              <a:rPr lang="en-US" sz="2000">
                <a:solidFill>
                  <a:srgbClr val="FFFFFF"/>
                </a:solidFill>
                <a:ea typeface="Calibri"/>
                <a:cs typeface="Calibri"/>
              </a:rPr>
              <a:t>Rep. Turner (R-OH)</a:t>
            </a:r>
            <a:endParaRPr lang="en-US">
              <a:ea typeface="Calibri"/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E3DDFFF-FF65-419F-D860-F8C2152527D6}"/>
              </a:ext>
            </a:extLst>
          </p:cNvPr>
          <p:cNvSpPr txBox="1"/>
          <p:nvPr/>
        </p:nvSpPr>
        <p:spPr>
          <a:xfrm>
            <a:off x="583526" y="4276539"/>
            <a:ext cx="882594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i="1">
                <a:solidFill>
                  <a:schemeClr val="bg1"/>
                </a:solidFill>
                <a:ea typeface="Calibri"/>
                <a:cs typeface="Calibri"/>
              </a:rPr>
              <a:t>Senate HSGAC Members: 8</a:t>
            </a:r>
          </a:p>
          <a:p>
            <a:r>
              <a:rPr lang="en-US" i="1">
                <a:solidFill>
                  <a:schemeClr val="bg1"/>
                </a:solidFill>
                <a:ea typeface="Calibri"/>
                <a:cs typeface="Calibri"/>
              </a:rPr>
              <a:t>House O&amp;A Committee Members: 6</a:t>
            </a:r>
          </a:p>
          <a:p>
            <a:r>
              <a:rPr lang="en-US" i="1">
                <a:solidFill>
                  <a:schemeClr val="bg1"/>
                </a:solidFill>
                <a:ea typeface="Calibri"/>
                <a:cs typeface="Calibri"/>
              </a:rPr>
              <a:t>Senate Small Business Committee Members: 9</a:t>
            </a:r>
          </a:p>
          <a:p>
            <a:r>
              <a:rPr lang="en-US" i="1">
                <a:solidFill>
                  <a:schemeClr val="bg1"/>
                </a:solidFill>
                <a:ea typeface="Calibri"/>
                <a:cs typeface="Calibri"/>
              </a:rPr>
              <a:t>House Small Business Committee Members: 2</a:t>
            </a:r>
            <a:endParaRPr lang="en-US" i="1" dirty="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6105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3BB0F-7F23-0AE9-B11D-B3F854917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Administration &amp; Agency Outreach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416CB-BFF2-2ED1-FB2D-10DB675B5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  <a:p>
            <a:r>
              <a:rPr lang="en-US" dirty="0">
                <a:ea typeface="Calibri"/>
                <a:cs typeface="Calibri"/>
              </a:rPr>
              <a:t>Trump administration highly focused on government efficiency </a:t>
            </a:r>
            <a:endParaRPr lang="en-US" dirty="0"/>
          </a:p>
          <a:p>
            <a:r>
              <a:rPr lang="en-US" dirty="0">
                <a:ea typeface="Calibri"/>
                <a:cs typeface="Calibri"/>
              </a:rPr>
              <a:t>Many staff positions are currently vacant, but ECR has begun outreach to the White House Domestic Policy Council office to discuss our priorities </a:t>
            </a:r>
          </a:p>
          <a:p>
            <a:r>
              <a:rPr lang="en-US" dirty="0">
                <a:ea typeface="Calibri"/>
                <a:cs typeface="Calibri"/>
              </a:rPr>
              <a:t>Also looking to engage with the new DOGE office, but strategically, we think there's greater value in starting with the White House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796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440F7-DB76-2A5C-45A9-E187B34B4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Political Giving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E09855-2FCF-4B7D-BA1B-82ADB208DE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Survey sent out to gauge individual and PAC interest in giving through ECR.</a:t>
            </a:r>
          </a:p>
          <a:p>
            <a:r>
              <a:rPr lang="en-US" dirty="0">
                <a:ea typeface="Calibri"/>
                <a:cs typeface="Calibri"/>
              </a:rPr>
              <a:t>Potential giving event to coincide with next week's meetings based on member interest.</a:t>
            </a:r>
          </a:p>
          <a:p>
            <a:r>
              <a:rPr lang="en-US" dirty="0">
                <a:ea typeface="Calibri"/>
                <a:cs typeface="Calibri"/>
              </a:rPr>
              <a:t>We are in touch with Sen. Rick Scott's team as well as Rep. Blake Moore </a:t>
            </a:r>
          </a:p>
          <a:p>
            <a:r>
              <a:rPr lang="en-US" dirty="0">
                <a:ea typeface="Calibri"/>
                <a:cs typeface="Calibri"/>
              </a:rPr>
              <a:t>We will be reaching out to ECR members this week for scheduling</a:t>
            </a:r>
          </a:p>
        </p:txBody>
      </p:sp>
    </p:spTree>
    <p:extLst>
      <p:ext uri="{BB962C8B-B14F-4D97-AF65-F5344CB8AC3E}">
        <p14:creationId xmlns:p14="http://schemas.microsoft.com/office/powerpoint/2010/main" val="421181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EB53-64CF-99FB-18F0-DBCF50F4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/>
              <a:t>DFARS Subpart 270.1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CAA9F-BEAA-F3A3-5F6C-A3C421CA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r>
              <a:rPr lang="en-US"/>
              <a:t>Supporting Documents</a:t>
            </a:r>
          </a:p>
          <a:p>
            <a:pPr lvl="1"/>
            <a:r>
              <a:rPr lang="en-US"/>
              <a:t>DFARS Subpart 270.1: </a:t>
            </a:r>
            <a:r>
              <a:rPr lang="en-US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https://www.acquisition.gov/dfars/part-270-defense-contracting-programs</a:t>
            </a:r>
            <a:endParaRPr lang="en-US"/>
          </a:p>
          <a:p>
            <a:pPr lvl="1"/>
            <a:r>
              <a:rPr lang="en-US"/>
              <a:t>PGI: </a:t>
            </a:r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https://www.acquisition.gov/dfarspgi/pgi-part-270-defense-contracting-programs</a:t>
            </a:r>
            <a:r>
              <a:rPr lang="en-US"/>
              <a:t> 	</a:t>
            </a:r>
          </a:p>
          <a:p>
            <a:pPr lvl="1"/>
            <a:r>
              <a:rPr lang="en-US"/>
              <a:t>Policy Memo on DFARS Subpart 270.1: </a:t>
            </a:r>
            <a:r>
              <a:rPr lang="en-US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https://www.acq.osd.mil/dpap/policy/policyvault/USA002576-24-DPCAP.pdf</a:t>
            </a:r>
            <a:endParaRPr lang="en-US"/>
          </a:p>
          <a:p>
            <a:pPr lvl="1"/>
            <a:r>
              <a:rPr lang="en-US"/>
              <a:t>ECR FAQs: See monthly emails, website, or request directly</a:t>
            </a:r>
          </a:p>
          <a:p>
            <a:pPr lvl="1"/>
            <a:r>
              <a:rPr lang="en-US"/>
              <a:t>ECR Sample J&amp;A: See monthly emails, website, or request directly</a:t>
            </a:r>
          </a:p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E0759-C67C-91A0-A29C-188D02171A5E}"/>
              </a:ext>
            </a:extLst>
          </p:cNvPr>
          <p:cNvSpPr txBox="1"/>
          <p:nvPr/>
        </p:nvSpPr>
        <p:spPr>
          <a:xfrm>
            <a:off x="0" y="6257836"/>
            <a:ext cx="5747086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/>
              <a:t>DFARS Subpart 270.1:</a:t>
            </a:r>
            <a:r>
              <a:rPr lang="en-US" sz="1100" u="sng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https://www.acquisition.gov/dfars/part-270-defense-contracting-programs</a:t>
            </a:r>
            <a:endParaRPr lang="en-US" sz="1100" u="sng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/>
              <a:t>PGI: </a:t>
            </a:r>
            <a:r>
              <a:rPr lang="en-US" sz="1100">
                <a:hlinkClick r:id="rId3"/>
              </a:rPr>
              <a:t>https://www.acquisition.gov/dfarspgi/pgi-part-270-defense-contracting-programs</a:t>
            </a:r>
            <a:endParaRPr lang="en-US" sz="1100"/>
          </a:p>
          <a:p>
            <a:r>
              <a:rPr lang="en-US" sz="1100"/>
              <a:t>Policy Memo: </a:t>
            </a:r>
            <a:r>
              <a:rPr lang="en-US" sz="1100" u="sng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https://www.acq.osd.mil/dpap/policy/policyvault/USA002576-24-DPCAP.pdf</a:t>
            </a:r>
            <a:endParaRPr lang="en-US" sz="1100"/>
          </a:p>
        </p:txBody>
      </p:sp>
    </p:spTree>
    <p:extLst>
      <p:ext uri="{BB962C8B-B14F-4D97-AF65-F5344CB8AC3E}">
        <p14:creationId xmlns:p14="http://schemas.microsoft.com/office/powerpoint/2010/main" val="401305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Agency Strategic Engagement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AB2B-788A-B35B-9736-8B1191A9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Change in Administration Churn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/>
              <a:t>All Political Appointees from last Administration left; Positions are being filled by DoD Civil Servants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Feb 21 – Dep Asst Sec of the Navy for Procurement (DASN(P))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In work – Air Force (SAF/AQC)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Delayed – Army (DASA(P)) – not scheduling until early February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July – December Focus: Other Government Agencies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On hold – DAU Pre-recorded webinar/podcast</a:t>
            </a:r>
            <a:endParaRPr lang="en-US">
              <a:ea typeface="Calibri"/>
              <a:cs typeface="Calibri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01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906EA5-67E0-7F22-76DF-268AA252E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6899"/>
            <a:ext cx="10972800" cy="724555"/>
          </a:xfrm>
        </p:spPr>
        <p:txBody>
          <a:bodyPr/>
          <a:lstStyle/>
          <a:p>
            <a:r>
              <a:rPr lang="en-US">
                <a:ea typeface="Calibri"/>
                <a:cs typeface="Calibri"/>
              </a:rPr>
              <a:t>Upcoming Events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5A4ED2-C5CD-DA82-E376-EC08DB8DF9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800410"/>
            <a:ext cx="10972800" cy="4673601"/>
          </a:xfrm>
        </p:spPr>
        <p:txBody>
          <a:bodyPr/>
          <a:lstStyle/>
          <a:p>
            <a:r>
              <a:rPr lang="en-US" sz="2800" b="1" dirty="0">
                <a:ea typeface="Calibri"/>
                <a:cs typeface="Calibri"/>
              </a:rPr>
              <a:t>February 5 &amp; 6: ECR Dinner and Fly-In</a:t>
            </a:r>
            <a:endParaRPr lang="en-US">
              <a:ea typeface="Calibri"/>
              <a:cs typeface="Calibri"/>
            </a:endParaRPr>
          </a:p>
          <a:p>
            <a:r>
              <a:rPr lang="en-US" sz="2800" b="1" dirty="0">
                <a:ea typeface="Calibri"/>
                <a:cs typeface="Calibri"/>
              </a:rPr>
              <a:t>February 11: ECR Office Hours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Held on the second Tuesday of every month at 4pm EST</a:t>
            </a:r>
          </a:p>
          <a:p>
            <a:r>
              <a:rPr lang="en-US" sz="2800" b="1" dirty="0">
                <a:ea typeface="Calibri"/>
                <a:cs typeface="Calibri"/>
              </a:rPr>
              <a:t>ESCA conference in Ft. Lauderdale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February 19: ECR Reception at Lona Restaurant 4:30-6pm </a:t>
            </a:r>
          </a:p>
          <a:p>
            <a:r>
              <a:rPr lang="en-US" sz="2800" b="1" dirty="0">
                <a:ea typeface="Calibri"/>
                <a:cs typeface="Calibri"/>
              </a:rPr>
              <a:t>February 25: ECR Monthly Update</a:t>
            </a:r>
          </a:p>
          <a:p>
            <a:pPr lvl="1">
              <a:buFont typeface="Courier New" charset="0"/>
              <a:buChar char="o"/>
            </a:pPr>
            <a:r>
              <a:rPr lang="en-US" dirty="0">
                <a:ea typeface="Calibri"/>
                <a:cs typeface="Calibri"/>
              </a:rPr>
              <a:t>Held on the last Tuesday of every month at 4pm EST</a:t>
            </a:r>
          </a:p>
          <a:p>
            <a:r>
              <a:rPr lang="en-US" sz="2800" b="1" dirty="0">
                <a:ea typeface="Calibri"/>
                <a:cs typeface="Calibri"/>
              </a:rPr>
              <a:t>March: Huntsville recruiting trip</a:t>
            </a:r>
          </a:p>
          <a:p>
            <a:r>
              <a:rPr lang="en-US" sz="2800" b="1" dirty="0">
                <a:ea typeface="Calibri"/>
                <a:cs typeface="Calibri"/>
              </a:rPr>
              <a:t>April 14-17: NCEO Conference in Salt Lake City</a:t>
            </a:r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6811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634F15-5FB5-4912-B23A-9664977EAFA1}">
  <ds:schemaRefs>
    <ds:schemaRef ds:uri="a5ec7bdb-4640-4ce8-bdb9-aaf32c714275"/>
    <ds:schemaRef ds:uri="f695447e-dcab-4201-b6d4-9a6c9a18ca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32E4974-F039-41FC-8C8E-02AFB4E697BE}">
  <ds:schemaRefs>
    <ds:schemaRef ds:uri="a5ec7bdb-4640-4ce8-bdb9-aaf32c714275"/>
    <ds:schemaRef ds:uri="f695447e-dcab-4201-b6d4-9a6c9a18ca9c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724</Words>
  <Application>Microsoft Office PowerPoint</Application>
  <PresentationFormat>Widescreen</PresentationFormat>
  <Paragraphs>89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Arial,Sans-Serif</vt:lpstr>
      <vt:lpstr>Calibri</vt:lpstr>
      <vt:lpstr>Courier New</vt:lpstr>
      <vt:lpstr>Office Theme</vt:lpstr>
      <vt:lpstr>Monthly Meeting January 28, 2025 </vt:lpstr>
      <vt:lpstr>Agenda</vt:lpstr>
      <vt:lpstr>February Fly-In</vt:lpstr>
      <vt:lpstr>Hill Day Meeting Targets</vt:lpstr>
      <vt:lpstr>Administration &amp; Agency Outreach</vt:lpstr>
      <vt:lpstr>Political Giving</vt:lpstr>
      <vt:lpstr>DFARS Subpart 270.1 Updates</vt:lpstr>
      <vt:lpstr>Agency Strategic Engagement</vt:lpstr>
      <vt:lpstr>Upcoming Events</vt:lpstr>
      <vt:lpstr>Discussion Monthly Meetings on last Tuesday of each month at 4:00 pm ET Office Hours on second Tuesday of each month at 4:00 pm 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Matt Scott</cp:lastModifiedBy>
  <cp:revision>136</cp:revision>
  <cp:lastPrinted>2020-01-03T15:33:43Z</cp:lastPrinted>
  <dcterms:created xsi:type="dcterms:W3CDTF">2016-11-22T20:02:45Z</dcterms:created>
  <dcterms:modified xsi:type="dcterms:W3CDTF">2025-01-24T18:02:10Z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