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4"/>
  </p:sldMasterIdLst>
  <p:notesMasterIdLst>
    <p:notesMasterId r:id="rId20"/>
  </p:notesMasterIdLst>
  <p:sldIdLst>
    <p:sldId id="5965" r:id="rId5"/>
    <p:sldId id="5964" r:id="rId6"/>
    <p:sldId id="6012" r:id="rId7"/>
    <p:sldId id="5981" r:id="rId8"/>
    <p:sldId id="6013" r:id="rId9"/>
    <p:sldId id="5999" r:id="rId10"/>
    <p:sldId id="6000" r:id="rId11"/>
    <p:sldId id="6004" r:id="rId12"/>
    <p:sldId id="6014" r:id="rId13"/>
    <p:sldId id="6010" r:id="rId14"/>
    <p:sldId id="6009" r:id="rId15"/>
    <p:sldId id="6008" r:id="rId16"/>
    <p:sldId id="6011" r:id="rId17"/>
    <p:sldId id="6003" r:id="rId18"/>
    <p:sldId id="5976" r:id="rId19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DE99B76-403D-6955-2E75-7245FBA94564}" name="Teagan Poleykett" initials="TP" userId="S::tpoleykett@vennstrategies.com::8d5263f3-7f44-4644-b586-c9c4fd0eb0bb" providerId="AD"/>
  <p188:author id="{B8CE06CA-F3BC-501B-2FF6-D9535890900E}" name="Stephanie Halcrow" initials="SH" userId="bfaa66868a7fc76b" providerId="Windows Live"/>
  <p188:author id="{178CEFF2-C755-64D8-7148-4031AE777FF2}" name="Matt Scott" initials="MS" userId="S::mscott@vennstrategies.com::e3b21f49-feec-4233-931c-ce1b3ef6b6a4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t Pearce" initials="MP" lastIdx="1" clrIdx="0">
    <p:extLst>
      <p:ext uri="{19B8F6BF-5375-455C-9EA6-DF929625EA0E}">
        <p15:presenceInfo xmlns:p15="http://schemas.microsoft.com/office/powerpoint/2012/main" userId="Matt Pearc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264061"/>
    <a:srgbClr val="375067"/>
    <a:srgbClr val="006FAC"/>
    <a:srgbClr val="A6A6A6"/>
    <a:srgbClr val="D9D9D9"/>
    <a:srgbClr val="6EBEEA"/>
    <a:srgbClr val="6D6D6D"/>
    <a:srgbClr val="CCCCCC"/>
    <a:srgbClr val="78C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37B634-9E41-DB7A-500B-E29F3274AE5A}" v="18" dt="2025-04-29T13:45:25.665"/>
    <p1510:client id="{76AB53EE-44D8-F75B-4F3C-4D2F8FD3341A}" v="52" dt="2025-04-28T19:17:44.96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28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agan Poleykett" userId="S::tpoleykett@vennstrategies.com::8d5263f3-7f44-4644-b586-c9c4fd0eb0bb" providerId="AD" clId="Web-{1737B634-9E41-DB7A-500B-E29F3274AE5A}"/>
    <pc:docChg chg="modSld">
      <pc:chgData name="Teagan Poleykett" userId="S::tpoleykett@vennstrategies.com::8d5263f3-7f44-4644-b586-c9c4fd0eb0bb" providerId="AD" clId="Web-{1737B634-9E41-DB7A-500B-E29F3274AE5A}" dt="2025-04-29T13:45:24.180" v="15" actId="20577"/>
      <pc:docMkLst>
        <pc:docMk/>
      </pc:docMkLst>
      <pc:sldChg chg="modSp">
        <pc:chgData name="Teagan Poleykett" userId="S::tpoleykett@vennstrategies.com::8d5263f3-7f44-4644-b586-c9c4fd0eb0bb" providerId="AD" clId="Web-{1737B634-9E41-DB7A-500B-E29F3274AE5A}" dt="2025-04-29T13:45:24.180" v="15" actId="20577"/>
        <pc:sldMkLst>
          <pc:docMk/>
          <pc:sldMk cId="1324111177" sldId="5964"/>
        </pc:sldMkLst>
        <pc:spChg chg="mod">
          <ac:chgData name="Teagan Poleykett" userId="S::tpoleykett@vennstrategies.com::8d5263f3-7f44-4644-b586-c9c4fd0eb0bb" providerId="AD" clId="Web-{1737B634-9E41-DB7A-500B-E29F3274AE5A}" dt="2025-04-29T13:45:24.180" v="15" actId="20577"/>
          <ac:spMkLst>
            <pc:docMk/>
            <pc:sldMk cId="1324111177" sldId="5964"/>
            <ac:spMk id="3" creationId="{65BCFC24-812A-A49C-D524-540074DB2BD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8846EC2E-A6B5-4FB4-8885-569145C1B0E5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85BDFD58-E265-4BC7-B188-C9F118279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80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BDFD58-E265-4BC7-B188-C9F1182790C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5025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BDFD58-E265-4BC7-B188-C9F1182790C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795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1445" y="2689695"/>
            <a:ext cx="10363200" cy="128811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114986"/>
            <a:ext cx="8534400" cy="1470026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C8CEE-B0DE-4AD8-BF28-DB4E712B8E97}" type="datetimeFigureOut">
              <a:rPr lang="en-US"/>
              <a:pPr>
                <a:defRPr/>
              </a:pPr>
              <a:t>4/29/2025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8C9FD-3806-4078-A11C-2FB2A02B80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5012AB3-CEC1-3B8F-AA5E-4DDF454F847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828756" y="278572"/>
            <a:ext cx="6568579" cy="2273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062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A5A2767B-12E8-3097-0F5A-70DD91F148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17ACB3-F2AB-4FB0-BD44-3301AD82071A}" type="datetimeFigureOut">
              <a:rPr lang="en-US"/>
              <a:pPr>
                <a:defRPr/>
              </a:pPr>
              <a:t>4/29/2025</a:t>
            </a:fld>
            <a:endParaRPr lang="en-US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B6F10EF7-F91C-B355-81E1-E4236964E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B662D6-0288-46F0-BC06-7915B728F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8" name="Title Placeholder 1">
            <a:extLst>
              <a:ext uri="{FF2B5EF4-FFF2-40B4-BE49-F238E27FC236}">
                <a16:creationId xmlns:a16="http://schemas.microsoft.com/office/drawing/2014/main" id="{E91C370F-6C82-71E2-9D86-123039B58C1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724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B1C58673-14C8-B46F-03D7-300DC9C87AB8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609600" y="999193"/>
            <a:ext cx="10972800" cy="4673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31575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7ACB3-F2AB-4FB0-BD44-3301AD82071A}" type="datetimeFigureOut">
              <a:rPr lang="en-US"/>
              <a:pPr>
                <a:defRPr/>
              </a:pPr>
              <a:t>4/29/2025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2A98A-71B5-4EDF-A3A8-AEE6BE03CF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227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05648"/>
            <a:ext cx="5384800" cy="4667624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05648"/>
            <a:ext cx="5384800" cy="4667624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DC75A-5963-4759-8A21-2AD27192C3FA}" type="datetimeFigureOut">
              <a:rPr lang="en-US"/>
              <a:pPr>
                <a:defRPr/>
              </a:pPr>
              <a:t>4/29/2025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662D6-0288-46F0-BC06-7915B728F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8CD90D-D759-A0F5-D5FE-65CF669B0AE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724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1698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3438F-E558-4457-A8F2-7DF2DBE77132}" type="datetimeFigureOut">
              <a:rPr lang="en-US"/>
              <a:pPr>
                <a:defRPr/>
              </a:pPr>
              <a:t>4/29/2025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83D68-74FF-41C4-9F30-3D668FFAF8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AF7D40-FD72-317B-2A52-DB824D924FE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724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2435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11B87-68E1-4D49-B601-BD986F480169}" type="datetimeFigureOut">
              <a:rPr lang="en-US"/>
              <a:pPr>
                <a:defRPr/>
              </a:pPr>
              <a:t>4/29/2025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EEF144-A0A7-45BC-AB4E-9B6676C8BE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752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51217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35012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B591D-0692-4112-B0A0-2E9F45EA45F2}" type="datetimeFigureOut">
              <a:rPr lang="en-US"/>
              <a:pPr>
                <a:defRPr/>
              </a:pPr>
              <a:t>4/29/2025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11CB8-8E0C-4EF2-AAB0-9A116C0167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729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999193"/>
            <a:ext cx="10972800" cy="4756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FEB7298-C7C1-4AA2-9964-95265F62A99D}" type="datetimeFigureOut">
              <a:rPr lang="en-US"/>
              <a:pPr>
                <a:defRPr/>
              </a:pPr>
              <a:t>4/29/2025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948CB7B-C705-4D4C-9351-7E21134867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D91AD6-93FE-270E-05B4-BD706385537E}"/>
              </a:ext>
            </a:extLst>
          </p:cNvPr>
          <p:cNvSpPr txBox="1">
            <a:spLocks/>
          </p:cNvSpPr>
          <p:nvPr userDrawn="1"/>
        </p:nvSpPr>
        <p:spPr bwMode="auto">
          <a:xfrm>
            <a:off x="609600" y="274638"/>
            <a:ext cx="10972800" cy="724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17150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9" r:id="rId5"/>
    <p:sldLayoutId id="2147483730" r:id="rId6"/>
    <p:sldLayoutId id="2147483731" r:id="rId7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cquisition.gov/dfarspgi/pgi-part-270-defense-contracting-programs" TargetMode="External"/><Relationship Id="rId2" Type="http://schemas.openxmlformats.org/officeDocument/2006/relationships/hyperlink" Target="https://www.acquisition.gov/dfars/part-270-defense-contracting-program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acq.osd.mil/dpap/policy/policyvault/USA002576-24-DPCAP.pdf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microsoft.com/office/2007/relationships/hdphoto" Target="../media/hdphoto1.wdp"/><Relationship Id="rId7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EC2DB0A-5CA7-60F8-6209-E430423EAEC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lIns="91440" tIns="45720" rIns="91440" bIns="45720" anchor="t"/>
          <a:lstStyle/>
          <a:p>
            <a:r>
              <a:rPr lang="en-US" dirty="0"/>
              <a:t>Monthly Meeting</a:t>
            </a:r>
            <a:br>
              <a:rPr lang="en-US" dirty="0"/>
            </a:br>
            <a:r>
              <a:rPr lang="en-US" dirty="0"/>
              <a:t>April 29, 2025</a:t>
            </a:r>
            <a:br>
              <a:rPr lang="en-US" dirty="0"/>
            </a:br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A3E8BE1-6361-ACAB-3F52-9A204302EF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8756" y="278572"/>
            <a:ext cx="6568579" cy="2273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89244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F905C-6ED5-0926-6DF5-1A4DB486C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0743"/>
            <a:ext cx="10972800" cy="724555"/>
          </a:xfrm>
        </p:spPr>
        <p:txBody>
          <a:bodyPr/>
          <a:lstStyle/>
          <a:p>
            <a:r>
              <a:rPr lang="en-US" dirty="0">
                <a:ea typeface="Calibri"/>
                <a:cs typeface="Calibri"/>
              </a:rPr>
              <a:t>Procurement </a:t>
            </a:r>
            <a:r>
              <a:rPr lang="en-US">
                <a:ea typeface="Calibri"/>
                <a:cs typeface="Calibri"/>
              </a:rPr>
              <a:t>Executive </a:t>
            </a:r>
            <a:r>
              <a:rPr lang="en-US" dirty="0">
                <a:ea typeface="Calibri"/>
                <a:cs typeface="Calibri"/>
              </a:rPr>
              <a:t>Order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A3FB52-8557-9286-4918-4EAFDAFDC7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959088"/>
            <a:ext cx="11240168" cy="4673601"/>
          </a:xfrm>
        </p:spPr>
        <p:txBody>
          <a:bodyPr/>
          <a:lstStyle/>
          <a:p>
            <a:r>
              <a:rPr lang="en-US" dirty="0">
                <a:ea typeface="Calibri"/>
                <a:cs typeface="Calibri"/>
              </a:rPr>
              <a:t>EO issued on April 15, "</a:t>
            </a:r>
            <a:r>
              <a:rPr lang="en-US" dirty="0">
                <a:ea typeface="+mn-lt"/>
                <a:cs typeface="+mn-lt"/>
              </a:rPr>
              <a:t>Restoring Common Sense to Federal Procurement."</a:t>
            </a:r>
          </a:p>
          <a:p>
            <a:r>
              <a:rPr lang="en-US" dirty="0">
                <a:ea typeface="+mn-lt"/>
                <a:cs typeface="+mn-lt"/>
              </a:rPr>
              <a:t>Directs a comprehensive reform of the FAR to ensure it includes only essential, statutory, or security-related provisions.</a:t>
            </a:r>
          </a:p>
          <a:p>
            <a:r>
              <a:rPr lang="en-US" dirty="0">
                <a:ea typeface="+mn-lt"/>
                <a:cs typeface="+mn-lt"/>
              </a:rPr>
              <a:t>Agencies must appoint senior officials to coordinate with the FAR Council on reform efforts. OMB will issue implementation guidance.</a:t>
            </a:r>
          </a:p>
          <a:p>
            <a:r>
              <a:rPr lang="en-US" dirty="0">
                <a:ea typeface="+mn-lt"/>
                <a:cs typeface="+mn-lt"/>
              </a:rPr>
              <a:t>Non-statutory FAR provisions will be subject to expiration after four years unless renewed.</a:t>
            </a:r>
            <a:endParaRPr lang="en-US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781287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3E6F9-F363-7B04-7EC6-AD122B209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Agency Strategic Engagement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E2AB2B-788A-B35B-9736-8B1191A9CA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39825"/>
            <a:ext cx="10972800" cy="4673601"/>
          </a:xfrm>
        </p:spPr>
        <p:txBody>
          <a:bodyPr/>
          <a:lstStyle/>
          <a:p>
            <a:r>
              <a:rPr lang="en-US" sz="2000" dirty="0"/>
              <a:t>February 21 – Met with Navy - ASN(RDA)</a:t>
            </a:r>
          </a:p>
          <a:p>
            <a:r>
              <a:rPr lang="en-US" sz="2000" dirty="0">
                <a:ea typeface="Calibri"/>
                <a:cs typeface="Calibri"/>
              </a:rPr>
              <a:t>April 14 – Met with Space Force – Space Systems Command Contracting</a:t>
            </a:r>
          </a:p>
          <a:p>
            <a:pPr lvl="1"/>
            <a:r>
              <a:rPr lang="en-US" sz="1800" dirty="0">
                <a:ea typeface="Calibri"/>
                <a:cs typeface="Calibri"/>
              </a:rPr>
              <a:t>Requested list of ECR Members and NAICS Codes</a:t>
            </a:r>
          </a:p>
          <a:p>
            <a:pPr lvl="1"/>
            <a:r>
              <a:rPr lang="en-US" sz="1800" dirty="0">
                <a:ea typeface="Calibri"/>
                <a:cs typeface="Calibri"/>
              </a:rPr>
              <a:t>Working with NCEO to create an enduring, publicly accessible, list of ESOPs doing business with the government</a:t>
            </a:r>
          </a:p>
          <a:p>
            <a:r>
              <a:rPr lang="en-US" sz="2000" dirty="0">
                <a:ea typeface="Calibri"/>
                <a:cs typeface="Calibri"/>
              </a:rPr>
              <a:t>April 18 – Met with Army – DASA(P)</a:t>
            </a:r>
          </a:p>
          <a:p>
            <a:pPr lvl="1"/>
            <a:r>
              <a:rPr lang="en-US" sz="1800" dirty="0">
                <a:ea typeface="Calibri"/>
                <a:cs typeface="Calibri"/>
              </a:rPr>
              <a:t>Conversations already underway with ACC-Redstone</a:t>
            </a:r>
          </a:p>
          <a:p>
            <a:pPr lvl="1"/>
            <a:r>
              <a:rPr lang="en-US" sz="1800" dirty="0">
                <a:ea typeface="Calibri"/>
                <a:cs typeface="Calibri"/>
              </a:rPr>
              <a:t>DASA(P) would like ECR to brief all ACC HCAs (head of contracting agencies) at monthly meeting</a:t>
            </a:r>
          </a:p>
          <a:p>
            <a:pPr lvl="1"/>
            <a:r>
              <a:rPr lang="en-US" sz="1800" dirty="0">
                <a:ea typeface="Calibri"/>
                <a:cs typeface="Calibri"/>
              </a:rPr>
              <a:t>Interested in doing a training video for contracting officers</a:t>
            </a:r>
          </a:p>
          <a:p>
            <a:r>
              <a:rPr lang="en-US" sz="2000" dirty="0">
                <a:ea typeface="Calibri"/>
                <a:cs typeface="Calibri"/>
              </a:rPr>
              <a:t>April 30 – Scheduled with Air Force – SAF/AQC Deputy</a:t>
            </a:r>
          </a:p>
          <a:p>
            <a:endParaRPr lang="en-US" sz="2000" dirty="0">
              <a:ea typeface="Calibri"/>
              <a:cs typeface="Calibri"/>
            </a:endParaRPr>
          </a:p>
          <a:p>
            <a:r>
              <a:rPr lang="en-US" sz="2000" dirty="0">
                <a:ea typeface="Calibri"/>
                <a:cs typeface="Calibri"/>
              </a:rPr>
              <a:t>Developed a generic strategic engagement slide deck for ECR members to use w/ customers</a:t>
            </a:r>
          </a:p>
          <a:p>
            <a:pPr lvl="1"/>
            <a:r>
              <a:rPr lang="en-US" sz="1600" dirty="0">
                <a:ea typeface="Calibri"/>
                <a:cs typeface="Calibri"/>
              </a:rPr>
              <a:t>Feel free to add your company specific information or not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3059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9EB53-64CF-99FB-18F0-DBCF50F4F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-6099"/>
            <a:ext cx="10972800" cy="724555"/>
          </a:xfrm>
        </p:spPr>
        <p:txBody>
          <a:bodyPr/>
          <a:lstStyle/>
          <a:p>
            <a:r>
              <a:rPr lang="en-US"/>
              <a:t>DFARS Subpart 270.1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4CAA9F-BEAA-F3A3-5F6C-A3C421CA12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726593"/>
            <a:ext cx="12408451" cy="4673601"/>
          </a:xfrm>
        </p:spPr>
        <p:txBody>
          <a:bodyPr/>
          <a:lstStyle/>
          <a:p>
            <a:r>
              <a:rPr lang="en-US" sz="2000" dirty="0"/>
              <a:t>DFARS Subpart 270.1 Use</a:t>
            </a:r>
            <a:endParaRPr lang="en-US" sz="2000" dirty="0">
              <a:ea typeface="Calibri"/>
              <a:cs typeface="Calibri"/>
            </a:endParaRPr>
          </a:p>
          <a:p>
            <a:pPr lvl="1"/>
            <a:r>
              <a:rPr lang="en-US" sz="1800" dirty="0"/>
              <a:t>Applications Submitted			Yes (~6)</a:t>
            </a:r>
            <a:endParaRPr lang="en-US" sz="1800" dirty="0">
              <a:ea typeface="Calibri"/>
              <a:cs typeface="Calibri"/>
            </a:endParaRPr>
          </a:p>
          <a:p>
            <a:pPr lvl="1"/>
            <a:r>
              <a:rPr lang="en-US" sz="1800" dirty="0"/>
              <a:t>DPC Approving 				Yes (3)</a:t>
            </a:r>
            <a:endParaRPr lang="en-US" sz="1800" dirty="0">
              <a:ea typeface="Calibri"/>
              <a:cs typeface="Calibri"/>
            </a:endParaRPr>
          </a:p>
          <a:p>
            <a:pPr lvl="1"/>
            <a:r>
              <a:rPr lang="en-US" sz="1800" dirty="0"/>
              <a:t>Contract Awards				Not aware of any yet</a:t>
            </a:r>
            <a:endParaRPr lang="en-US" sz="1800" dirty="0">
              <a:ea typeface="Calibri"/>
              <a:cs typeface="Calibri"/>
            </a:endParaRPr>
          </a:p>
          <a:p>
            <a:pPr lvl="1"/>
            <a:r>
              <a:rPr lang="en-US" sz="1800" dirty="0"/>
              <a:t>Organizations				USSF, USAF</a:t>
            </a:r>
            <a:endParaRPr lang="en-US" sz="1800" dirty="0">
              <a:ea typeface="Calibri"/>
              <a:cs typeface="Calibri"/>
            </a:endParaRPr>
          </a:p>
          <a:p>
            <a:endParaRPr lang="en-US" sz="2000" dirty="0">
              <a:ea typeface="Calibri"/>
              <a:cs typeface="Calibri"/>
            </a:endParaRPr>
          </a:p>
          <a:p>
            <a:r>
              <a:rPr lang="en-US" sz="2000" dirty="0"/>
              <a:t>ECR Member Companies Feedback</a:t>
            </a:r>
            <a:endParaRPr lang="en-US" sz="2000" dirty="0">
              <a:ea typeface="Calibri"/>
              <a:cs typeface="Calibri"/>
            </a:endParaRPr>
          </a:p>
          <a:p>
            <a:pPr lvl="1"/>
            <a:r>
              <a:rPr lang="en-US" sz="1800" dirty="0"/>
              <a:t>Ensure contracting officer includes </a:t>
            </a:r>
            <a:r>
              <a:rPr lang="en-US" sz="1800" u="sng" dirty="0"/>
              <a:t>all</a:t>
            </a:r>
            <a:r>
              <a:rPr lang="en-US" sz="1800" dirty="0"/>
              <a:t> required documentation in submission to DPC</a:t>
            </a:r>
            <a:endParaRPr lang="en-US" sz="1800" dirty="0">
              <a:ea typeface="Calibri"/>
              <a:cs typeface="Calibri"/>
            </a:endParaRPr>
          </a:p>
          <a:p>
            <a:pPr lvl="1"/>
            <a:r>
              <a:rPr lang="en-US" sz="1800" dirty="0"/>
              <a:t>DPC review process taking 30 days</a:t>
            </a:r>
          </a:p>
          <a:p>
            <a:pPr lvl="1"/>
            <a:r>
              <a:rPr lang="en-US" sz="1800" dirty="0"/>
              <a:t>DPC can handle classified applications – DPC recommends generic descriptions or redact the information</a:t>
            </a:r>
          </a:p>
          <a:p>
            <a:pPr lvl="1"/>
            <a:r>
              <a:rPr lang="en-US" sz="1800" dirty="0"/>
              <a:t>DPC welcomes calls/emails for questions</a:t>
            </a:r>
          </a:p>
          <a:p>
            <a:pPr lvl="1"/>
            <a:r>
              <a:rPr lang="en-US" sz="1800" dirty="0"/>
              <a:t>Updated FAQ v11</a:t>
            </a:r>
          </a:p>
          <a:p>
            <a:pPr lvl="1"/>
            <a:endParaRPr lang="en-US" sz="2200" dirty="0">
              <a:ea typeface="Calibri"/>
              <a:cs typeface="Calibri"/>
            </a:endParaRPr>
          </a:p>
          <a:p>
            <a:r>
              <a:rPr lang="en-US" sz="2000" dirty="0">
                <a:ea typeface="Calibri"/>
                <a:cs typeface="Calibri"/>
              </a:rPr>
              <a:t>Additional submitted applications? </a:t>
            </a:r>
          </a:p>
          <a:p>
            <a:endParaRPr lang="en-US" sz="2000" dirty="0">
              <a:ea typeface="Calibri"/>
              <a:cs typeface="Calibri"/>
            </a:endParaRPr>
          </a:p>
          <a:p>
            <a:endParaRPr lang="en-US" dirty="0">
              <a:ea typeface="Calibri"/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06E0759-C67C-91A0-A29C-188D02171A5E}"/>
              </a:ext>
            </a:extLst>
          </p:cNvPr>
          <p:cNvSpPr txBox="1"/>
          <p:nvPr/>
        </p:nvSpPr>
        <p:spPr>
          <a:xfrm>
            <a:off x="0" y="6086272"/>
            <a:ext cx="574708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u="sng" dirty="0"/>
              <a:t>Supporting Documents</a:t>
            </a:r>
          </a:p>
          <a:p>
            <a:r>
              <a:rPr lang="en-US" sz="1100" dirty="0"/>
              <a:t>DFARS Subpart 270.1:</a:t>
            </a:r>
            <a:r>
              <a:rPr lang="en-US" sz="11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https://www.acquisition.gov/dfars/part-270-defense-contracting-programs</a:t>
            </a:r>
            <a:endParaRPr lang="en-US" sz="1100" u="sng" dirty="0">
              <a:solidFill>
                <a:srgbClr val="0000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100" dirty="0"/>
              <a:t>PGI: </a:t>
            </a:r>
            <a:r>
              <a:rPr lang="en-US" sz="1100" dirty="0">
                <a:hlinkClick r:id="rId3"/>
              </a:rPr>
              <a:t>https://www.acquisition.gov/dfarspgi/pgi-part-270-defense-contracting-programs</a:t>
            </a:r>
            <a:endParaRPr lang="en-US" sz="1100" dirty="0"/>
          </a:p>
          <a:p>
            <a:r>
              <a:rPr lang="en-US" sz="1100" dirty="0"/>
              <a:t>Policy Memo: </a:t>
            </a:r>
            <a:r>
              <a:rPr lang="en-US" sz="11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4"/>
              </a:rPr>
              <a:t>https://www.acq.osd.mil/dpap/policy/policyvault/USA002576-24-DPCAP.pdf</a:t>
            </a:r>
            <a:endParaRPr lang="en-US" sz="11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7CB766B-7FEE-90D5-831C-9201A4B0789C}"/>
              </a:ext>
            </a:extLst>
          </p:cNvPr>
          <p:cNvSpPr txBox="1"/>
          <p:nvPr/>
        </p:nvSpPr>
        <p:spPr>
          <a:xfrm>
            <a:off x="6444916" y="6086272"/>
            <a:ext cx="440494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1100" u="sng"/>
              <a:t>Supporting Documents</a:t>
            </a:r>
          </a:p>
          <a:p>
            <a:pPr lvl="1"/>
            <a:r>
              <a:rPr lang="en-US" sz="1100"/>
              <a:t>ECR FAQs: See monthly emails, website, or request directly</a:t>
            </a:r>
          </a:p>
          <a:p>
            <a:pPr lvl="1"/>
            <a:r>
              <a:rPr lang="en-US" sz="1100"/>
              <a:t>ECR Sample J&amp;A: See monthly emails, website, or request directly</a:t>
            </a:r>
          </a:p>
        </p:txBody>
      </p:sp>
    </p:spTree>
    <p:extLst>
      <p:ext uri="{BB962C8B-B14F-4D97-AF65-F5344CB8AC3E}">
        <p14:creationId xmlns:p14="http://schemas.microsoft.com/office/powerpoint/2010/main" val="3026906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13165-7319-60F0-66B8-6586A7C90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Calibri"/>
                <a:cs typeface="Calibri"/>
              </a:rPr>
              <a:t>Upcoming Events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E81366-3D1F-DC1E-CF4F-08D4FD4567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26457"/>
            <a:ext cx="10972800" cy="4673601"/>
          </a:xfrm>
        </p:spPr>
        <p:txBody>
          <a:bodyPr/>
          <a:lstStyle/>
          <a:p>
            <a:r>
              <a:rPr lang="en-US" dirty="0">
                <a:ea typeface="Calibri"/>
                <a:cs typeface="Calibri"/>
              </a:rPr>
              <a:t>May 13: Office Hours (Virtual)</a:t>
            </a:r>
          </a:p>
          <a:p>
            <a:r>
              <a:rPr lang="en-US" dirty="0">
                <a:ea typeface="Calibri"/>
                <a:cs typeface="Calibri"/>
              </a:rPr>
              <a:t>July 8-9: ECR DC Fly-In</a:t>
            </a:r>
          </a:p>
          <a:p>
            <a:pPr lvl="1">
              <a:buFont typeface="Courier New" charset="0"/>
              <a:buChar char="o"/>
            </a:pPr>
            <a:r>
              <a:rPr lang="en-US" dirty="0">
                <a:ea typeface="Calibri"/>
                <a:cs typeface="Calibri"/>
              </a:rPr>
              <a:t>July 8: Executive Council Meeting &amp; Reception</a:t>
            </a:r>
          </a:p>
          <a:p>
            <a:pPr lvl="1">
              <a:buFont typeface="Courier New" charset="0"/>
              <a:buChar char="o"/>
            </a:pPr>
            <a:r>
              <a:rPr lang="en-US" dirty="0">
                <a:ea typeface="Calibri"/>
                <a:cs typeface="Calibri"/>
              </a:rPr>
              <a:t>July 9: Hill Day</a:t>
            </a:r>
          </a:p>
        </p:txBody>
      </p:sp>
    </p:spTree>
    <p:extLst>
      <p:ext uri="{BB962C8B-B14F-4D97-AF65-F5344CB8AC3E}">
        <p14:creationId xmlns:p14="http://schemas.microsoft.com/office/powerpoint/2010/main" val="30133620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FD00C-C13B-DB2A-2C37-6A55E5F90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82F222-9CC4-96B4-2B7E-0C6F276A67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>
              <a:ea typeface="Calibri"/>
              <a:cs typeface="Calibri"/>
            </a:endParaRPr>
          </a:p>
          <a:p>
            <a:pPr marL="0" indent="0" algn="ctr">
              <a:buNone/>
            </a:pPr>
            <a:r>
              <a:rPr lang="en-US">
                <a:ea typeface="Calibri"/>
                <a:cs typeface="Calibri"/>
              </a:rPr>
              <a:t>QUESTIONS AND DISCUSSION </a:t>
            </a:r>
          </a:p>
        </p:txBody>
      </p:sp>
    </p:spTree>
    <p:extLst>
      <p:ext uri="{BB962C8B-B14F-4D97-AF65-F5344CB8AC3E}">
        <p14:creationId xmlns:p14="http://schemas.microsoft.com/office/powerpoint/2010/main" val="23779308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0E81D-7F60-7D3E-466C-F8F6661FB1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2689695"/>
            <a:ext cx="10363200" cy="1288115"/>
          </a:xfrm>
        </p:spPr>
        <p:txBody>
          <a:bodyPr lIns="91440" tIns="45720" rIns="91440" bIns="45720" anchor="t"/>
          <a:lstStyle/>
          <a:p>
            <a:br>
              <a:rPr lang="en-US"/>
            </a:br>
            <a:r>
              <a:rPr lang="en-US" sz="2000"/>
              <a:t>Monthly Meetings on last Tuesday of each month at 4:00 pm ET</a:t>
            </a:r>
            <a:br>
              <a:rPr lang="en-US" sz="2000">
                <a:ea typeface="Calibri"/>
                <a:cs typeface="Calibri"/>
              </a:rPr>
            </a:br>
            <a:r>
              <a:rPr lang="en-US" sz="2000">
                <a:ea typeface="Calibri"/>
                <a:cs typeface="Calibri"/>
              </a:rPr>
              <a:t>Office Hours on second Tuesday of each month at 4:00 pm ET</a:t>
            </a:r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2056417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AA7AD-905A-009C-8FD6-EB7666426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254"/>
            <a:ext cx="10972800" cy="724555"/>
          </a:xfrm>
        </p:spPr>
        <p:txBody>
          <a:bodyPr/>
          <a:lstStyle/>
          <a:p>
            <a:r>
              <a:rPr lang="en-US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CFC24-812A-A49C-D524-540074DB2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544" y="725053"/>
            <a:ext cx="10972800" cy="4673601"/>
          </a:xfrm>
        </p:spPr>
        <p:txBody>
          <a:bodyPr/>
          <a:lstStyle/>
          <a:p>
            <a:r>
              <a:rPr lang="en-US" sz="2800" dirty="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Membership Update</a:t>
            </a:r>
          </a:p>
          <a:p>
            <a:r>
              <a:rPr lang="en-US" sz="2800" dirty="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Political Update</a:t>
            </a:r>
            <a:endParaRPr lang="en-US" sz="2800" dirty="0">
              <a:ea typeface="Calibri"/>
              <a:cs typeface="Calibri"/>
            </a:endParaRPr>
          </a:p>
          <a:p>
            <a:r>
              <a:rPr lang="en-US" sz="2800" dirty="0">
                <a:solidFill>
                  <a:srgbClr val="FFFFFF"/>
                </a:solidFill>
                <a:ea typeface="+mn-lt"/>
                <a:cs typeface="+mn-lt"/>
              </a:rPr>
              <a:t>Gov-Wide Duplication</a:t>
            </a:r>
          </a:p>
          <a:p>
            <a:r>
              <a:rPr lang="en-US" sz="2800" dirty="0">
                <a:solidFill>
                  <a:srgbClr val="FFFFFF"/>
                </a:solidFill>
                <a:ea typeface="+mn-lt"/>
                <a:cs typeface="+mn-lt"/>
              </a:rPr>
              <a:t>DORA Legislation</a:t>
            </a:r>
          </a:p>
          <a:p>
            <a:r>
              <a:rPr lang="en-US" sz="2800" dirty="0">
                <a:solidFill>
                  <a:srgbClr val="FFFFFF"/>
                </a:solidFill>
                <a:ea typeface="+mn-lt"/>
                <a:cs typeface="+mn-lt"/>
              </a:rPr>
              <a:t>GSA Fix Update</a:t>
            </a:r>
          </a:p>
          <a:p>
            <a:r>
              <a:rPr lang="en-US" sz="2800" dirty="0">
                <a:solidFill>
                  <a:srgbClr val="FFFFFF"/>
                </a:solidFill>
                <a:ea typeface="+mn-lt"/>
                <a:cs typeface="+mn-lt"/>
              </a:rPr>
              <a:t>Procurement Executive Order</a:t>
            </a:r>
          </a:p>
          <a:p>
            <a:r>
              <a:rPr lang="en-US" sz="2800" dirty="0">
                <a:solidFill>
                  <a:srgbClr val="FFFFFF"/>
                </a:solidFill>
                <a:ea typeface="+mn-lt"/>
                <a:cs typeface="+mn-lt"/>
              </a:rPr>
              <a:t>DFARS Subpart 270.1</a:t>
            </a:r>
            <a:endParaRPr lang="en-US" sz="2800" strike="sngStrike">
              <a:solidFill>
                <a:srgbClr val="FF0000"/>
              </a:solidFill>
              <a:ea typeface="Calibri"/>
              <a:cs typeface="Calibri"/>
            </a:endParaRPr>
          </a:p>
          <a:p>
            <a:r>
              <a:rPr lang="en-US" sz="2800" dirty="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Agency Strategic Engagement</a:t>
            </a:r>
            <a:endParaRPr lang="en-US" sz="2800" dirty="0">
              <a:ea typeface="Calibri"/>
              <a:cs typeface="Calibri"/>
            </a:endParaRPr>
          </a:p>
          <a:p>
            <a:r>
              <a:rPr lang="en-US" sz="2800" dirty="0">
                <a:ea typeface="Calibri"/>
                <a:cs typeface="Calibri"/>
              </a:rPr>
              <a:t>Upcoming Events</a:t>
            </a:r>
          </a:p>
          <a:p>
            <a:endParaRPr lang="en-US" sz="3400" dirty="0">
              <a:ea typeface="Calibri"/>
              <a:cs typeface="Calibri"/>
            </a:endParaRPr>
          </a:p>
          <a:p>
            <a:endParaRPr lang="en-US">
              <a:ea typeface="Calibri"/>
              <a:cs typeface="Calibri"/>
            </a:endParaRPr>
          </a:p>
          <a:p>
            <a:endParaRPr lang="en-US"/>
          </a:p>
          <a:p>
            <a:endParaRPr lang="en-US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24111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0AF1A-F448-85ED-2157-3AC38D073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Calibri"/>
                <a:cs typeface="Calibri"/>
              </a:rPr>
              <a:t>Membership Update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3A0FA2-35FF-31E7-1CD2-BFA0BEB418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085457"/>
            <a:ext cx="10972800" cy="4673601"/>
          </a:xfrm>
        </p:spPr>
        <p:txBody>
          <a:bodyPr/>
          <a:lstStyle/>
          <a:p>
            <a:r>
              <a:rPr lang="en-US" dirty="0">
                <a:ea typeface="Calibri"/>
                <a:cs typeface="Calibri"/>
              </a:rPr>
              <a:t>Executive Council Members: 14</a:t>
            </a:r>
          </a:p>
          <a:p>
            <a:r>
              <a:rPr lang="en-US" dirty="0">
                <a:ea typeface="Calibri"/>
                <a:cs typeface="Calibri"/>
              </a:rPr>
              <a:t>General Members: 19</a:t>
            </a:r>
          </a:p>
          <a:p>
            <a:r>
              <a:rPr lang="en-US" dirty="0">
                <a:ea typeface="Calibri"/>
                <a:cs typeface="Calibri"/>
              </a:rPr>
              <a:t>New Members</a:t>
            </a:r>
          </a:p>
          <a:p>
            <a:pPr lvl="1">
              <a:buFont typeface="Courier New" charset="0"/>
              <a:buChar char="o"/>
            </a:pPr>
            <a:r>
              <a:rPr lang="en-US">
                <a:ea typeface="Calibri"/>
                <a:cs typeface="Calibri"/>
              </a:rPr>
              <a:t>Aero Simulation Inc (ASI)</a:t>
            </a:r>
          </a:p>
          <a:p>
            <a:pPr lvl="1">
              <a:buFont typeface="Courier New" charset="0"/>
              <a:buChar char="o"/>
            </a:pPr>
            <a:r>
              <a:rPr lang="en-US" dirty="0">
                <a:ea typeface="Calibri"/>
                <a:cs typeface="Calibri"/>
              </a:rPr>
              <a:t>REI Systems</a:t>
            </a:r>
          </a:p>
          <a:p>
            <a:pPr lvl="1">
              <a:buFont typeface="Courier New" charset="0"/>
              <a:buChar char="o"/>
            </a:pPr>
            <a:r>
              <a:rPr lang="en-US" dirty="0">
                <a:ea typeface="Calibri"/>
                <a:cs typeface="Calibri"/>
              </a:rPr>
              <a:t>Ventus Solutions</a:t>
            </a:r>
          </a:p>
          <a:p>
            <a:pPr lvl="1">
              <a:buFont typeface="Courier New" charset="0"/>
              <a:buChar char="o"/>
            </a:pPr>
            <a:r>
              <a:rPr lang="en-US" dirty="0" err="1">
                <a:ea typeface="Calibri"/>
                <a:cs typeface="Calibri"/>
              </a:rPr>
              <a:t>SciTec</a:t>
            </a:r>
          </a:p>
          <a:p>
            <a:pPr lvl="1">
              <a:buFont typeface="Courier New" charset="0"/>
              <a:buChar char="o"/>
            </a:pPr>
            <a:r>
              <a:rPr lang="en-US" dirty="0" err="1">
                <a:ea typeface="Calibri"/>
                <a:cs typeface="Calibri"/>
              </a:rPr>
              <a:t>Trideum</a:t>
            </a:r>
            <a:r>
              <a:rPr lang="en-US" dirty="0">
                <a:ea typeface="Calibri"/>
                <a:cs typeface="Calibri"/>
              </a:rPr>
              <a:t> </a:t>
            </a:r>
          </a:p>
          <a:p>
            <a:pPr lvl="1">
              <a:buFont typeface="Courier New" charset="0"/>
              <a:buChar char="o"/>
            </a:pPr>
            <a:endParaRPr lang="en-US" dirty="0">
              <a:ea typeface="Calibri"/>
              <a:cs typeface="Calibri"/>
            </a:endParaRPr>
          </a:p>
        </p:txBody>
      </p:sp>
      <p:pic>
        <p:nvPicPr>
          <p:cNvPr id="4" name="Picture 3" descr="Aero Simulation, Inc. ">
            <a:extLst>
              <a:ext uri="{FF2B5EF4-FFF2-40B4-BE49-F238E27FC236}">
                <a16:creationId xmlns:a16="http://schemas.microsoft.com/office/drawing/2014/main" id="{06991A62-DB9F-2F98-8051-832EE4705C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138000"/>
                    </a14:imgEffect>
                    <a14:imgEffect>
                      <a14:brightnessContrast bright="19000" contras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886820" y="1073175"/>
            <a:ext cx="2278838" cy="1461314"/>
          </a:xfrm>
          <a:prstGeom prst="rect">
            <a:avLst/>
          </a:prstGeom>
          <a:effectLst>
            <a:outerShdw blurRad="50800" dist="127000" dir="21540000">
              <a:srgbClr val="000000">
                <a:alpha val="37000"/>
              </a:srgbClr>
            </a:outerShdw>
          </a:effectLst>
        </p:spPr>
      </p:pic>
      <p:pic>
        <p:nvPicPr>
          <p:cNvPr id="6" name="Picture 5" descr="VES">
            <a:extLst>
              <a:ext uri="{FF2B5EF4-FFF2-40B4-BE49-F238E27FC236}">
                <a16:creationId xmlns:a16="http://schemas.microsoft.com/office/drawing/2014/main" id="{890BC926-2BF8-48D3-3693-AD5E63549D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94753" y="2890913"/>
            <a:ext cx="2752587" cy="942496"/>
          </a:xfrm>
          <a:prstGeom prst="rect">
            <a:avLst/>
          </a:prstGeom>
        </p:spPr>
      </p:pic>
      <p:pic>
        <p:nvPicPr>
          <p:cNvPr id="7" name="Graphic 6" descr="A blue and green logo&#10;&#10;AI-generated content may be incorrect.">
            <a:extLst>
              <a:ext uri="{FF2B5EF4-FFF2-40B4-BE49-F238E27FC236}">
                <a16:creationId xmlns:a16="http://schemas.microsoft.com/office/drawing/2014/main" id="{3003FC1F-096A-C9DA-7F94-2E467CDCE8A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006744" y="4450934"/>
            <a:ext cx="3294796" cy="669592"/>
          </a:xfrm>
          <a:prstGeom prst="rect">
            <a:avLst/>
          </a:prstGeom>
        </p:spPr>
      </p:pic>
      <p:pic>
        <p:nvPicPr>
          <p:cNvPr id="8" name="Picture 7" descr="Trideum Corporation Appears on the Inc. 5000 list, Ranking No. 4510 ...">
            <a:extLst>
              <a:ext uri="{FF2B5EF4-FFF2-40B4-BE49-F238E27FC236}">
                <a16:creationId xmlns:a16="http://schemas.microsoft.com/office/drawing/2014/main" id="{B55DC44E-8BF2-5F5E-D4FD-6270C60B08B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683111" y="4416790"/>
            <a:ext cx="3266360" cy="787449"/>
          </a:xfrm>
          <a:prstGeom prst="rect">
            <a:avLst/>
          </a:prstGeom>
          <a:effectLst>
            <a:outerShdw blurRad="50800" dist="76200" dir="1680000">
              <a:srgbClr val="000000">
                <a:alpha val="88000"/>
              </a:srgbClr>
            </a:outerShdw>
          </a:effectLst>
        </p:spPr>
      </p:pic>
      <p:pic>
        <p:nvPicPr>
          <p:cNvPr id="10" name="Picture 9" descr="REI Systems · GitHub">
            <a:extLst>
              <a:ext uri="{FF2B5EF4-FFF2-40B4-BE49-F238E27FC236}">
                <a16:creationId xmlns:a16="http://schemas.microsoft.com/office/drawing/2014/main" id="{8625DCEB-BEDD-03CD-2D80-295C01AF61C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386160" y="2418381"/>
            <a:ext cx="1943747" cy="2021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567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7D830-AEEE-11B6-0C63-8F3F78B81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31073"/>
            <a:ext cx="10972800" cy="724555"/>
          </a:xfrm>
        </p:spPr>
        <p:txBody>
          <a:bodyPr/>
          <a:lstStyle/>
          <a:p>
            <a:r>
              <a:rPr lang="en-US">
                <a:ea typeface="Calibri"/>
                <a:cs typeface="Calibri"/>
              </a:rPr>
              <a:t>Political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6112E7-77EE-2DB8-0A89-AA06EFABDA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861" y="712063"/>
            <a:ext cx="11856278" cy="4673601"/>
          </a:xfrm>
        </p:spPr>
        <p:txBody>
          <a:bodyPr/>
          <a:lstStyle/>
          <a:p>
            <a:endParaRPr lang="en-US" sz="2800">
              <a:ea typeface="Calibri"/>
              <a:cs typeface="Calibri"/>
            </a:endParaRPr>
          </a:p>
          <a:p>
            <a:pPr marL="0" indent="0">
              <a:buNone/>
            </a:pPr>
            <a:endParaRPr lang="en-US" sz="2400">
              <a:ea typeface="Calibri"/>
              <a:cs typeface="Calibri"/>
            </a:endParaRPr>
          </a:p>
          <a:p>
            <a:endParaRPr lang="en-US">
              <a:ea typeface="Calibri"/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2319BA4-7F37-4B04-819D-9EF32BD90C5C}"/>
              </a:ext>
            </a:extLst>
          </p:cNvPr>
          <p:cNvSpPr txBox="1"/>
          <p:nvPr/>
        </p:nvSpPr>
        <p:spPr>
          <a:xfrm>
            <a:off x="612838" y="854923"/>
            <a:ext cx="10876899" cy="680186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2800">
              <a:solidFill>
                <a:schemeClr val="bg1"/>
              </a:solidFill>
              <a:ea typeface="Calibri"/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sz="2800" dirty="0">
                <a:solidFill>
                  <a:schemeClr val="bg1"/>
                </a:solidFill>
                <a:ea typeface="Calibri"/>
                <a:cs typeface="Calibri"/>
              </a:rPr>
              <a:t>NDAA </a:t>
            </a:r>
          </a:p>
          <a:p>
            <a:pPr marL="742950" lvl="1" indent="-285750">
              <a:buFont typeface="Courier New"/>
              <a:buChar char="o"/>
            </a:pPr>
            <a:r>
              <a:rPr lang="en-US" sz="2400" dirty="0">
                <a:solidFill>
                  <a:schemeClr val="bg1"/>
                </a:solidFill>
                <a:ea typeface="Calibri"/>
                <a:cs typeface="Calibri"/>
              </a:rPr>
              <a:t>Currently on track for regular process &amp; passage</a:t>
            </a:r>
          </a:p>
          <a:p>
            <a:pPr marL="742950" lvl="1" indent="-285750">
              <a:buFont typeface="Courier New"/>
              <a:buChar char="o"/>
            </a:pPr>
            <a:r>
              <a:rPr lang="en-US" sz="2400" dirty="0">
                <a:solidFill>
                  <a:schemeClr val="bg1"/>
                </a:solidFill>
                <a:ea typeface="Calibri"/>
                <a:cs typeface="Calibri"/>
              </a:rPr>
              <a:t>Member submission deadlines have passed in both the House and Senate</a:t>
            </a:r>
          </a:p>
          <a:p>
            <a:pPr marL="742950" lvl="1" indent="-285750">
              <a:buFont typeface="Courier New"/>
              <a:buChar char="o"/>
            </a:pPr>
            <a:r>
              <a:rPr lang="en-US" sz="2400" dirty="0">
                <a:solidFill>
                  <a:schemeClr val="bg1"/>
                </a:solidFill>
                <a:ea typeface="Calibri"/>
                <a:cs typeface="Calibri"/>
              </a:rPr>
              <a:t>Anticipated House activity early summer</a:t>
            </a:r>
          </a:p>
          <a:p>
            <a:pPr lvl="1"/>
            <a:endParaRPr lang="en-US" sz="1600" dirty="0">
              <a:solidFill>
                <a:schemeClr val="bg1"/>
              </a:solidFill>
              <a:ea typeface="Calibri"/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sz="2800">
                <a:solidFill>
                  <a:schemeClr val="bg1"/>
                </a:solidFill>
                <a:ea typeface="Calibri"/>
                <a:cs typeface="Calibri"/>
              </a:rPr>
              <a:t>Appropriations</a:t>
            </a:r>
          </a:p>
          <a:p>
            <a:pPr marL="742950" lvl="1" indent="-285750">
              <a:buFont typeface="Courier New"/>
              <a:buChar char="o"/>
            </a:pPr>
            <a:r>
              <a:rPr lang="en-US" sz="2400">
                <a:solidFill>
                  <a:schemeClr val="bg1"/>
                </a:solidFill>
                <a:ea typeface="Calibri"/>
                <a:cs typeface="Calibri"/>
              </a:rPr>
              <a:t>Most member submission deadlines for FY26 have passed in the House and are approaching in the </a:t>
            </a:r>
            <a:r>
              <a:rPr lang="en-US" sz="2400" dirty="0">
                <a:solidFill>
                  <a:schemeClr val="bg1"/>
                </a:solidFill>
                <a:ea typeface="Calibri"/>
                <a:cs typeface="Calibri"/>
              </a:rPr>
              <a:t>Senate, though some offices will continue to accept requests until the President's budget request is released.</a:t>
            </a:r>
          </a:p>
          <a:p>
            <a:pPr marL="742950" lvl="1" indent="-285750">
              <a:buFont typeface="Courier New"/>
              <a:buChar char="o"/>
            </a:pPr>
            <a:r>
              <a:rPr lang="en-US" sz="2400" dirty="0">
                <a:solidFill>
                  <a:schemeClr val="bg1"/>
                </a:solidFill>
                <a:ea typeface="Calibri"/>
                <a:cs typeface="Calibri"/>
              </a:rPr>
              <a:t>Given the significant spending reductions anticipated in the President's budget </a:t>
            </a:r>
            <a:r>
              <a:rPr lang="en-US" sz="2400">
                <a:solidFill>
                  <a:schemeClr val="bg1"/>
                </a:solidFill>
                <a:ea typeface="Calibri"/>
                <a:cs typeface="Calibri"/>
              </a:rPr>
              <a:t>and in </a:t>
            </a:r>
            <a:r>
              <a:rPr lang="en-US" sz="2400" dirty="0">
                <a:solidFill>
                  <a:schemeClr val="bg1"/>
                </a:solidFill>
                <a:ea typeface="Calibri"/>
                <a:cs typeface="Calibri"/>
              </a:rPr>
              <a:t>any House-drafted bills, we are unlikely to see a final spending bill this year</a:t>
            </a:r>
            <a:endParaRPr lang="en-US" sz="2400">
              <a:solidFill>
                <a:schemeClr val="bg1"/>
              </a:solidFill>
              <a:ea typeface="Calibri"/>
              <a:cs typeface="Calibri"/>
            </a:endParaRPr>
          </a:p>
          <a:p>
            <a:pPr marL="742950" lvl="1" indent="-285750">
              <a:buFont typeface="Courier New"/>
              <a:buChar char="o"/>
            </a:pPr>
            <a:endParaRPr lang="en-US" sz="2800">
              <a:solidFill>
                <a:schemeClr val="bg1"/>
              </a:solidFill>
              <a:ea typeface="Calibri"/>
              <a:cs typeface="Calibri"/>
            </a:endParaRPr>
          </a:p>
          <a:p>
            <a:endParaRPr lang="en-US" sz="2400">
              <a:solidFill>
                <a:schemeClr val="bg1"/>
              </a:solidFill>
              <a:ea typeface="Calibri"/>
              <a:cs typeface="Calibri"/>
            </a:endParaRPr>
          </a:p>
          <a:p>
            <a:pPr marL="742950" lvl="1" indent="-285750">
              <a:buFont typeface="Courier New"/>
              <a:buChar char="o"/>
            </a:pPr>
            <a:endParaRPr lang="en-US" sz="2800">
              <a:solidFill>
                <a:schemeClr val="bg1"/>
              </a:solidFill>
              <a:ea typeface="Calibri"/>
              <a:cs typeface="Calibri"/>
            </a:endParaRPr>
          </a:p>
          <a:p>
            <a:pPr marL="742950" lvl="1" indent="-285750">
              <a:buFont typeface="Courier New"/>
              <a:buChar char="o"/>
            </a:pPr>
            <a:endParaRPr lang="en-US" sz="2800">
              <a:solidFill>
                <a:schemeClr val="bg1"/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08890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3AF20-21D3-7658-90A2-8B1D6DC9C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Calibri"/>
                <a:cs typeface="Calibri"/>
              </a:rPr>
              <a:t>Political Update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8DC751-3526-C6A1-CC3F-B24A7BCC04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Calibri"/>
                <a:cs typeface="Calibri"/>
              </a:rPr>
              <a:t>Reconciliation</a:t>
            </a:r>
          </a:p>
          <a:p>
            <a:pPr lvl="1">
              <a:buFont typeface="Courier New" charset="0"/>
              <a:buChar char="o"/>
            </a:pPr>
            <a:r>
              <a:rPr lang="en-US" dirty="0">
                <a:ea typeface="Calibri"/>
                <a:cs typeface="Calibri"/>
              </a:rPr>
              <a:t>House passed an amended budget resolution in early April. </a:t>
            </a:r>
            <a:r>
              <a:rPr lang="en-US" dirty="0">
                <a:ea typeface="+mn-lt"/>
                <a:cs typeface="+mn-lt"/>
              </a:rPr>
              <a:t>Now that both Chambers have acted, they can proceed with reconciliation.</a:t>
            </a:r>
            <a:endParaRPr lang="en-US" dirty="0">
              <a:ea typeface="Calibri"/>
              <a:cs typeface="Calibri"/>
            </a:endParaRPr>
          </a:p>
          <a:p>
            <a:pPr lvl="1">
              <a:buFont typeface="Courier New" charset="0"/>
              <a:buChar char="o"/>
            </a:pPr>
            <a:r>
              <a:rPr lang="en-US" dirty="0">
                <a:ea typeface="Calibri"/>
                <a:cs typeface="Calibri"/>
              </a:rPr>
              <a:t>Committees planning to hold markups in early May. Republicans are trying to have a bill signed into law by Memorial Day, but this timeline is highly unlikely.</a:t>
            </a:r>
            <a:endParaRPr lang="en-US" dirty="0">
              <a:ea typeface="+mn-lt"/>
              <a:cs typeface="+mn-lt"/>
            </a:endParaRPr>
          </a:p>
          <a:p>
            <a:pPr lvl="1">
              <a:buFont typeface="Courier New" charset="0"/>
              <a:buChar char="o"/>
            </a:pPr>
            <a:r>
              <a:rPr lang="en-US" dirty="0">
                <a:ea typeface="+mn-lt"/>
                <a:cs typeface="+mn-lt"/>
              </a:rPr>
              <a:t>Chambers are still $1.496 trillion apart on spending cuts and $1 trillion apart on a debt limit increase.</a:t>
            </a:r>
            <a:endParaRPr lang="en-US" dirty="0">
              <a:ea typeface="Calibri"/>
              <a:cs typeface="Calibri"/>
            </a:endParaRPr>
          </a:p>
          <a:p>
            <a:pPr lvl="1">
              <a:buFont typeface="Courier New" charset="0"/>
              <a:buChar char="o"/>
            </a:pPr>
            <a:endParaRPr lang="en-US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53983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2B5AAF-EC52-BEC6-6990-3BA524294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Calibri"/>
                <a:cs typeface="Calibri"/>
              </a:rPr>
              <a:t>Gov-Wide Duplication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FBBA27-9722-6465-760F-3551370682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26456"/>
            <a:ext cx="10972800" cy="4673601"/>
          </a:xfrm>
        </p:spPr>
        <p:txBody>
          <a:bodyPr/>
          <a:lstStyle/>
          <a:p>
            <a:r>
              <a:rPr lang="en-US" sz="2800" dirty="0">
                <a:ea typeface="Calibri"/>
                <a:cs typeface="Calibri"/>
              </a:rPr>
              <a:t>Continuing to do outreach to HOGR members where ECR members have a presence</a:t>
            </a:r>
          </a:p>
          <a:p>
            <a:r>
              <a:rPr lang="en-US" sz="2800" dirty="0">
                <a:ea typeface="Calibri"/>
                <a:cs typeface="Calibri"/>
              </a:rPr>
              <a:t>Looking to get a republican and democrat </a:t>
            </a:r>
            <a:r>
              <a:rPr lang="en-US" sz="2800">
                <a:ea typeface="Calibri"/>
                <a:cs typeface="Calibri"/>
              </a:rPr>
              <a:t>to </a:t>
            </a:r>
            <a:r>
              <a:rPr lang="en-US" sz="2800" dirty="0">
                <a:ea typeface="Calibri"/>
                <a:cs typeface="Calibri"/>
              </a:rPr>
              <a:t>offer </a:t>
            </a:r>
            <a:r>
              <a:rPr lang="en-US" sz="2800">
                <a:ea typeface="Calibri"/>
                <a:cs typeface="Calibri"/>
              </a:rPr>
              <a:t>amendment language </a:t>
            </a:r>
            <a:r>
              <a:rPr lang="en-US" sz="2800" dirty="0">
                <a:ea typeface="Calibri"/>
                <a:cs typeface="Calibri"/>
              </a:rPr>
              <a:t>when NDAA comes to </a:t>
            </a:r>
            <a:r>
              <a:rPr lang="en-US" sz="2800">
                <a:ea typeface="Calibri"/>
                <a:cs typeface="Calibri"/>
              </a:rPr>
              <a:t>the House </a:t>
            </a:r>
            <a:r>
              <a:rPr lang="en-US" sz="2800" dirty="0">
                <a:ea typeface="Calibri"/>
                <a:cs typeface="Calibri"/>
              </a:rPr>
              <a:t>floor, likely in June</a:t>
            </a:r>
          </a:p>
          <a:p>
            <a:r>
              <a:rPr lang="en-US" sz="2800" dirty="0">
                <a:ea typeface="Calibri"/>
                <a:cs typeface="Calibri"/>
              </a:rPr>
              <a:t>Getting good interest from members, but most </a:t>
            </a:r>
            <a:r>
              <a:rPr lang="en-US" sz="2800">
                <a:ea typeface="Calibri"/>
                <a:cs typeface="Calibri"/>
              </a:rPr>
              <a:t>offices </a:t>
            </a:r>
            <a:r>
              <a:rPr lang="en-US" sz="2800" dirty="0">
                <a:ea typeface="Calibri"/>
                <a:cs typeface="Calibri"/>
              </a:rPr>
              <a:t>have lots of questions about ESOPs and contracting policy; we are connecting Member companies </a:t>
            </a:r>
            <a:r>
              <a:rPr lang="en-US" sz="2800">
                <a:ea typeface="Calibri"/>
                <a:cs typeface="Calibri"/>
              </a:rPr>
              <a:t>with </a:t>
            </a:r>
            <a:r>
              <a:rPr lang="en-US" sz="2800" dirty="0">
                <a:ea typeface="Calibri"/>
                <a:cs typeface="Calibri"/>
              </a:rPr>
              <a:t>interested offices to explain local impacts </a:t>
            </a:r>
            <a:r>
              <a:rPr lang="en-US" sz="2800">
                <a:ea typeface="Calibri"/>
                <a:cs typeface="Calibri"/>
              </a:rPr>
              <a:t>of </a:t>
            </a:r>
            <a:r>
              <a:rPr lang="en-US" sz="2800" dirty="0">
                <a:ea typeface="Calibri"/>
                <a:cs typeface="Calibri"/>
              </a:rPr>
              <a:t>policy</a:t>
            </a:r>
            <a:endParaRPr lang="en-US" sz="2800">
              <a:ea typeface="Calibri"/>
              <a:cs typeface="Calibri"/>
            </a:endParaRPr>
          </a:p>
          <a:p>
            <a:endParaRPr lang="en-US" sz="280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24953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387F4-B811-DE49-58F5-8F7DE7C31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Calibri"/>
                <a:cs typeface="Calibri"/>
              </a:rPr>
              <a:t>DORA Legislation 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57D3CD-B1B5-D50E-BA2C-A53C579D56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ea typeface="Calibri"/>
                <a:cs typeface="Calibri"/>
              </a:rPr>
              <a:t>Updated legislation has yet to be introduced, but we have heard from Sen. Van Hollen's office that "introduction is imminent" </a:t>
            </a:r>
          </a:p>
          <a:p>
            <a:r>
              <a:rPr lang="en-US" sz="2800" dirty="0">
                <a:ea typeface="Calibri"/>
                <a:cs typeface="Calibri"/>
              </a:rPr>
              <a:t>Sens. Young, Van Hollen, Moran, Schmidt, and Welch will be co-leads, and Sens. Shaheen, Baldwin, and Marshall are also considering supporting as well</a:t>
            </a:r>
          </a:p>
          <a:p>
            <a:r>
              <a:rPr lang="en-US" sz="2800" dirty="0">
                <a:ea typeface="Calibri"/>
                <a:cs typeface="Calibri"/>
              </a:rPr>
              <a:t>A companion bill in the House is anticipated later this summer</a:t>
            </a:r>
          </a:p>
          <a:p>
            <a:r>
              <a:rPr lang="en-US" sz="2800" dirty="0">
                <a:ea typeface="Calibri"/>
                <a:cs typeface="Calibri"/>
              </a:rPr>
              <a:t>We have not seen updated text yet, but will circulate to members as soon as we have received a copy</a:t>
            </a:r>
          </a:p>
        </p:txBody>
      </p:sp>
    </p:spTree>
    <p:extLst>
      <p:ext uri="{BB962C8B-B14F-4D97-AF65-F5344CB8AC3E}">
        <p14:creationId xmlns:p14="http://schemas.microsoft.com/office/powerpoint/2010/main" val="30845968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D21D9-75D0-EA2F-CFF9-B33D0949D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Calibri"/>
                <a:cs typeface="Calibri"/>
              </a:rPr>
              <a:t>GSA Fix Update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EB0E64-F968-52A7-E08E-6755F3131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988150"/>
            <a:ext cx="10972800" cy="4673601"/>
          </a:xfrm>
        </p:spPr>
        <p:txBody>
          <a:bodyPr/>
          <a:lstStyle/>
          <a:p>
            <a:r>
              <a:rPr lang="en-US" dirty="0">
                <a:ea typeface="Calibri"/>
                <a:cs typeface="Calibri"/>
              </a:rPr>
              <a:t>DPC Memo/FAQ states only DoD contracting officers can submit applications to use DFARS Subpart 270.1</a:t>
            </a:r>
          </a:p>
          <a:p>
            <a:pPr lvl="1"/>
            <a:r>
              <a:rPr lang="en-US" dirty="0">
                <a:ea typeface="Calibri"/>
                <a:cs typeface="Calibri"/>
              </a:rPr>
              <a:t>Not aware of any non-DoD (GSA) contracting officer submissions or DPC disapprovals…</a:t>
            </a:r>
          </a:p>
          <a:p>
            <a:r>
              <a:rPr lang="en-US" dirty="0">
                <a:ea typeface="Calibri"/>
                <a:cs typeface="Calibri"/>
              </a:rPr>
              <a:t>First engagement with DPC confirmed their FAQ interpretation</a:t>
            </a:r>
          </a:p>
          <a:p>
            <a:pPr lvl="1"/>
            <a:r>
              <a:rPr lang="en-US" dirty="0">
                <a:ea typeface="Calibri"/>
                <a:cs typeface="Calibri"/>
              </a:rPr>
              <a:t>Continuing to follow up requesting second engagement</a:t>
            </a:r>
          </a:p>
          <a:p>
            <a:r>
              <a:rPr lang="en-US" dirty="0">
                <a:ea typeface="Calibri"/>
                <a:cs typeface="Calibri"/>
              </a:rPr>
              <a:t>Met with SASC PSMs on March 27 and HASC PSMs on April 22</a:t>
            </a:r>
          </a:p>
          <a:p>
            <a:r>
              <a:rPr lang="en-US" dirty="0">
                <a:ea typeface="Calibri"/>
                <a:cs typeface="Calibri"/>
              </a:rPr>
              <a:t>HASC PSMs willing to include directive report language in Chairman’s Mark</a:t>
            </a:r>
          </a:p>
        </p:txBody>
      </p:sp>
    </p:spTree>
    <p:extLst>
      <p:ext uri="{BB962C8B-B14F-4D97-AF65-F5344CB8AC3E}">
        <p14:creationId xmlns:p14="http://schemas.microsoft.com/office/powerpoint/2010/main" val="18410390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14F17-00F9-03E2-48BA-AA8D1A0B4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FY26 NDAA HASC DRL Request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503C83-D566-C0C9-7724-1C0F8C1D97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999193"/>
            <a:ext cx="10972800" cy="4372907"/>
          </a:xfrm>
        </p:spPr>
        <p:txBody>
          <a:bodyPr/>
          <a:lstStyle/>
          <a:p>
            <a:r>
              <a:rPr lang="en-US" sz="2800" dirty="0"/>
              <a:t>HASC PSMs willing to include directive report language (DRL) in Chairman’s Mark (this is a big deal!)</a:t>
            </a:r>
          </a:p>
          <a:p>
            <a:r>
              <a:rPr lang="en-US" sz="2800" dirty="0"/>
              <a:t>ECR recommends submitting DRL to include:</a:t>
            </a:r>
          </a:p>
          <a:p>
            <a:pPr lvl="1"/>
            <a:r>
              <a:rPr lang="en-US" sz="2400" dirty="0"/>
              <a:t>Commends DPC’s DFARS Part 270 rulemaking and implementation,</a:t>
            </a:r>
          </a:p>
          <a:p>
            <a:pPr lvl="1"/>
            <a:r>
              <a:rPr lang="en-US" sz="2400" dirty="0"/>
              <a:t>Emphasizes that the intent of the pilot program is for both DoD and other agency (e.g., GSA) contracting officers acting on behalf of a DoD customer are allowed to use the pilot authority and submit applications,</a:t>
            </a:r>
          </a:p>
          <a:p>
            <a:pPr lvl="1"/>
            <a:r>
              <a:rPr lang="en-US" sz="2400" dirty="0"/>
              <a:t>Recognizes the GAO report and DPC’s early actions to improve the implementation of the program, and</a:t>
            </a:r>
          </a:p>
          <a:p>
            <a:pPr lvl="1"/>
            <a:r>
              <a:rPr lang="en-US" sz="2400" dirty="0"/>
              <a:t>Requires a briefing by DPC on how they are taking full advantage of the authority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288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782797039E10F4B877B1785F1083F48" ma:contentTypeVersion="19" ma:contentTypeDescription="Create a new document." ma:contentTypeScope="" ma:versionID="aa591bb874a4d6474c8461648225a847">
  <xsd:schema xmlns:xsd="http://www.w3.org/2001/XMLSchema" xmlns:xs="http://www.w3.org/2001/XMLSchema" xmlns:p="http://schemas.microsoft.com/office/2006/metadata/properties" xmlns:ns2="a5ec7bdb-4640-4ce8-bdb9-aaf32c714275" xmlns:ns3="f695447e-dcab-4201-b6d4-9a6c9a18ca9c" targetNamespace="http://schemas.microsoft.com/office/2006/metadata/properties" ma:root="true" ma:fieldsID="b9ace8c1edbe2c81af3fdd337f4c7fad" ns2:_="" ns3:_="">
    <xsd:import namespace="a5ec7bdb-4640-4ce8-bdb9-aaf32c714275"/>
    <xsd:import namespace="f695447e-dcab-4201-b6d4-9a6c9a18ca9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ec7bdb-4640-4ce8-bdb9-aaf32c71427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c190e5d-d177-4975-b4ef-fb844f368b8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6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95447e-dcab-4201-b6d4-9a6c9a18ca9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1087f6d-bab2-4576-8bf9-71eecf17b314}" ma:internalName="TaxCatchAll" ma:showField="CatchAllData" ma:web="f695447e-dcab-4201-b6d4-9a6c9a18ca9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695447e-dcab-4201-b6d4-9a6c9a18ca9c" xsi:nil="true"/>
    <lcf76f155ced4ddcb4097134ff3c332f xmlns="a5ec7bdb-4640-4ce8-bdb9-aaf32c71427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647C09F0-6748-4493-9330-A0DD963109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ec7bdb-4640-4ce8-bdb9-aaf32c714275"/>
    <ds:schemaRef ds:uri="f695447e-dcab-4201-b6d4-9a6c9a18ca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A2D69DA-04A3-459A-92E8-F10629FA5E0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32E4974-F039-41FC-8C8E-02AFB4E697BE}">
  <ds:schemaRefs>
    <ds:schemaRef ds:uri="599b6251-ab6a-47b3-8c32-73c548b68b4a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terms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309bd3a7-f0f0-4db6-878d-a7a06391c396"/>
    <ds:schemaRef ds:uri="http://www.w3.org/XML/1998/namespace"/>
    <ds:schemaRef ds:uri="f695447e-dcab-4201-b6d4-9a6c9a18ca9c"/>
    <ds:schemaRef ds:uri="a5ec7bdb-4640-4ce8-bdb9-aaf32c71427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335</TotalTime>
  <Words>1014</Words>
  <Application>Microsoft Office PowerPoint</Application>
  <PresentationFormat>Widescreen</PresentationFormat>
  <Paragraphs>113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Monthly Meeting April 29, 2025 </vt:lpstr>
      <vt:lpstr>Agenda</vt:lpstr>
      <vt:lpstr>Membership Update</vt:lpstr>
      <vt:lpstr>Political Update</vt:lpstr>
      <vt:lpstr>Political Update</vt:lpstr>
      <vt:lpstr>Gov-Wide Duplication</vt:lpstr>
      <vt:lpstr>DORA Legislation </vt:lpstr>
      <vt:lpstr>GSA Fix Update</vt:lpstr>
      <vt:lpstr>FY26 NDAA HASC DRL Request</vt:lpstr>
      <vt:lpstr>Procurement Executive Order</vt:lpstr>
      <vt:lpstr>Agency Strategic Engagement</vt:lpstr>
      <vt:lpstr>DFARS Subpart 270.1 Updates</vt:lpstr>
      <vt:lpstr>Upcoming Events</vt:lpstr>
      <vt:lpstr>PowerPoint Presentation</vt:lpstr>
      <vt:lpstr> Monthly Meetings on last Tuesday of each month at 4:00 pm ET Office Hours on second Tuesday of each month at 4:00 pm 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Lerner</dc:creator>
  <cp:lastModifiedBy>Matt Scott</cp:lastModifiedBy>
  <cp:revision>272</cp:revision>
  <cp:lastPrinted>2020-01-03T15:33:43Z</cp:lastPrinted>
  <dcterms:created xsi:type="dcterms:W3CDTF">2016-11-22T20:02:45Z</dcterms:created>
  <dcterms:modified xsi:type="dcterms:W3CDTF">2025-04-29T13:45:32Z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lpwstr>8630400.00000000</vt:lpwstr>
  </property>
  <property fmtid="{D5CDD505-2E9C-101B-9397-08002B2CF9AE}" pid="3" name="ContentTypeId">
    <vt:lpwstr>0x010100B782797039E10F4B877B1785F1083F48</vt:lpwstr>
  </property>
  <property fmtid="{D5CDD505-2E9C-101B-9397-08002B2CF9AE}" pid="4" name="MediaServiceImageTags">
    <vt:lpwstr/>
  </property>
</Properties>
</file>