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</p:sldMasterIdLst>
  <p:notesMasterIdLst>
    <p:notesMasterId r:id="rId20"/>
  </p:notesMasterIdLst>
  <p:sldIdLst>
    <p:sldId id="5965" r:id="rId5"/>
    <p:sldId id="5964" r:id="rId6"/>
    <p:sldId id="6012" r:id="rId7"/>
    <p:sldId id="5981" r:id="rId8"/>
    <p:sldId id="6013" r:id="rId9"/>
    <p:sldId id="5999" r:id="rId10"/>
    <p:sldId id="6000" r:id="rId11"/>
    <p:sldId id="6004" r:id="rId12"/>
    <p:sldId id="6014" r:id="rId13"/>
    <p:sldId id="6010" r:id="rId14"/>
    <p:sldId id="6009" r:id="rId15"/>
    <p:sldId id="6008" r:id="rId16"/>
    <p:sldId id="6011" r:id="rId17"/>
    <p:sldId id="6003" r:id="rId18"/>
    <p:sldId id="5976" r:id="rId19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DE99B76-403D-6955-2E75-7245FBA94564}" name="Teagan Poleykett" initials="TP" userId="S::tpoleykett@vennstrategies.com::8d5263f3-7f44-4644-b586-c9c4fd0eb0bb" providerId="AD"/>
  <p188:author id="{B8CE06CA-F3BC-501B-2FF6-D9535890900E}" name="Stephanie Halcrow" initials="SH" userId="bfaa66868a7fc76b" providerId="Windows Live"/>
  <p188:author id="{178CEFF2-C755-64D8-7148-4031AE777FF2}" name="Matt Scott" initials="MS" userId="S::mscott@vennstrategies.com::e3b21f49-feec-4233-931c-ce1b3ef6b6a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 Pearce" initials="MP" lastIdx="1" clrIdx="0">
    <p:extLst>
      <p:ext uri="{19B8F6BF-5375-455C-9EA6-DF929625EA0E}">
        <p15:presenceInfo xmlns:p15="http://schemas.microsoft.com/office/powerpoint/2012/main" userId="Matt Pear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264061"/>
    <a:srgbClr val="375067"/>
    <a:srgbClr val="006FAC"/>
    <a:srgbClr val="A6A6A6"/>
    <a:srgbClr val="D9D9D9"/>
    <a:srgbClr val="6EBEEA"/>
    <a:srgbClr val="6D6D6D"/>
    <a:srgbClr val="CCCCCC"/>
    <a:srgbClr val="78C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37B634-9E41-DB7A-500B-E29F3274AE5A}" v="18" dt="2025-04-29T13:45:25.665"/>
    <p1510:client id="{76AB53EE-44D8-F75B-4F3C-4D2F8FD3341A}" v="52" dt="2025-04-28T19:17:44.9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agan Poleykett" userId="S::tpoleykett@vennstrategies.com::8d5263f3-7f44-4644-b586-c9c4fd0eb0bb" providerId="AD" clId="Web-{1737B634-9E41-DB7A-500B-E29F3274AE5A}"/>
    <pc:docChg chg="modSld">
      <pc:chgData name="Teagan Poleykett" userId="S::tpoleykett@vennstrategies.com::8d5263f3-7f44-4644-b586-c9c4fd0eb0bb" providerId="AD" clId="Web-{1737B634-9E41-DB7A-500B-E29F3274AE5A}" dt="2025-04-29T13:45:24.180" v="15" actId="20577"/>
      <pc:docMkLst>
        <pc:docMk/>
      </pc:docMkLst>
      <pc:sldChg chg="modSp">
        <pc:chgData name="Teagan Poleykett" userId="S::tpoleykett@vennstrategies.com::8d5263f3-7f44-4644-b586-c9c4fd0eb0bb" providerId="AD" clId="Web-{1737B634-9E41-DB7A-500B-E29F3274AE5A}" dt="2025-04-29T13:45:24.180" v="15" actId="20577"/>
        <pc:sldMkLst>
          <pc:docMk/>
          <pc:sldMk cId="1324111177" sldId="5964"/>
        </pc:sldMkLst>
        <pc:spChg chg="mod">
          <ac:chgData name="Teagan Poleykett" userId="S::tpoleykett@vennstrategies.com::8d5263f3-7f44-4644-b586-c9c4fd0eb0bb" providerId="AD" clId="Web-{1737B634-9E41-DB7A-500B-E29F3274AE5A}" dt="2025-04-29T13:45:24.180" v="15" actId="20577"/>
          <ac:spMkLst>
            <pc:docMk/>
            <pc:sldMk cId="1324111177" sldId="5964"/>
            <ac:spMk id="3" creationId="{65BCFC24-812A-A49C-D524-540074DB2BD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846EC2E-A6B5-4FB4-8885-569145C1B0E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5BDFD58-E265-4BC7-B188-C9F118279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8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02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95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445" y="2689695"/>
            <a:ext cx="10363200" cy="128811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114986"/>
            <a:ext cx="8534400" cy="14700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C8CEE-B0DE-4AD8-BF28-DB4E712B8E97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8C9FD-3806-4078-A11C-2FB2A02B8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012AB3-CEC1-3B8F-AA5E-4DDF454F84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6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5A2767B-12E8-3097-0F5A-70DD91F1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B6F10EF7-F91C-B355-81E1-E4236964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E91C370F-6C82-71E2-9D86-123039B58C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B1C58673-14C8-B46F-03D7-300DC9C87AB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09600" y="999193"/>
            <a:ext cx="10972800" cy="467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157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2A98A-71B5-4EDF-A3A8-AEE6BE03C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2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C75A-5963-4759-8A21-2AD27192C3FA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8CD90D-D759-A0F5-D5FE-65CF669B0A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69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438F-E558-4457-A8F2-7DF2DBE77132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83D68-74FF-41C4-9F30-3D668FFAF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AF7D40-FD72-317B-2A52-DB824D924F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43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11B87-68E1-4D49-B601-BD986F480169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EF144-A0A7-45BC-AB4E-9B6676C8B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5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51217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35012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B591D-0692-4112-B0A0-2E9F45EA45F2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11CB8-8E0C-4EF2-AAB0-9A116C016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2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999193"/>
            <a:ext cx="10972800" cy="475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EB7298-C7C1-4AA2-9964-95265F62A99D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8CB7B-C705-4D4C-9351-7E2113486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D91AD6-93FE-270E-05B4-BD706385537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715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9" r:id="rId5"/>
    <p:sldLayoutId id="2147483730" r:id="rId6"/>
    <p:sldLayoutId id="214748373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quisition.gov/dfarspgi/pgi-part-270-defense-contracting-programs" TargetMode="External"/><Relationship Id="rId2" Type="http://schemas.openxmlformats.org/officeDocument/2006/relationships/hyperlink" Target="https://www.acquisition.gov/dfars/part-270-defense-contracting-program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cq.osd.mil/dpap/policy/policyvault/USA002576-24-DPCAP.pd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EC2DB0A-5CA7-60F8-6209-E430423EAE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Monthly Meeting</a:t>
            </a:r>
            <a:br>
              <a:rPr lang="en-US" dirty="0"/>
            </a:br>
            <a:r>
              <a:rPr lang="en-US" dirty="0"/>
              <a:t>April 29, 2025</a:t>
            </a:r>
            <a:br>
              <a:rPr lang="en-US" dirty="0"/>
            </a:b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3E8BE1-6361-ACAB-3F52-9A204302E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924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F905C-6ED5-0926-6DF5-1A4DB486C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743"/>
            <a:ext cx="10972800" cy="724555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Procurement </a:t>
            </a:r>
            <a:r>
              <a:rPr lang="en-US">
                <a:ea typeface="Calibri"/>
                <a:cs typeface="Calibri"/>
              </a:rPr>
              <a:t>Executive </a:t>
            </a:r>
            <a:r>
              <a:rPr lang="en-US" dirty="0">
                <a:ea typeface="Calibri"/>
                <a:cs typeface="Calibri"/>
              </a:rPr>
              <a:t>Order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FB52-8557-9286-4918-4EAFDAFDC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59088"/>
            <a:ext cx="11240168" cy="4673601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EO issued on April 15, "</a:t>
            </a:r>
            <a:r>
              <a:rPr lang="en-US" dirty="0">
                <a:ea typeface="+mn-lt"/>
                <a:cs typeface="+mn-lt"/>
              </a:rPr>
              <a:t>Restoring Common Sense to Federal Procurement."</a:t>
            </a:r>
          </a:p>
          <a:p>
            <a:r>
              <a:rPr lang="en-US" dirty="0">
                <a:ea typeface="+mn-lt"/>
                <a:cs typeface="+mn-lt"/>
              </a:rPr>
              <a:t>Directs a comprehensive reform of the FAR to ensure it includes only essential, statutory, or security-related provisions.</a:t>
            </a:r>
          </a:p>
          <a:p>
            <a:r>
              <a:rPr lang="en-US" dirty="0">
                <a:ea typeface="+mn-lt"/>
                <a:cs typeface="+mn-lt"/>
              </a:rPr>
              <a:t>Agencies must appoint senior officials to coordinate with the FAR Council on reform efforts. OMB will issue implementation guidance.</a:t>
            </a:r>
          </a:p>
          <a:p>
            <a:r>
              <a:rPr lang="en-US" dirty="0">
                <a:ea typeface="+mn-lt"/>
                <a:cs typeface="+mn-lt"/>
              </a:rPr>
              <a:t>Non-statutory FAR provisions will be subject to expiration after four years unless renewed.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8128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3E6F9-F363-7B04-7EC6-AD122B209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Agency Strategic Engagement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E2AB2B-788A-B35B-9736-8B1191A9C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39825"/>
            <a:ext cx="10972800" cy="4673601"/>
          </a:xfrm>
        </p:spPr>
        <p:txBody>
          <a:bodyPr/>
          <a:lstStyle/>
          <a:p>
            <a:r>
              <a:rPr lang="en-US" sz="2000" dirty="0"/>
              <a:t>February 21 – Met with Navy - ASN(RDA)</a:t>
            </a:r>
          </a:p>
          <a:p>
            <a:r>
              <a:rPr lang="en-US" sz="2000" dirty="0">
                <a:ea typeface="Calibri"/>
                <a:cs typeface="Calibri"/>
              </a:rPr>
              <a:t>April 14 – Met with Space Force – Space Systems Command Contracting</a:t>
            </a:r>
          </a:p>
          <a:p>
            <a:pPr lvl="1"/>
            <a:r>
              <a:rPr lang="en-US" sz="1800" dirty="0">
                <a:ea typeface="Calibri"/>
                <a:cs typeface="Calibri"/>
              </a:rPr>
              <a:t>Requested list of ECR Members and NAICS Codes</a:t>
            </a:r>
          </a:p>
          <a:p>
            <a:pPr lvl="1"/>
            <a:r>
              <a:rPr lang="en-US" sz="1800" dirty="0">
                <a:ea typeface="Calibri"/>
                <a:cs typeface="Calibri"/>
              </a:rPr>
              <a:t>Working with NCEO to create an enduring, publicly accessible, list of ESOPs doing business with the government</a:t>
            </a:r>
          </a:p>
          <a:p>
            <a:r>
              <a:rPr lang="en-US" sz="2000" dirty="0">
                <a:ea typeface="Calibri"/>
                <a:cs typeface="Calibri"/>
              </a:rPr>
              <a:t>April 18 – Met with Army – DASA(P)</a:t>
            </a:r>
          </a:p>
          <a:p>
            <a:pPr lvl="1"/>
            <a:r>
              <a:rPr lang="en-US" sz="1800" dirty="0">
                <a:ea typeface="Calibri"/>
                <a:cs typeface="Calibri"/>
              </a:rPr>
              <a:t>Conversations already underway with ACC-Redstone</a:t>
            </a:r>
          </a:p>
          <a:p>
            <a:pPr lvl="1"/>
            <a:r>
              <a:rPr lang="en-US" sz="1800" dirty="0">
                <a:ea typeface="Calibri"/>
                <a:cs typeface="Calibri"/>
              </a:rPr>
              <a:t>DASA(P) would like ECR to brief all ACC HCAs (head of contracting agencies) at monthly meeting</a:t>
            </a:r>
          </a:p>
          <a:p>
            <a:pPr lvl="1"/>
            <a:r>
              <a:rPr lang="en-US" sz="1800" dirty="0">
                <a:ea typeface="Calibri"/>
                <a:cs typeface="Calibri"/>
              </a:rPr>
              <a:t>Interested in doing a training video for contracting officers</a:t>
            </a:r>
          </a:p>
          <a:p>
            <a:r>
              <a:rPr lang="en-US" sz="2000" dirty="0">
                <a:ea typeface="Calibri"/>
                <a:cs typeface="Calibri"/>
              </a:rPr>
              <a:t>April 30 – Scheduled with Air Force – SAF/AQC Deputy</a:t>
            </a:r>
          </a:p>
          <a:p>
            <a:endParaRPr lang="en-US" sz="2000" dirty="0">
              <a:ea typeface="Calibri"/>
              <a:cs typeface="Calibri"/>
            </a:endParaRPr>
          </a:p>
          <a:p>
            <a:r>
              <a:rPr lang="en-US" sz="2000" dirty="0">
                <a:ea typeface="Calibri"/>
                <a:cs typeface="Calibri"/>
              </a:rPr>
              <a:t>Developed a generic strategic engagement slide deck for ECR members to use w/ customers</a:t>
            </a:r>
          </a:p>
          <a:p>
            <a:pPr lvl="1"/>
            <a:r>
              <a:rPr lang="en-US" sz="1600" dirty="0">
                <a:ea typeface="Calibri"/>
                <a:cs typeface="Calibri"/>
              </a:rPr>
              <a:t>Feel free to add your company specific information or not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305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9EB53-64CF-99FB-18F0-DBCF50F4F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6099"/>
            <a:ext cx="10972800" cy="724555"/>
          </a:xfrm>
        </p:spPr>
        <p:txBody>
          <a:bodyPr/>
          <a:lstStyle/>
          <a:p>
            <a:r>
              <a:rPr lang="en-US"/>
              <a:t>DFARS Subpart 270.1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CAA9F-BEAA-F3A3-5F6C-A3C421CA1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26593"/>
            <a:ext cx="12408451" cy="4673601"/>
          </a:xfrm>
        </p:spPr>
        <p:txBody>
          <a:bodyPr/>
          <a:lstStyle/>
          <a:p>
            <a:r>
              <a:rPr lang="en-US" sz="2000" dirty="0"/>
              <a:t>DFARS Subpart 270.1 Use</a:t>
            </a:r>
            <a:endParaRPr lang="en-US" sz="20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Applications Submitted			Yes (~6)</a:t>
            </a:r>
            <a:endParaRPr lang="en-US" sz="18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DPC Approving 				Yes (3)</a:t>
            </a:r>
            <a:endParaRPr lang="en-US" sz="18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Contract Awards				Not aware of any yet</a:t>
            </a:r>
            <a:endParaRPr lang="en-US" sz="18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Organizations				USSF, USAF</a:t>
            </a:r>
            <a:endParaRPr lang="en-US" sz="1800" dirty="0">
              <a:ea typeface="Calibri"/>
              <a:cs typeface="Calibri"/>
            </a:endParaRPr>
          </a:p>
          <a:p>
            <a:endParaRPr lang="en-US" sz="2000" dirty="0">
              <a:ea typeface="Calibri"/>
              <a:cs typeface="Calibri"/>
            </a:endParaRPr>
          </a:p>
          <a:p>
            <a:r>
              <a:rPr lang="en-US" sz="2000" dirty="0"/>
              <a:t>ECR Member Companies Feedback</a:t>
            </a:r>
            <a:endParaRPr lang="en-US" sz="20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Ensure contracting officer includes </a:t>
            </a:r>
            <a:r>
              <a:rPr lang="en-US" sz="1800" u="sng" dirty="0"/>
              <a:t>all</a:t>
            </a:r>
            <a:r>
              <a:rPr lang="en-US" sz="1800" dirty="0"/>
              <a:t> required documentation in submission to DPC</a:t>
            </a:r>
            <a:endParaRPr lang="en-US" sz="18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DPC review process taking 30 days</a:t>
            </a:r>
          </a:p>
          <a:p>
            <a:pPr lvl="1"/>
            <a:r>
              <a:rPr lang="en-US" sz="1800" dirty="0"/>
              <a:t>DPC can handle classified applications – DPC recommends generic descriptions or redact the information</a:t>
            </a:r>
          </a:p>
          <a:p>
            <a:pPr lvl="1"/>
            <a:r>
              <a:rPr lang="en-US" sz="1800" dirty="0"/>
              <a:t>DPC welcomes calls/emails for questions</a:t>
            </a:r>
          </a:p>
          <a:p>
            <a:pPr lvl="1"/>
            <a:r>
              <a:rPr lang="en-US" sz="1800" dirty="0"/>
              <a:t>Updated FAQ v11</a:t>
            </a:r>
          </a:p>
          <a:p>
            <a:pPr lvl="1"/>
            <a:endParaRPr lang="en-US" sz="2200" dirty="0">
              <a:ea typeface="Calibri"/>
              <a:cs typeface="Calibri"/>
            </a:endParaRPr>
          </a:p>
          <a:p>
            <a:r>
              <a:rPr lang="en-US" sz="2000" dirty="0">
                <a:ea typeface="Calibri"/>
                <a:cs typeface="Calibri"/>
              </a:rPr>
              <a:t>Additional submitted applications? </a:t>
            </a:r>
          </a:p>
          <a:p>
            <a:endParaRPr lang="en-US" sz="2000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6E0759-C67C-91A0-A29C-188D02171A5E}"/>
              </a:ext>
            </a:extLst>
          </p:cNvPr>
          <p:cNvSpPr txBox="1"/>
          <p:nvPr/>
        </p:nvSpPr>
        <p:spPr>
          <a:xfrm>
            <a:off x="0" y="6086272"/>
            <a:ext cx="57470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u="sng" dirty="0"/>
              <a:t>Supporting Documents</a:t>
            </a:r>
          </a:p>
          <a:p>
            <a:r>
              <a:rPr lang="en-US" sz="1100" dirty="0"/>
              <a:t>DFARS Subpart 270.1:</a:t>
            </a:r>
            <a:r>
              <a:rPr lang="en-US" sz="11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https://www.acquisition.gov/dfars/part-270-defense-contracting-programs</a:t>
            </a:r>
            <a:endParaRPr lang="en-US" sz="1100" u="sng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 dirty="0"/>
              <a:t>PGI: </a:t>
            </a:r>
            <a:r>
              <a:rPr lang="en-US" sz="1100" dirty="0">
                <a:hlinkClick r:id="rId3"/>
              </a:rPr>
              <a:t>https://www.acquisition.gov/dfarspgi/pgi-part-270-defense-contracting-programs</a:t>
            </a:r>
            <a:endParaRPr lang="en-US" sz="1100" dirty="0"/>
          </a:p>
          <a:p>
            <a:r>
              <a:rPr lang="en-US" sz="1100" dirty="0"/>
              <a:t>Policy Memo: </a:t>
            </a:r>
            <a:r>
              <a:rPr lang="en-US" sz="11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https://www.acq.osd.mil/dpap/policy/policyvault/USA002576-24-DPCAP.pdf</a:t>
            </a:r>
            <a:endParaRPr lang="en-US" sz="11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CB766B-7FEE-90D5-831C-9201A4B0789C}"/>
              </a:ext>
            </a:extLst>
          </p:cNvPr>
          <p:cNvSpPr txBox="1"/>
          <p:nvPr/>
        </p:nvSpPr>
        <p:spPr>
          <a:xfrm>
            <a:off x="6444916" y="6086272"/>
            <a:ext cx="440494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100" u="sng"/>
              <a:t>Supporting Documents</a:t>
            </a:r>
          </a:p>
          <a:p>
            <a:pPr lvl="1"/>
            <a:r>
              <a:rPr lang="en-US" sz="1100"/>
              <a:t>ECR FAQs: See monthly emails, website, or request directly</a:t>
            </a:r>
          </a:p>
          <a:p>
            <a:pPr lvl="1"/>
            <a:r>
              <a:rPr lang="en-US" sz="1100"/>
              <a:t>ECR Sample J&amp;A: See monthly emails, website, or request directly</a:t>
            </a:r>
          </a:p>
        </p:txBody>
      </p:sp>
    </p:spTree>
    <p:extLst>
      <p:ext uri="{BB962C8B-B14F-4D97-AF65-F5344CB8AC3E}">
        <p14:creationId xmlns:p14="http://schemas.microsoft.com/office/powerpoint/2010/main" val="302690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13165-7319-60F0-66B8-6586A7C90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Upcoming Events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81366-3D1F-DC1E-CF4F-08D4FD456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26457"/>
            <a:ext cx="10972800" cy="4673601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May 13: Office Hours (Virtual)</a:t>
            </a:r>
          </a:p>
          <a:p>
            <a:r>
              <a:rPr lang="en-US" dirty="0">
                <a:ea typeface="Calibri"/>
                <a:cs typeface="Calibri"/>
              </a:rPr>
              <a:t>July 8-9: ECR DC Fly-In</a:t>
            </a:r>
          </a:p>
          <a:p>
            <a:pPr lvl="1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July 8: Executive Council Meeting &amp; Reception</a:t>
            </a:r>
          </a:p>
          <a:p>
            <a:pPr lvl="1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July 9: Hill Day</a:t>
            </a:r>
          </a:p>
        </p:txBody>
      </p:sp>
    </p:spTree>
    <p:extLst>
      <p:ext uri="{BB962C8B-B14F-4D97-AF65-F5344CB8AC3E}">
        <p14:creationId xmlns:p14="http://schemas.microsoft.com/office/powerpoint/2010/main" val="3013362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FD00C-C13B-DB2A-2C37-6A55E5F90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2F222-9CC4-96B4-2B7E-0C6F276A6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endParaRPr lang="en-US">
              <a:ea typeface="Calibri"/>
              <a:cs typeface="Calibri"/>
            </a:endParaRPr>
          </a:p>
          <a:p>
            <a:pPr marL="0" indent="0" algn="ctr">
              <a:buNone/>
            </a:pPr>
            <a:r>
              <a:rPr lang="en-US">
                <a:ea typeface="Calibri"/>
                <a:cs typeface="Calibri"/>
              </a:rPr>
              <a:t>QUESTIONS AND DISCUSSION </a:t>
            </a:r>
          </a:p>
        </p:txBody>
      </p:sp>
    </p:spTree>
    <p:extLst>
      <p:ext uri="{BB962C8B-B14F-4D97-AF65-F5344CB8AC3E}">
        <p14:creationId xmlns:p14="http://schemas.microsoft.com/office/powerpoint/2010/main" val="2377930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0E81D-7F60-7D3E-466C-F8F6661FB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689695"/>
            <a:ext cx="10363200" cy="1288115"/>
          </a:xfrm>
        </p:spPr>
        <p:txBody>
          <a:bodyPr lIns="91440" tIns="45720" rIns="91440" bIns="45720" anchor="t"/>
          <a:lstStyle/>
          <a:p>
            <a:br>
              <a:rPr lang="en-US"/>
            </a:br>
            <a:r>
              <a:rPr lang="en-US" sz="2000"/>
              <a:t>Monthly Meetings on last Tuesday of each month at 4:00 pm ET</a:t>
            </a:r>
            <a:br>
              <a:rPr lang="en-US" sz="2000">
                <a:ea typeface="Calibri"/>
                <a:cs typeface="Calibri"/>
              </a:rPr>
            </a:br>
            <a:r>
              <a:rPr lang="en-US" sz="2000">
                <a:ea typeface="Calibri"/>
                <a:cs typeface="Calibri"/>
              </a:rPr>
              <a:t>Office Hours on second Tuesday of each month at 4:00 pm ET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2056417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AA7AD-905A-009C-8FD6-EB7666426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54"/>
            <a:ext cx="10972800" cy="724555"/>
          </a:xfrm>
        </p:spPr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FC24-812A-A49C-D524-540074DB2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544" y="725053"/>
            <a:ext cx="10972800" cy="4673601"/>
          </a:xfrm>
        </p:spPr>
        <p:txBody>
          <a:bodyPr/>
          <a:lstStyle/>
          <a:p>
            <a:r>
              <a:rPr lang="en-US" sz="28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Membership Update</a:t>
            </a:r>
          </a:p>
          <a:p>
            <a:r>
              <a:rPr lang="en-US" sz="28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Political Update</a:t>
            </a:r>
            <a:endParaRPr lang="en-US" sz="2800" dirty="0">
              <a:ea typeface="Calibri"/>
              <a:cs typeface="Calibri"/>
            </a:endParaRPr>
          </a:p>
          <a:p>
            <a:r>
              <a:rPr lang="en-US" sz="2800" dirty="0">
                <a:solidFill>
                  <a:srgbClr val="FFFFFF"/>
                </a:solidFill>
                <a:ea typeface="+mn-lt"/>
                <a:cs typeface="+mn-lt"/>
              </a:rPr>
              <a:t>Gov-Wide Duplication</a:t>
            </a:r>
          </a:p>
          <a:p>
            <a:r>
              <a:rPr lang="en-US" sz="2800" dirty="0">
                <a:solidFill>
                  <a:srgbClr val="FFFFFF"/>
                </a:solidFill>
                <a:ea typeface="+mn-lt"/>
                <a:cs typeface="+mn-lt"/>
              </a:rPr>
              <a:t>DORA Legislation</a:t>
            </a:r>
          </a:p>
          <a:p>
            <a:r>
              <a:rPr lang="en-US" sz="2800" dirty="0">
                <a:solidFill>
                  <a:srgbClr val="FFFFFF"/>
                </a:solidFill>
                <a:ea typeface="+mn-lt"/>
                <a:cs typeface="+mn-lt"/>
              </a:rPr>
              <a:t>GSA Fix Update</a:t>
            </a:r>
          </a:p>
          <a:p>
            <a:r>
              <a:rPr lang="en-US" sz="2800" dirty="0">
                <a:solidFill>
                  <a:srgbClr val="FFFFFF"/>
                </a:solidFill>
                <a:ea typeface="+mn-lt"/>
                <a:cs typeface="+mn-lt"/>
              </a:rPr>
              <a:t>Procurement Executive Order</a:t>
            </a:r>
          </a:p>
          <a:p>
            <a:r>
              <a:rPr lang="en-US" sz="2800" dirty="0">
                <a:solidFill>
                  <a:srgbClr val="FFFFFF"/>
                </a:solidFill>
                <a:ea typeface="+mn-lt"/>
                <a:cs typeface="+mn-lt"/>
              </a:rPr>
              <a:t>DFARS Subpart 270.1</a:t>
            </a:r>
            <a:endParaRPr lang="en-US" sz="2800" strike="sngStrike">
              <a:solidFill>
                <a:srgbClr val="FF0000"/>
              </a:solidFill>
              <a:ea typeface="Calibri"/>
              <a:cs typeface="Calibri"/>
            </a:endParaRPr>
          </a:p>
          <a:p>
            <a:r>
              <a:rPr lang="en-US" sz="28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Agency Strategic Engagement</a:t>
            </a:r>
            <a:endParaRPr lang="en-US" sz="2800" dirty="0">
              <a:ea typeface="Calibri"/>
              <a:cs typeface="Calibri"/>
            </a:endParaRPr>
          </a:p>
          <a:p>
            <a:r>
              <a:rPr lang="en-US" sz="2800" dirty="0">
                <a:ea typeface="Calibri"/>
                <a:cs typeface="Calibri"/>
              </a:rPr>
              <a:t>Upcoming Events</a:t>
            </a:r>
          </a:p>
          <a:p>
            <a:endParaRPr lang="en-US" sz="3400" dirty="0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  <a:p>
            <a:endParaRPr lang="en-US"/>
          </a:p>
          <a:p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411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0AF1A-F448-85ED-2157-3AC38D073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Membership Update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A0FA2-35FF-31E7-1CD2-BFA0BEB41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5457"/>
            <a:ext cx="10972800" cy="4673601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Executive Council Members: 14</a:t>
            </a:r>
          </a:p>
          <a:p>
            <a:r>
              <a:rPr lang="en-US" dirty="0">
                <a:ea typeface="Calibri"/>
                <a:cs typeface="Calibri"/>
              </a:rPr>
              <a:t>General Members: 19</a:t>
            </a:r>
          </a:p>
          <a:p>
            <a:r>
              <a:rPr lang="en-US" dirty="0">
                <a:ea typeface="Calibri"/>
                <a:cs typeface="Calibri"/>
              </a:rPr>
              <a:t>New Members</a:t>
            </a:r>
          </a:p>
          <a:p>
            <a:pPr lvl="1">
              <a:buFont typeface="Courier New" charset="0"/>
              <a:buChar char="o"/>
            </a:pPr>
            <a:r>
              <a:rPr lang="en-US">
                <a:ea typeface="Calibri"/>
                <a:cs typeface="Calibri"/>
              </a:rPr>
              <a:t>Aero Simulation Inc (ASI)</a:t>
            </a:r>
          </a:p>
          <a:p>
            <a:pPr lvl="1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REI Systems</a:t>
            </a:r>
          </a:p>
          <a:p>
            <a:pPr lvl="1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Ventus Solutions</a:t>
            </a:r>
          </a:p>
          <a:p>
            <a:pPr lvl="1">
              <a:buFont typeface="Courier New" charset="0"/>
              <a:buChar char="o"/>
            </a:pPr>
            <a:r>
              <a:rPr lang="en-US" dirty="0" err="1">
                <a:ea typeface="Calibri"/>
                <a:cs typeface="Calibri"/>
              </a:rPr>
              <a:t>SciTec</a:t>
            </a:r>
          </a:p>
          <a:p>
            <a:pPr lvl="1">
              <a:buFont typeface="Courier New" charset="0"/>
              <a:buChar char="o"/>
            </a:pPr>
            <a:r>
              <a:rPr lang="en-US" dirty="0" err="1">
                <a:ea typeface="Calibri"/>
                <a:cs typeface="Calibri"/>
              </a:rPr>
              <a:t>Trideum</a:t>
            </a:r>
            <a:r>
              <a:rPr lang="en-US" dirty="0">
                <a:ea typeface="Calibri"/>
                <a:cs typeface="Calibri"/>
              </a:rPr>
              <a:t> </a:t>
            </a:r>
          </a:p>
          <a:p>
            <a:pPr lvl="1">
              <a:buFont typeface="Courier New" charset="0"/>
              <a:buChar char="o"/>
            </a:pPr>
            <a:endParaRPr lang="en-US" dirty="0">
              <a:ea typeface="Calibri"/>
              <a:cs typeface="Calibri"/>
            </a:endParaRPr>
          </a:p>
        </p:txBody>
      </p:sp>
      <p:pic>
        <p:nvPicPr>
          <p:cNvPr id="4" name="Picture 3" descr="Aero Simulation, Inc. ">
            <a:extLst>
              <a:ext uri="{FF2B5EF4-FFF2-40B4-BE49-F238E27FC236}">
                <a16:creationId xmlns:a16="http://schemas.microsoft.com/office/drawing/2014/main" id="{06991A62-DB9F-2F98-8051-832EE4705C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38000"/>
                    </a14:imgEffect>
                    <a14:imgEffect>
                      <a14:brightnessContrast bright="19000" contras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886820" y="1073175"/>
            <a:ext cx="2278838" cy="1461314"/>
          </a:xfrm>
          <a:prstGeom prst="rect">
            <a:avLst/>
          </a:prstGeom>
          <a:effectLst>
            <a:outerShdw blurRad="50800" dist="127000" dir="21540000">
              <a:srgbClr val="000000">
                <a:alpha val="37000"/>
              </a:srgbClr>
            </a:outerShdw>
          </a:effectLst>
        </p:spPr>
      </p:pic>
      <p:pic>
        <p:nvPicPr>
          <p:cNvPr id="6" name="Picture 5" descr="VES">
            <a:extLst>
              <a:ext uri="{FF2B5EF4-FFF2-40B4-BE49-F238E27FC236}">
                <a16:creationId xmlns:a16="http://schemas.microsoft.com/office/drawing/2014/main" id="{890BC926-2BF8-48D3-3693-AD5E63549D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4753" y="2890913"/>
            <a:ext cx="2752587" cy="942496"/>
          </a:xfrm>
          <a:prstGeom prst="rect">
            <a:avLst/>
          </a:prstGeom>
        </p:spPr>
      </p:pic>
      <p:pic>
        <p:nvPicPr>
          <p:cNvPr id="7" name="Graphic 6" descr="A blue and green logo&#10;&#10;AI-generated content may be incorrect.">
            <a:extLst>
              <a:ext uri="{FF2B5EF4-FFF2-40B4-BE49-F238E27FC236}">
                <a16:creationId xmlns:a16="http://schemas.microsoft.com/office/drawing/2014/main" id="{3003FC1F-096A-C9DA-7F94-2E467CDCE8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006744" y="4450934"/>
            <a:ext cx="3294796" cy="669592"/>
          </a:xfrm>
          <a:prstGeom prst="rect">
            <a:avLst/>
          </a:prstGeom>
        </p:spPr>
      </p:pic>
      <p:pic>
        <p:nvPicPr>
          <p:cNvPr id="8" name="Picture 7" descr="Trideum Corporation Appears on the Inc. 5000 list, Ranking No. 4510 ...">
            <a:extLst>
              <a:ext uri="{FF2B5EF4-FFF2-40B4-BE49-F238E27FC236}">
                <a16:creationId xmlns:a16="http://schemas.microsoft.com/office/drawing/2014/main" id="{B55DC44E-8BF2-5F5E-D4FD-6270C60B08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83111" y="4416790"/>
            <a:ext cx="3266360" cy="787449"/>
          </a:xfrm>
          <a:prstGeom prst="rect">
            <a:avLst/>
          </a:prstGeom>
          <a:effectLst>
            <a:outerShdw blurRad="50800" dist="76200" dir="1680000">
              <a:srgbClr val="000000">
                <a:alpha val="88000"/>
              </a:srgbClr>
            </a:outerShdw>
          </a:effectLst>
        </p:spPr>
      </p:pic>
      <p:pic>
        <p:nvPicPr>
          <p:cNvPr id="10" name="Picture 9" descr="REI Systems · GitHub">
            <a:extLst>
              <a:ext uri="{FF2B5EF4-FFF2-40B4-BE49-F238E27FC236}">
                <a16:creationId xmlns:a16="http://schemas.microsoft.com/office/drawing/2014/main" id="{8625DCEB-BEDD-03CD-2D80-295C01AF61C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86160" y="2418381"/>
            <a:ext cx="1943747" cy="202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567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7D830-AEEE-11B6-0C63-8F3F78B8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1073"/>
            <a:ext cx="10972800" cy="724555"/>
          </a:xfrm>
        </p:spPr>
        <p:txBody>
          <a:bodyPr/>
          <a:lstStyle/>
          <a:p>
            <a:r>
              <a:rPr lang="en-US">
                <a:ea typeface="Calibri"/>
                <a:cs typeface="Calibri"/>
              </a:rPr>
              <a:t>Political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112E7-77EE-2DB8-0A89-AA06EFABD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861" y="712063"/>
            <a:ext cx="11856278" cy="4673601"/>
          </a:xfrm>
        </p:spPr>
        <p:txBody>
          <a:bodyPr/>
          <a:lstStyle/>
          <a:p>
            <a:endParaRPr lang="en-US" sz="2800">
              <a:ea typeface="Calibri"/>
              <a:cs typeface="Calibri"/>
            </a:endParaRPr>
          </a:p>
          <a:p>
            <a:pPr marL="0" indent="0">
              <a:buNone/>
            </a:pPr>
            <a:endParaRPr lang="en-US" sz="2400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319BA4-7F37-4B04-819D-9EF32BD90C5C}"/>
              </a:ext>
            </a:extLst>
          </p:cNvPr>
          <p:cNvSpPr txBox="1"/>
          <p:nvPr/>
        </p:nvSpPr>
        <p:spPr>
          <a:xfrm>
            <a:off x="612838" y="854923"/>
            <a:ext cx="10876899" cy="68018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80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ea typeface="Calibri"/>
                <a:cs typeface="Calibri"/>
              </a:rPr>
              <a:t>NDAA 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Currently on track for regular process &amp; passage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Member submission deadlines have passed in both the House and Senate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Anticipated House activity early summer</a:t>
            </a:r>
          </a:p>
          <a:p>
            <a:pPr lvl="1"/>
            <a:endParaRPr lang="en-US" sz="16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800">
                <a:solidFill>
                  <a:schemeClr val="bg1"/>
                </a:solidFill>
                <a:ea typeface="Calibri"/>
                <a:cs typeface="Calibri"/>
              </a:rPr>
              <a:t>Appropriations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400">
                <a:solidFill>
                  <a:schemeClr val="bg1"/>
                </a:solidFill>
                <a:ea typeface="Calibri"/>
                <a:cs typeface="Calibri"/>
              </a:rPr>
              <a:t>Most member submission deadlines for FY26 have passed in the House and are approaching in the </a:t>
            </a:r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Senate, though some offices will continue to accept requests until the President's budget request is released.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Given the significant spending reductions anticipated in the President's budget </a:t>
            </a:r>
            <a:r>
              <a:rPr lang="en-US" sz="2400">
                <a:solidFill>
                  <a:schemeClr val="bg1"/>
                </a:solidFill>
                <a:ea typeface="Calibri"/>
                <a:cs typeface="Calibri"/>
              </a:rPr>
              <a:t>and in </a:t>
            </a:r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any House-drafted bills, we are unlikely to see a final spending bill this year</a:t>
            </a:r>
            <a:endParaRPr lang="en-US" sz="2400">
              <a:solidFill>
                <a:schemeClr val="bg1"/>
              </a:solidFill>
              <a:ea typeface="Calibri"/>
              <a:cs typeface="Calibri"/>
            </a:endParaRPr>
          </a:p>
          <a:p>
            <a:pPr marL="742950" lvl="1" indent="-285750">
              <a:buFont typeface="Courier New"/>
              <a:buChar char="o"/>
            </a:pPr>
            <a:endParaRPr lang="en-US" sz="2800">
              <a:solidFill>
                <a:schemeClr val="bg1"/>
              </a:solidFill>
              <a:ea typeface="Calibri"/>
              <a:cs typeface="Calibri"/>
            </a:endParaRPr>
          </a:p>
          <a:p>
            <a:endParaRPr lang="en-US" sz="2400">
              <a:solidFill>
                <a:schemeClr val="bg1"/>
              </a:solidFill>
              <a:ea typeface="Calibri"/>
              <a:cs typeface="Calibri"/>
            </a:endParaRPr>
          </a:p>
          <a:p>
            <a:pPr marL="742950" lvl="1" indent="-285750">
              <a:buFont typeface="Courier New"/>
              <a:buChar char="o"/>
            </a:pPr>
            <a:endParaRPr lang="en-US" sz="2800">
              <a:solidFill>
                <a:schemeClr val="bg1"/>
              </a:solidFill>
              <a:ea typeface="Calibri"/>
              <a:cs typeface="Calibri"/>
            </a:endParaRPr>
          </a:p>
          <a:p>
            <a:pPr marL="742950" lvl="1" indent="-285750">
              <a:buFont typeface="Courier New"/>
              <a:buChar char="o"/>
            </a:pPr>
            <a:endParaRPr lang="en-US" sz="2800">
              <a:solidFill>
                <a:schemeClr val="bg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889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3AF20-21D3-7658-90A2-8B1D6DC9C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Political Update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DC751-3526-C6A1-CC3F-B24A7BCC0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Reconciliation</a:t>
            </a:r>
          </a:p>
          <a:p>
            <a:pPr lvl="1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House passed an amended budget resolution in early April. </a:t>
            </a:r>
            <a:r>
              <a:rPr lang="en-US" dirty="0">
                <a:ea typeface="+mn-lt"/>
                <a:cs typeface="+mn-lt"/>
              </a:rPr>
              <a:t>Now that both Chambers have acted, they can proceed with reconciliation.</a:t>
            </a:r>
            <a:endParaRPr lang="en-US" dirty="0">
              <a:ea typeface="Calibri"/>
              <a:cs typeface="Calibri"/>
            </a:endParaRPr>
          </a:p>
          <a:p>
            <a:pPr lvl="1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Committees planning to hold markups in early May. Republicans are trying to have a bill signed into law by Memorial Day, but this timeline is highly unlikely.</a:t>
            </a:r>
            <a:endParaRPr lang="en-US" dirty="0">
              <a:ea typeface="+mn-lt"/>
              <a:cs typeface="+mn-lt"/>
            </a:endParaRPr>
          </a:p>
          <a:p>
            <a:pPr lvl="1">
              <a:buFont typeface="Courier New" charset="0"/>
              <a:buChar char="o"/>
            </a:pPr>
            <a:r>
              <a:rPr lang="en-US" dirty="0">
                <a:ea typeface="+mn-lt"/>
                <a:cs typeface="+mn-lt"/>
              </a:rPr>
              <a:t>Chambers are still $1.496 trillion apart on spending cuts and $1 trillion apart on a debt limit increase.</a:t>
            </a:r>
            <a:endParaRPr lang="en-US" dirty="0">
              <a:ea typeface="Calibri"/>
              <a:cs typeface="Calibri"/>
            </a:endParaRPr>
          </a:p>
          <a:p>
            <a:pPr lvl="1">
              <a:buFont typeface="Courier New" charset="0"/>
              <a:buChar char="o"/>
            </a:pP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3983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B5AAF-EC52-BEC6-6990-3BA524294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Gov-Wide Duplication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BBA27-9722-6465-760F-355137068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26456"/>
            <a:ext cx="10972800" cy="4673601"/>
          </a:xfrm>
        </p:spPr>
        <p:txBody>
          <a:bodyPr/>
          <a:lstStyle/>
          <a:p>
            <a:r>
              <a:rPr lang="en-US" sz="2800" dirty="0">
                <a:ea typeface="Calibri"/>
                <a:cs typeface="Calibri"/>
              </a:rPr>
              <a:t>Continuing to do outreach to HOGR members where ECR members have a presence</a:t>
            </a:r>
          </a:p>
          <a:p>
            <a:r>
              <a:rPr lang="en-US" sz="2800" dirty="0">
                <a:ea typeface="Calibri"/>
                <a:cs typeface="Calibri"/>
              </a:rPr>
              <a:t>Looking to get a republican and democrat </a:t>
            </a:r>
            <a:r>
              <a:rPr lang="en-US" sz="2800">
                <a:ea typeface="Calibri"/>
                <a:cs typeface="Calibri"/>
              </a:rPr>
              <a:t>to </a:t>
            </a:r>
            <a:r>
              <a:rPr lang="en-US" sz="2800" dirty="0">
                <a:ea typeface="Calibri"/>
                <a:cs typeface="Calibri"/>
              </a:rPr>
              <a:t>offer </a:t>
            </a:r>
            <a:r>
              <a:rPr lang="en-US" sz="2800">
                <a:ea typeface="Calibri"/>
                <a:cs typeface="Calibri"/>
              </a:rPr>
              <a:t>amendment language </a:t>
            </a:r>
            <a:r>
              <a:rPr lang="en-US" sz="2800" dirty="0">
                <a:ea typeface="Calibri"/>
                <a:cs typeface="Calibri"/>
              </a:rPr>
              <a:t>when NDAA comes to </a:t>
            </a:r>
            <a:r>
              <a:rPr lang="en-US" sz="2800">
                <a:ea typeface="Calibri"/>
                <a:cs typeface="Calibri"/>
              </a:rPr>
              <a:t>the House </a:t>
            </a:r>
            <a:r>
              <a:rPr lang="en-US" sz="2800" dirty="0">
                <a:ea typeface="Calibri"/>
                <a:cs typeface="Calibri"/>
              </a:rPr>
              <a:t>floor, likely in June</a:t>
            </a:r>
          </a:p>
          <a:p>
            <a:r>
              <a:rPr lang="en-US" sz="2800" dirty="0">
                <a:ea typeface="Calibri"/>
                <a:cs typeface="Calibri"/>
              </a:rPr>
              <a:t>Getting good interest from members, but most </a:t>
            </a:r>
            <a:r>
              <a:rPr lang="en-US" sz="2800">
                <a:ea typeface="Calibri"/>
                <a:cs typeface="Calibri"/>
              </a:rPr>
              <a:t>offices </a:t>
            </a:r>
            <a:r>
              <a:rPr lang="en-US" sz="2800" dirty="0">
                <a:ea typeface="Calibri"/>
                <a:cs typeface="Calibri"/>
              </a:rPr>
              <a:t>have lots of questions about ESOPs and contracting policy; we are connecting Member companies </a:t>
            </a:r>
            <a:r>
              <a:rPr lang="en-US" sz="2800">
                <a:ea typeface="Calibri"/>
                <a:cs typeface="Calibri"/>
              </a:rPr>
              <a:t>with </a:t>
            </a:r>
            <a:r>
              <a:rPr lang="en-US" sz="2800" dirty="0">
                <a:ea typeface="Calibri"/>
                <a:cs typeface="Calibri"/>
              </a:rPr>
              <a:t>interested offices to explain local impacts </a:t>
            </a:r>
            <a:r>
              <a:rPr lang="en-US" sz="2800">
                <a:ea typeface="Calibri"/>
                <a:cs typeface="Calibri"/>
              </a:rPr>
              <a:t>of </a:t>
            </a:r>
            <a:r>
              <a:rPr lang="en-US" sz="2800" dirty="0">
                <a:ea typeface="Calibri"/>
                <a:cs typeface="Calibri"/>
              </a:rPr>
              <a:t>policy</a:t>
            </a:r>
            <a:endParaRPr lang="en-US" sz="2800">
              <a:ea typeface="Calibri"/>
              <a:cs typeface="Calibri"/>
            </a:endParaRPr>
          </a:p>
          <a:p>
            <a:endParaRPr lang="en-US" sz="28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4953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387F4-B811-DE49-58F5-8F7DE7C31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DORA Legislation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7D3CD-B1B5-D50E-BA2C-A53C579D5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a typeface="Calibri"/>
                <a:cs typeface="Calibri"/>
              </a:rPr>
              <a:t>Updated legislation has yet to be introduced, but we have heard from Sen. Van Hollen's office that "introduction is imminent" </a:t>
            </a:r>
          </a:p>
          <a:p>
            <a:r>
              <a:rPr lang="en-US" sz="2800" dirty="0">
                <a:ea typeface="Calibri"/>
                <a:cs typeface="Calibri"/>
              </a:rPr>
              <a:t>Sens. Young, Van Hollen, Moran, Schmidt, and Welch will be co-leads, and Sens. Shaheen, Baldwin, and Marshall are also considering supporting as well</a:t>
            </a:r>
          </a:p>
          <a:p>
            <a:r>
              <a:rPr lang="en-US" sz="2800" dirty="0">
                <a:ea typeface="Calibri"/>
                <a:cs typeface="Calibri"/>
              </a:rPr>
              <a:t>A companion bill in the House is anticipated later this summer</a:t>
            </a:r>
          </a:p>
          <a:p>
            <a:r>
              <a:rPr lang="en-US" sz="2800" dirty="0">
                <a:ea typeface="Calibri"/>
                <a:cs typeface="Calibri"/>
              </a:rPr>
              <a:t>We have not seen updated text yet, but will circulate to members as soon as we have received a copy</a:t>
            </a:r>
          </a:p>
        </p:txBody>
      </p:sp>
    </p:spTree>
    <p:extLst>
      <p:ext uri="{BB962C8B-B14F-4D97-AF65-F5344CB8AC3E}">
        <p14:creationId xmlns:p14="http://schemas.microsoft.com/office/powerpoint/2010/main" val="3084596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21D9-75D0-EA2F-CFF9-B33D0949D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GSA Fix Update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B0E64-F968-52A7-E08E-6755F3131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88150"/>
            <a:ext cx="10972800" cy="4673601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DPC Memo/FAQ states only DoD contracting officers can submit applications to use DFARS Subpart 270.1</a:t>
            </a:r>
          </a:p>
          <a:p>
            <a:pPr lvl="1"/>
            <a:r>
              <a:rPr lang="en-US" dirty="0">
                <a:ea typeface="Calibri"/>
                <a:cs typeface="Calibri"/>
              </a:rPr>
              <a:t>Not aware of any non-DoD (GSA) contracting officer submissions or DPC disapprovals…</a:t>
            </a:r>
          </a:p>
          <a:p>
            <a:r>
              <a:rPr lang="en-US" dirty="0">
                <a:ea typeface="Calibri"/>
                <a:cs typeface="Calibri"/>
              </a:rPr>
              <a:t>First engagement with DPC confirmed their FAQ interpretation</a:t>
            </a:r>
          </a:p>
          <a:p>
            <a:pPr lvl="1"/>
            <a:r>
              <a:rPr lang="en-US" dirty="0">
                <a:ea typeface="Calibri"/>
                <a:cs typeface="Calibri"/>
              </a:rPr>
              <a:t>Continuing to follow up requesting second engagement</a:t>
            </a:r>
          </a:p>
          <a:p>
            <a:r>
              <a:rPr lang="en-US" dirty="0">
                <a:ea typeface="Calibri"/>
                <a:cs typeface="Calibri"/>
              </a:rPr>
              <a:t>Met with SASC PSMs on March 27 and HASC PSMs on April 22</a:t>
            </a:r>
          </a:p>
          <a:p>
            <a:r>
              <a:rPr lang="en-US" dirty="0">
                <a:ea typeface="Calibri"/>
                <a:cs typeface="Calibri"/>
              </a:rPr>
              <a:t>HASC PSMs willing to include directive report language in Chairman’s Mark</a:t>
            </a:r>
          </a:p>
        </p:txBody>
      </p:sp>
    </p:spTree>
    <p:extLst>
      <p:ext uri="{BB962C8B-B14F-4D97-AF65-F5344CB8AC3E}">
        <p14:creationId xmlns:p14="http://schemas.microsoft.com/office/powerpoint/2010/main" val="1841039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14F17-00F9-03E2-48BA-AA8D1A0B4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FY26 NDAA HASC DRL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03C83-D566-C0C9-7724-1C0F8C1D9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9193"/>
            <a:ext cx="10972800" cy="4372907"/>
          </a:xfrm>
        </p:spPr>
        <p:txBody>
          <a:bodyPr/>
          <a:lstStyle/>
          <a:p>
            <a:r>
              <a:rPr lang="en-US" sz="2800" dirty="0"/>
              <a:t>HASC PSMs willing to include directive report language (DRL) in Chairman’s Mark (this is a big deal!)</a:t>
            </a:r>
          </a:p>
          <a:p>
            <a:r>
              <a:rPr lang="en-US" sz="2800" dirty="0"/>
              <a:t>ECR recommends submitting DRL to include:</a:t>
            </a:r>
          </a:p>
          <a:p>
            <a:pPr lvl="1"/>
            <a:r>
              <a:rPr lang="en-US" sz="2400" dirty="0"/>
              <a:t>Commends DPC’s DFARS Part 270 rulemaking and implementation,</a:t>
            </a:r>
          </a:p>
          <a:p>
            <a:pPr lvl="1"/>
            <a:r>
              <a:rPr lang="en-US" sz="2400" dirty="0"/>
              <a:t>Emphasizes that the intent of the pilot program is for both DoD and other agency (e.g., GSA) contracting officers acting on behalf of a DoD customer are allowed to use the pilot authority and submit applications,</a:t>
            </a:r>
          </a:p>
          <a:p>
            <a:pPr lvl="1"/>
            <a:r>
              <a:rPr lang="en-US" sz="2400" dirty="0"/>
              <a:t>Recognizes the GAO report and DPC’s early actions to improve the implementation of the program, and</a:t>
            </a:r>
          </a:p>
          <a:p>
            <a:pPr lvl="1"/>
            <a:r>
              <a:rPr lang="en-US" sz="2400" dirty="0"/>
              <a:t>Requires a briefing by DPC on how they are taking full advantage of the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288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82797039E10F4B877B1785F1083F48" ma:contentTypeVersion="19" ma:contentTypeDescription="Create a new document." ma:contentTypeScope="" ma:versionID="aa591bb874a4d6474c8461648225a847">
  <xsd:schema xmlns:xsd="http://www.w3.org/2001/XMLSchema" xmlns:xs="http://www.w3.org/2001/XMLSchema" xmlns:p="http://schemas.microsoft.com/office/2006/metadata/properties" xmlns:ns2="a5ec7bdb-4640-4ce8-bdb9-aaf32c714275" xmlns:ns3="f695447e-dcab-4201-b6d4-9a6c9a18ca9c" targetNamespace="http://schemas.microsoft.com/office/2006/metadata/properties" ma:root="true" ma:fieldsID="b9ace8c1edbe2c81af3fdd337f4c7fad" ns2:_="" ns3:_="">
    <xsd:import namespace="a5ec7bdb-4640-4ce8-bdb9-aaf32c714275"/>
    <xsd:import namespace="f695447e-dcab-4201-b6d4-9a6c9a18ca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c7bdb-4640-4ce8-bdb9-aaf32c7142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90e5d-d177-4975-b4ef-fb844f368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5447e-dcab-4201-b6d4-9a6c9a18ca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087f6d-bab2-4576-8bf9-71eecf17b314}" ma:internalName="TaxCatchAll" ma:showField="CatchAllData" ma:web="f695447e-dcab-4201-b6d4-9a6c9a18ca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95447e-dcab-4201-b6d4-9a6c9a18ca9c" xsi:nil="true"/>
    <lcf76f155ced4ddcb4097134ff3c332f xmlns="a5ec7bdb-4640-4ce8-bdb9-aaf32c71427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47C09F0-6748-4493-9330-A0DD963109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ec7bdb-4640-4ce8-bdb9-aaf32c714275"/>
    <ds:schemaRef ds:uri="f695447e-dcab-4201-b6d4-9a6c9a18ca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2D69DA-04A3-459A-92E8-F10629FA5E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2E4974-F039-41FC-8C8E-02AFB4E697BE}">
  <ds:schemaRefs>
    <ds:schemaRef ds:uri="599b6251-ab6a-47b3-8c32-73c548b68b4a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309bd3a7-f0f0-4db6-878d-a7a06391c396"/>
    <ds:schemaRef ds:uri="http://www.w3.org/XML/1998/namespace"/>
    <ds:schemaRef ds:uri="f695447e-dcab-4201-b6d4-9a6c9a18ca9c"/>
    <ds:schemaRef ds:uri="a5ec7bdb-4640-4ce8-bdb9-aaf32c71427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</TotalTime>
  <Words>1014</Words>
  <Application>Microsoft Office PowerPoint</Application>
  <PresentationFormat>Widescreen</PresentationFormat>
  <Paragraphs>113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Monthly Meeting April 29, 2025 </vt:lpstr>
      <vt:lpstr>Agenda</vt:lpstr>
      <vt:lpstr>Membership Update</vt:lpstr>
      <vt:lpstr>Political Update</vt:lpstr>
      <vt:lpstr>Political Update</vt:lpstr>
      <vt:lpstr>Gov-Wide Duplication</vt:lpstr>
      <vt:lpstr>DORA Legislation </vt:lpstr>
      <vt:lpstr>GSA Fix Update</vt:lpstr>
      <vt:lpstr>FY26 NDAA HASC DRL Request</vt:lpstr>
      <vt:lpstr>Procurement Executive Order</vt:lpstr>
      <vt:lpstr>Agency Strategic Engagement</vt:lpstr>
      <vt:lpstr>DFARS Subpart 270.1 Updates</vt:lpstr>
      <vt:lpstr>Upcoming Events</vt:lpstr>
      <vt:lpstr>PowerPoint Presentation</vt:lpstr>
      <vt:lpstr> Monthly Meetings on last Tuesday of each month at 4:00 pm ET Office Hours on second Tuesday of each month at 4:00 pm 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Lerner</dc:creator>
  <cp:lastModifiedBy>Matt Scott</cp:lastModifiedBy>
  <cp:revision>272</cp:revision>
  <cp:lastPrinted>2020-01-03T15:33:43Z</cp:lastPrinted>
  <dcterms:created xsi:type="dcterms:W3CDTF">2016-11-22T20:02:45Z</dcterms:created>
  <dcterms:modified xsi:type="dcterms:W3CDTF">2025-04-29T13:45:32Z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8630400.00000000</vt:lpwstr>
  </property>
  <property fmtid="{D5CDD505-2E9C-101B-9397-08002B2CF9AE}" pid="3" name="ContentTypeId">
    <vt:lpwstr>0x010100B782797039E10F4B877B1785F1083F48</vt:lpwstr>
  </property>
  <property fmtid="{D5CDD505-2E9C-101B-9397-08002B2CF9AE}" pid="4" name="MediaServiceImageTags">
    <vt:lpwstr/>
  </property>
</Properties>
</file>