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19"/>
  </p:notesMasterIdLst>
  <p:sldIdLst>
    <p:sldId id="5965" r:id="rId5"/>
    <p:sldId id="5964" r:id="rId6"/>
    <p:sldId id="5981" r:id="rId7"/>
    <p:sldId id="5999" r:id="rId8"/>
    <p:sldId id="6000" r:id="rId9"/>
    <p:sldId id="6004" r:id="rId10"/>
    <p:sldId id="6005" r:id="rId11"/>
    <p:sldId id="6006" r:id="rId12"/>
    <p:sldId id="6007" r:id="rId13"/>
    <p:sldId id="5989" r:id="rId14"/>
    <p:sldId id="6008" r:id="rId15"/>
    <p:sldId id="6009" r:id="rId16"/>
    <p:sldId id="6003" r:id="rId17"/>
    <p:sldId id="5976" r:id="rId1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E99B76-403D-6955-2E75-7245FBA94564}" name="Teagan Poleykett" initials="TP" userId="S::tpoleykett@vennstrategies.com::8d5263f3-7f44-4644-b586-c9c4fd0eb0bb" providerId="AD"/>
  <p188:author id="{B8CE06CA-F3BC-501B-2FF6-D9535890900E}" name="Stephanie Halcrow" initials="SH" userId="bfaa66868a7fc76b" providerId="Windows Live"/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E09E2-8107-7483-1986-D28C4C9F1D3B}" v="25" dt="2025-03-25T17:07:24.514"/>
    <p1510:client id="{B923AF6A-BF23-1F9C-32F4-37A361450090}" v="20" dt="2025-03-24T20:59:38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0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999193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quisition.gov/dfarspgi/pgi-part-270-defense-contracting-programs" TargetMode="External"/><Relationship Id="rId2" Type="http://schemas.openxmlformats.org/officeDocument/2006/relationships/hyperlink" Target="https://www.acquisition.gov/dfars/part-270-defense-contracting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q.osd.mil/dpap/policy/policyvault/USA002576-24-DPCAP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C2DB0A-5CA7-60F8-6209-E430423EA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Monthly Meeting</a:t>
            </a:r>
            <a:br>
              <a:rPr lang="en-US"/>
            </a:br>
            <a:r>
              <a:rPr lang="en-US"/>
              <a:t>March 25, 2025</a:t>
            </a: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34DD6-F4F3-8D6B-96D8-E557351C2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Policy Committee Readout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1B223-B4F7-410A-8D50-1FB3FCB2C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7541"/>
            <a:ext cx="10972800" cy="4673601"/>
          </a:xfrm>
        </p:spPr>
        <p:txBody>
          <a:bodyPr/>
          <a:lstStyle/>
          <a:p>
            <a:r>
              <a:rPr lang="en-US">
                <a:ea typeface="Calibri"/>
                <a:cs typeface="Calibri"/>
              </a:rPr>
              <a:t>Policy Committee met on 2/27 to discuss the Domestic Ownership and Resilience Act (DORA) as drafted by Sen. Van Hollen's office.</a:t>
            </a:r>
          </a:p>
          <a:p>
            <a:r>
              <a:rPr lang="en-US">
                <a:ea typeface="+mn-lt"/>
                <a:cs typeface="+mn-lt"/>
              </a:rPr>
              <a:t>Members expressed concern over possible encouragement of private equity involvement in the ESOP landscape. </a:t>
            </a:r>
          </a:p>
          <a:p>
            <a:r>
              <a:rPr lang="en-US">
                <a:ea typeface="Calibri"/>
                <a:cs typeface="Calibri"/>
              </a:rPr>
              <a:t>Consensus to wait for ESCA or ESOP Association reaction, stay engaged with congressional staff for awareness. </a:t>
            </a:r>
          </a:p>
        </p:txBody>
      </p:sp>
    </p:spTree>
    <p:extLst>
      <p:ext uri="{BB962C8B-B14F-4D97-AF65-F5344CB8AC3E}">
        <p14:creationId xmlns:p14="http://schemas.microsoft.com/office/powerpoint/2010/main" val="4038681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EB53-64CF-99FB-18F0-DBCF50F4F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6099"/>
            <a:ext cx="10972800" cy="724555"/>
          </a:xfrm>
        </p:spPr>
        <p:txBody>
          <a:bodyPr/>
          <a:lstStyle/>
          <a:p>
            <a:r>
              <a:rPr lang="en-US"/>
              <a:t>DFARS Subpart 270.1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AA9F-BEAA-F3A3-5F6C-A3C421CA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26593"/>
            <a:ext cx="12408451" cy="4673601"/>
          </a:xfrm>
        </p:spPr>
        <p:txBody>
          <a:bodyPr/>
          <a:lstStyle/>
          <a:p>
            <a:r>
              <a:rPr lang="en-US" sz="2000" dirty="0"/>
              <a:t>DFARS Subpart 270.1 Use</a:t>
            </a:r>
            <a:endParaRPr lang="en-US" sz="20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Applications Submitted			Yes (~6)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DPC Approving 				Yes (3)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Contract Awards				Not aware of any yet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Organizations				USSF, USAF</a:t>
            </a:r>
            <a:endParaRPr lang="en-US" sz="1800" dirty="0">
              <a:ea typeface="Calibri"/>
              <a:cs typeface="Calibri"/>
            </a:endParaRPr>
          </a:p>
          <a:p>
            <a:endParaRPr lang="en-US" sz="2000" dirty="0">
              <a:ea typeface="Calibri"/>
              <a:cs typeface="Calibri"/>
            </a:endParaRPr>
          </a:p>
          <a:p>
            <a:r>
              <a:rPr lang="en-US" sz="2000" dirty="0"/>
              <a:t>ECR Member Companies Feedback</a:t>
            </a:r>
            <a:endParaRPr lang="en-US" sz="20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Ensure contracting officer includes </a:t>
            </a:r>
            <a:r>
              <a:rPr lang="en-US" sz="1800" u="sng" dirty="0"/>
              <a:t>all</a:t>
            </a:r>
            <a:r>
              <a:rPr lang="en-US" sz="1800" dirty="0"/>
              <a:t> required documentation in submission to DPC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DPC review process taking 30 days</a:t>
            </a:r>
          </a:p>
          <a:p>
            <a:endParaRPr lang="en-US" sz="22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Additional submitted applications? </a:t>
            </a:r>
          </a:p>
          <a:p>
            <a:endParaRPr lang="en-US" sz="2000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6E0759-C67C-91A0-A29C-188D02171A5E}"/>
              </a:ext>
            </a:extLst>
          </p:cNvPr>
          <p:cNvSpPr txBox="1"/>
          <p:nvPr/>
        </p:nvSpPr>
        <p:spPr>
          <a:xfrm>
            <a:off x="0" y="6086272"/>
            <a:ext cx="5747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u="sng" dirty="0"/>
              <a:t>Supporting Documents</a:t>
            </a:r>
          </a:p>
          <a:p>
            <a:r>
              <a:rPr lang="en-US" sz="1100" dirty="0"/>
              <a:t>DFARS Subpart 270.1:</a:t>
            </a:r>
            <a:r>
              <a:rPr lang="en-US" sz="11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https://www.acquisition.gov/dfars/part-270-defense-contracting-programs</a:t>
            </a:r>
            <a:endParaRPr lang="en-US" sz="11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dirty="0"/>
              <a:t>PGI: </a:t>
            </a:r>
            <a:r>
              <a:rPr lang="en-US" sz="1100" dirty="0">
                <a:hlinkClick r:id="rId3"/>
              </a:rPr>
              <a:t>https://www.acquisition.gov/dfarspgi/pgi-part-270-defense-contracting-programs</a:t>
            </a:r>
            <a:endParaRPr lang="en-US" sz="1100" dirty="0"/>
          </a:p>
          <a:p>
            <a:r>
              <a:rPr lang="en-US" sz="1100" dirty="0"/>
              <a:t>Policy Memo: </a:t>
            </a:r>
            <a:r>
              <a:rPr lang="en-US" sz="11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https://www.acq.osd.mil/dpap/policy/policyvault/USA002576-24-DPCAP.pdf</a:t>
            </a:r>
            <a:endParaRPr 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CB766B-7FEE-90D5-831C-9201A4B0789C}"/>
              </a:ext>
            </a:extLst>
          </p:cNvPr>
          <p:cNvSpPr txBox="1"/>
          <p:nvPr/>
        </p:nvSpPr>
        <p:spPr>
          <a:xfrm>
            <a:off x="6444916" y="6086272"/>
            <a:ext cx="44049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00" u="sng"/>
              <a:t>Supporting Documents</a:t>
            </a:r>
          </a:p>
          <a:p>
            <a:pPr lvl="1"/>
            <a:r>
              <a:rPr lang="en-US" sz="1100"/>
              <a:t>ECR FAQs: See monthly emails, website, or request directly</a:t>
            </a:r>
          </a:p>
          <a:p>
            <a:pPr lvl="1"/>
            <a:r>
              <a:rPr lang="en-US" sz="1100"/>
              <a:t>ECR Sample J&amp;A: See monthly emails, website, or request directly</a:t>
            </a:r>
          </a:p>
        </p:txBody>
      </p:sp>
    </p:spTree>
    <p:extLst>
      <p:ext uri="{BB962C8B-B14F-4D97-AF65-F5344CB8AC3E}">
        <p14:creationId xmlns:p14="http://schemas.microsoft.com/office/powerpoint/2010/main" val="30269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E6F9-F363-7B04-7EC6-AD122B20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Agency Strategic Engagement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2AB2B-788A-B35B-9736-8B1191A9C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in Administration Churn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All Political Appointees from last Administration left; Positions are being filled by DoD Civil Servants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Leadership consumed with EO compliance and impacts</a:t>
            </a:r>
          </a:p>
          <a:p>
            <a:endParaRPr lang="en-US" dirty="0"/>
          </a:p>
          <a:p>
            <a:r>
              <a:rPr lang="en-US" dirty="0"/>
              <a:t>DoD senior leader responses to email requests are still slow / non-existent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05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FD00C-C13B-DB2A-2C37-6A55E5F9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F222-9CC4-96B4-2B7E-0C6F276A6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>
                <a:ea typeface="Calibri"/>
                <a:cs typeface="Calibri"/>
              </a:rPr>
              <a:t>QUESTIONS AND DISCUSSION </a:t>
            </a:r>
          </a:p>
        </p:txBody>
      </p:sp>
    </p:spTree>
    <p:extLst>
      <p:ext uri="{BB962C8B-B14F-4D97-AF65-F5344CB8AC3E}">
        <p14:creationId xmlns:p14="http://schemas.microsoft.com/office/powerpoint/2010/main" val="2377930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81D-7F60-7D3E-466C-F8F6661FB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9695"/>
            <a:ext cx="10363200" cy="1288115"/>
          </a:xfrm>
        </p:spPr>
        <p:txBody>
          <a:bodyPr lIns="91440" tIns="45720" rIns="91440" bIns="45720" anchor="t"/>
          <a:lstStyle/>
          <a:p>
            <a:br>
              <a:rPr lang="en-US"/>
            </a:br>
            <a:r>
              <a:rPr lang="en-US" sz="2000"/>
              <a:t>Monthly Meetings on last Tuesday of each month at 4:00 pm ET</a:t>
            </a:r>
            <a:br>
              <a:rPr lang="en-US" sz="2000">
                <a:ea typeface="Calibri"/>
                <a:cs typeface="Calibri"/>
              </a:rPr>
            </a:br>
            <a:r>
              <a:rPr lang="en-US" sz="2000">
                <a:ea typeface="Calibri"/>
                <a:cs typeface="Calibri"/>
              </a:rPr>
              <a:t>Office Hours on second Tuesday of each month at 4:00 pm ET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05641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54"/>
            <a:ext cx="10972800" cy="724555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70" y="725053"/>
            <a:ext cx="10972800" cy="4673601"/>
          </a:xfrm>
        </p:spPr>
        <p:txBody>
          <a:bodyPr/>
          <a:lstStyle/>
          <a:p>
            <a:r>
              <a:rPr lang="en-US" sz="34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Political Update</a:t>
            </a:r>
          </a:p>
          <a:p>
            <a:r>
              <a:rPr lang="en-US" sz="3400" dirty="0">
                <a:solidFill>
                  <a:srgbClr val="FFFFFF"/>
                </a:solidFill>
                <a:ea typeface="+mn-lt"/>
                <a:cs typeface="+mn-lt"/>
              </a:rPr>
              <a:t>Gov-Wide Duplication</a:t>
            </a:r>
          </a:p>
          <a:p>
            <a:r>
              <a:rPr lang="en-US" sz="3400" dirty="0">
                <a:solidFill>
                  <a:srgbClr val="FFFFFF"/>
                </a:solidFill>
                <a:ea typeface="+mn-lt"/>
                <a:cs typeface="+mn-lt"/>
              </a:rPr>
              <a:t>Look Through Provision</a:t>
            </a:r>
          </a:p>
          <a:p>
            <a:r>
              <a:rPr lang="en-US" sz="3400" dirty="0">
                <a:solidFill>
                  <a:srgbClr val="FFFFFF"/>
                </a:solidFill>
                <a:ea typeface="+mn-lt"/>
                <a:cs typeface="+mn-lt"/>
              </a:rPr>
              <a:t>GSA Fix Update</a:t>
            </a:r>
          </a:p>
          <a:p>
            <a:r>
              <a:rPr lang="en-US" sz="3400" dirty="0">
                <a:solidFill>
                  <a:srgbClr val="FFFFFF"/>
                </a:solidFill>
                <a:ea typeface="+mn-lt"/>
                <a:cs typeface="+mn-lt"/>
              </a:rPr>
              <a:t>GAO Report</a:t>
            </a:r>
          </a:p>
          <a:p>
            <a:r>
              <a:rPr lang="en-US" sz="3400" dirty="0">
                <a:solidFill>
                  <a:srgbClr val="FFFFFF"/>
                </a:solidFill>
                <a:ea typeface="+mn-lt"/>
                <a:cs typeface="+mn-lt"/>
              </a:rPr>
              <a:t>Policy Committee Readout</a:t>
            </a:r>
          </a:p>
          <a:p>
            <a:r>
              <a:rPr lang="en-US" sz="3400" dirty="0">
                <a:solidFill>
                  <a:srgbClr val="FFFFFF"/>
                </a:solidFill>
                <a:ea typeface="+mn-lt"/>
                <a:cs typeface="+mn-lt"/>
              </a:rPr>
              <a:t>DFARS Subpart 270.1</a:t>
            </a:r>
            <a:endParaRPr lang="en-US" sz="3400" strike="sngStrike">
              <a:solidFill>
                <a:srgbClr val="FF0000"/>
              </a:solidFill>
              <a:ea typeface="Calibri"/>
              <a:cs typeface="Calibri"/>
            </a:endParaRPr>
          </a:p>
          <a:p>
            <a:r>
              <a:rPr lang="en-US" sz="34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Agency Strategic Engagement</a:t>
            </a:r>
            <a:endParaRPr lang="en-US" sz="3400" dirty="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7D830-AEEE-11B6-0C63-8F3F78B8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1073"/>
            <a:ext cx="10972800" cy="724555"/>
          </a:xfrm>
        </p:spPr>
        <p:txBody>
          <a:bodyPr/>
          <a:lstStyle/>
          <a:p>
            <a:r>
              <a:rPr lang="en-US">
                <a:ea typeface="Calibri"/>
                <a:cs typeface="Calibri"/>
              </a:rPr>
              <a:t>Political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112E7-77EE-2DB8-0A89-AA06EFABD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61" y="712063"/>
            <a:ext cx="11856278" cy="4673601"/>
          </a:xfrm>
        </p:spPr>
        <p:txBody>
          <a:bodyPr/>
          <a:lstStyle/>
          <a:p>
            <a:endParaRPr lang="en-US" sz="2800">
              <a:ea typeface="Calibri"/>
              <a:cs typeface="Calibri"/>
            </a:endParaRPr>
          </a:p>
          <a:p>
            <a:pPr marL="0" indent="0">
              <a:buNone/>
            </a:pPr>
            <a:endParaRPr lang="en-US" sz="240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319BA4-7F37-4B04-819D-9EF32BD90C5C}"/>
              </a:ext>
            </a:extLst>
          </p:cNvPr>
          <p:cNvSpPr txBox="1"/>
          <p:nvPr/>
        </p:nvSpPr>
        <p:spPr>
          <a:xfrm>
            <a:off x="612838" y="854923"/>
            <a:ext cx="10876899" cy="64325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bg1"/>
                </a:solidFill>
                <a:ea typeface="Calibri"/>
                <a:cs typeface="Calibri"/>
              </a:rPr>
              <a:t>NDAA 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ea typeface="Calibri"/>
                <a:cs typeface="Calibri"/>
              </a:rPr>
              <a:t>Currently on track for regular process &amp; passage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ea typeface="Calibri"/>
                <a:cs typeface="Calibri"/>
              </a:rPr>
              <a:t>Most member submission deadlines have passed in the House but some are still active in the Senate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ea typeface="Calibri"/>
                <a:cs typeface="Calibri"/>
              </a:rPr>
              <a:t>Anticipated House activity early summer</a:t>
            </a:r>
          </a:p>
          <a:p>
            <a:pPr lvl="1"/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bg1"/>
                </a:solidFill>
                <a:ea typeface="Calibri"/>
                <a:cs typeface="Calibri"/>
              </a:rPr>
              <a:t>Appropriations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ea typeface="Calibri"/>
                <a:cs typeface="Calibri"/>
              </a:rPr>
              <a:t>Continuing Resolution passed to fund government through FY25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ea typeface="Calibri"/>
                <a:cs typeface="Calibri"/>
              </a:rPr>
              <a:t>Member offices beginning to take submissions for FY26 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ea typeface="Calibri"/>
                <a:cs typeface="Calibri"/>
              </a:rPr>
              <a:t>Earmarks that were submitted and approved for FY 25 will be given "priority status" if resubmitted in FY 26</a:t>
            </a:r>
          </a:p>
          <a:p>
            <a:pPr marL="742950" lvl="1" indent="-285750">
              <a:buFont typeface="Courier New"/>
              <a:buChar char="o"/>
            </a:pP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endParaRPr lang="en-US" sz="2400">
              <a:solidFill>
                <a:schemeClr val="bg1"/>
              </a:solidFill>
              <a:ea typeface="Calibri"/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889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5AAF-EC52-BEC6-6990-3BA52429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Gov-Wide Duplication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BBA27-9722-6465-760F-355137068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6456"/>
            <a:ext cx="10972800" cy="4673601"/>
          </a:xfrm>
        </p:spPr>
        <p:txBody>
          <a:bodyPr/>
          <a:lstStyle/>
          <a:p>
            <a:r>
              <a:rPr lang="en-US" sz="2800">
                <a:ea typeface="Calibri"/>
                <a:cs typeface="Calibri"/>
              </a:rPr>
              <a:t>Continuing to meet with HSGAC and House Oversight Committee member offices to socialize duplication of pilot program.</a:t>
            </a:r>
          </a:p>
          <a:p>
            <a:endParaRPr lang="en-US" sz="2800">
              <a:ea typeface="Calibri"/>
              <a:cs typeface="Calibri"/>
            </a:endParaRPr>
          </a:p>
          <a:p>
            <a:r>
              <a:rPr lang="en-US" sz="2800">
                <a:ea typeface="Calibri"/>
                <a:cs typeface="Calibri"/>
              </a:rPr>
              <a:t>Have had productive conversations with oversight committee staff about our amendment approach for NDAA.</a:t>
            </a:r>
          </a:p>
          <a:p>
            <a:endParaRPr lang="en-US" sz="2800">
              <a:ea typeface="Calibri"/>
              <a:cs typeface="Calibri"/>
            </a:endParaRPr>
          </a:p>
          <a:p>
            <a:r>
              <a:rPr lang="en-US" sz="2800">
                <a:ea typeface="Calibri"/>
                <a:cs typeface="Calibri"/>
              </a:rPr>
              <a:t>Following up with offices we've met with to share draft amendment language duplicating the Pilot.</a:t>
            </a:r>
          </a:p>
        </p:txBody>
      </p:sp>
    </p:spTree>
    <p:extLst>
      <p:ext uri="{BB962C8B-B14F-4D97-AF65-F5344CB8AC3E}">
        <p14:creationId xmlns:p14="http://schemas.microsoft.com/office/powerpoint/2010/main" val="182495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387F4-B811-DE49-58F5-8F7DE7C3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Look Through Provision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7D3CD-B1B5-D50E-BA2C-A53C579D5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Calibri"/>
                <a:cs typeface="Calibri"/>
              </a:rPr>
              <a:t>Have had productive conversations with Senate Small Business Committee staff (majority and minority) and received several mechanical questions.</a:t>
            </a:r>
          </a:p>
          <a:p>
            <a:endParaRPr lang="en-US" sz="1600">
              <a:ea typeface="Calibri"/>
              <a:cs typeface="Calibri"/>
            </a:endParaRPr>
          </a:p>
          <a:p>
            <a:r>
              <a:rPr lang="en-US" sz="2800" dirty="0">
                <a:ea typeface="Calibri"/>
                <a:cs typeface="Calibri"/>
              </a:rPr>
              <a:t>Continuing to meet with and educate House and Senate Small Business Committee members to educate them on ESOPS and the issue of transitioning from partial ESOP to 100% and losing special designations.</a:t>
            </a:r>
          </a:p>
          <a:p>
            <a:endParaRPr lang="en-US" sz="1800">
              <a:ea typeface="Calibri"/>
              <a:cs typeface="Calibri"/>
            </a:endParaRPr>
          </a:p>
          <a:p>
            <a:r>
              <a:rPr lang="en-US" sz="2800" dirty="0">
                <a:ea typeface="Calibri"/>
                <a:cs typeface="Calibri"/>
              </a:rPr>
              <a:t>ECR is meeting with NCEO later this week to discuss a potential white paper that explains logistics and process of transitioning to 100% ESOP</a:t>
            </a:r>
          </a:p>
        </p:txBody>
      </p:sp>
    </p:spTree>
    <p:extLst>
      <p:ext uri="{BB962C8B-B14F-4D97-AF65-F5344CB8AC3E}">
        <p14:creationId xmlns:p14="http://schemas.microsoft.com/office/powerpoint/2010/main" val="3084596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D21D9-75D0-EA2F-CFF9-B33D0949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GSA Fix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0E64-F968-52A7-E08E-6755F3131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DPC Memo/FAQ states only DoD contracting officers can submit applications to use DFARS Subpart 270.1</a:t>
            </a:r>
          </a:p>
          <a:p>
            <a:pPr lvl="1"/>
            <a:r>
              <a:rPr lang="en-US" dirty="0">
                <a:ea typeface="Calibri"/>
                <a:cs typeface="Calibri"/>
              </a:rPr>
              <a:t>Not aware of any non-DoD (GSA) contracting officer submissions or DPC disapprovals…</a:t>
            </a:r>
          </a:p>
          <a:p>
            <a:r>
              <a:rPr lang="en-US" dirty="0">
                <a:ea typeface="Calibri"/>
                <a:cs typeface="Calibri"/>
              </a:rPr>
              <a:t>First engagement with DPC confirmed their FAQ interpretation</a:t>
            </a:r>
          </a:p>
          <a:p>
            <a:r>
              <a:rPr lang="en-US" dirty="0">
                <a:ea typeface="Calibri"/>
                <a:cs typeface="Calibri"/>
              </a:rPr>
              <a:t>Requested second engagement</a:t>
            </a:r>
          </a:p>
          <a:p>
            <a:r>
              <a:rPr lang="en-US" dirty="0">
                <a:ea typeface="Calibri"/>
                <a:cs typeface="Calibri"/>
              </a:rPr>
              <a:t>Meeting with SASC PSMs on March 27</a:t>
            </a:r>
          </a:p>
        </p:txBody>
      </p:sp>
    </p:spTree>
    <p:extLst>
      <p:ext uri="{BB962C8B-B14F-4D97-AF65-F5344CB8AC3E}">
        <p14:creationId xmlns:p14="http://schemas.microsoft.com/office/powerpoint/2010/main" val="184103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0AA50-70B3-01E2-F666-7864139C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GAO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FA5D4-5533-3A18-6531-5B3044C1F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9193"/>
            <a:ext cx="10972800" cy="4673601"/>
          </a:xfrm>
        </p:spPr>
        <p:txBody>
          <a:bodyPr/>
          <a:lstStyle/>
          <a:p>
            <a:pPr lvl="0"/>
            <a:r>
              <a:rPr lang="en-US" dirty="0"/>
              <a:t>GAO Reports </a:t>
            </a:r>
            <a:r>
              <a:rPr lang="en-US" u="sng" dirty="0"/>
              <a:t>always</a:t>
            </a:r>
            <a:r>
              <a:rPr lang="en-US" dirty="0"/>
              <a:t> critical; recs are on </a:t>
            </a:r>
            <a:r>
              <a:rPr lang="en-US" u="sng" dirty="0"/>
              <a:t>implementation</a:t>
            </a:r>
          </a:p>
          <a:p>
            <a:pPr lvl="0"/>
            <a:r>
              <a:rPr lang="en-US" dirty="0"/>
              <a:t>Addressing GAO recommendations will strengthen the implementation of the pilot program </a:t>
            </a:r>
          </a:p>
          <a:p>
            <a:pPr lvl="1"/>
            <a:r>
              <a:rPr lang="en-US" dirty="0"/>
              <a:t>Set foundation for making the program permanent and duplicating program government wide</a:t>
            </a:r>
          </a:p>
          <a:p>
            <a:pPr lvl="1"/>
            <a:r>
              <a:rPr lang="en-US" dirty="0"/>
              <a:t>ECR support on how to support the recs on measuring success</a:t>
            </a:r>
          </a:p>
          <a:p>
            <a:r>
              <a:rPr lang="en-US" dirty="0"/>
              <a:t>GAO’s understanding of S Corp 100% ESOPs enhanced by ECR member company interviews and research material provided to GAO to include introductions to NCEO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3BFE39-8B61-EE4F-F374-21C2B136ECA8}"/>
              </a:ext>
            </a:extLst>
          </p:cNvPr>
          <p:cNvSpPr txBox="1"/>
          <p:nvPr/>
        </p:nvSpPr>
        <p:spPr>
          <a:xfrm>
            <a:off x="293914" y="6211372"/>
            <a:ext cx="5350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Report: </a:t>
            </a:r>
            <a:r>
              <a:rPr lang="en-US" u="sng" dirty="0"/>
              <a:t>https://www.gao.gov/products/gao-25-107531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4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D3B73-C264-2CE0-F11C-0C47696E0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GAO Report (</a:t>
            </a:r>
            <a:r>
              <a:rPr lang="en-US" dirty="0" err="1">
                <a:ea typeface="Calibri"/>
                <a:cs typeface="Calibri"/>
              </a:rPr>
              <a:t>cont</a:t>
            </a:r>
            <a:r>
              <a:rPr lang="en-US" dirty="0">
                <a:ea typeface="Calibri"/>
                <a:cs typeface="Calibri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C61AF-E135-C499-819D-C7D293C3F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buFont typeface="Aptos" panose="020B0004020202020204" pitchFamily="34" charset="0"/>
              <a:buChar char="-"/>
            </a:pPr>
            <a:r>
              <a:rPr lang="en-US" sz="3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 (DPC) has already implemented many of the recommendations in their PGI memo and FAQs</a:t>
            </a:r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indent="-342900">
              <a:buFont typeface="Aptos" panose="020B0004020202020204" pitchFamily="34" charset="0"/>
              <a:buChar char="-"/>
            </a:pP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note - one of the findings is that DoD (DPC) awarded one of the first eight awards to a company that falsely claimed to be an S Corp 100% ESOP via email (pg. 9 and 10 of report); DoD (DPC’s) application template now includes submission of appropriate legal and/or tax documents to avoid this situation in the future</a:t>
            </a:r>
            <a:endParaRPr lang="en-US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59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AAD06-F16B-85CD-B4C4-3E037AB3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GAO Report (</a:t>
            </a:r>
            <a:r>
              <a:rPr lang="en-US" dirty="0" err="1">
                <a:ea typeface="Calibri"/>
                <a:cs typeface="Calibri"/>
              </a:rPr>
              <a:t>cont</a:t>
            </a:r>
            <a:r>
              <a:rPr lang="en-US" dirty="0">
                <a:ea typeface="Calibri"/>
                <a:cs typeface="Calibri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FA154-FB5B-CDFC-2FD0-0AEA58EC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 (6) Recommendations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DPC provide additional guidance to avoid issuing a contract to ineligible contractors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DPC provide well-defined, appropriate, clear, and measurable objectives for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DPC articulate data collection and assessment methodology for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DPC develop plan to evaluate program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DPC to provide an assessment of scalability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DPC to conduct appropriate, two-way communications with internal and external stakeholders</a:t>
            </a:r>
          </a:p>
        </p:txBody>
      </p:sp>
    </p:spTree>
    <p:extLst>
      <p:ext uri="{BB962C8B-B14F-4D97-AF65-F5344CB8AC3E}">
        <p14:creationId xmlns:p14="http://schemas.microsoft.com/office/powerpoint/2010/main" val="892621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8" ma:contentTypeDescription="Create a new document." ma:contentTypeScope="" ma:versionID="0cce6f2e033c630cd7d46d1152b75b0b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c8d3157bdf1cfc5f5c35b556cf60280c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634F15-5FB5-4912-B23A-9664977EAFA1}">
  <ds:schemaRefs>
    <ds:schemaRef ds:uri="a5ec7bdb-4640-4ce8-bdb9-aaf32c714275"/>
    <ds:schemaRef ds:uri="f695447e-dcab-4201-b6d4-9a6c9a18ca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32E4974-F039-41FC-8C8E-02AFB4E697BE}">
  <ds:schemaRefs>
    <ds:schemaRef ds:uri="a5ec7bdb-4640-4ce8-bdb9-aaf32c714275"/>
    <ds:schemaRef ds:uri="f695447e-dcab-4201-b6d4-9a6c9a18ca9c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811</Words>
  <Application>Microsoft Office PowerPoint</Application>
  <PresentationFormat>Widescreen</PresentationFormat>
  <Paragraphs>94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Monthly Meeting March 25, 2025 </vt:lpstr>
      <vt:lpstr>Agenda</vt:lpstr>
      <vt:lpstr>Political Update</vt:lpstr>
      <vt:lpstr>Gov-Wide Duplication</vt:lpstr>
      <vt:lpstr>Look Through Provision</vt:lpstr>
      <vt:lpstr>GSA Fix Update</vt:lpstr>
      <vt:lpstr>GAO Report </vt:lpstr>
      <vt:lpstr>GAO Report (cont)</vt:lpstr>
      <vt:lpstr>GAO Report (cont)</vt:lpstr>
      <vt:lpstr>Policy Committee Readout</vt:lpstr>
      <vt:lpstr>DFARS Subpart 270.1 Updates</vt:lpstr>
      <vt:lpstr>Agency Strategic Engagement</vt:lpstr>
      <vt:lpstr>PowerPoint Presentation</vt:lpstr>
      <vt:lpstr> Monthly Meetings on last Tuesday of each month at 4:00 pm ET Office Hours on second Tuesday of each month at 4:00 pm 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Matt Scott</cp:lastModifiedBy>
  <cp:revision>36</cp:revision>
  <cp:lastPrinted>2020-01-03T15:33:43Z</cp:lastPrinted>
  <dcterms:created xsi:type="dcterms:W3CDTF">2016-11-22T20:02:45Z</dcterms:created>
  <dcterms:modified xsi:type="dcterms:W3CDTF">2025-03-25T17:10:04Z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  <property fmtid="{D5CDD505-2E9C-101B-9397-08002B2CF9AE}" pid="4" name="MediaServiceImageTags">
    <vt:lpwstr/>
  </property>
</Properties>
</file>