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3" r:id="rId4"/>
  </p:sldMasterIdLst>
  <p:notesMasterIdLst>
    <p:notesMasterId r:id="rId19"/>
  </p:notesMasterIdLst>
  <p:sldIdLst>
    <p:sldId id="5965" r:id="rId5"/>
    <p:sldId id="5964" r:id="rId6"/>
    <p:sldId id="5981" r:id="rId7"/>
    <p:sldId id="5999" r:id="rId8"/>
    <p:sldId id="6000" r:id="rId9"/>
    <p:sldId id="6004" r:id="rId10"/>
    <p:sldId id="6005" r:id="rId11"/>
    <p:sldId id="6006" r:id="rId12"/>
    <p:sldId id="6007" r:id="rId13"/>
    <p:sldId id="5989" r:id="rId14"/>
    <p:sldId id="6008" r:id="rId15"/>
    <p:sldId id="6009" r:id="rId16"/>
    <p:sldId id="6003" r:id="rId17"/>
    <p:sldId id="5976" r:id="rId18"/>
  </p:sldIdLst>
  <p:sldSz cx="12192000" cy="6858000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DE99B76-403D-6955-2E75-7245FBA94564}" name="Teagan Poleykett" initials="TP" userId="S::tpoleykett@vennstrategies.com::8d5263f3-7f44-4644-b586-c9c4fd0eb0bb" providerId="AD"/>
  <p188:author id="{B8CE06CA-F3BC-501B-2FF6-D9535890900E}" name="Stephanie Halcrow" initials="SH" userId="bfaa66868a7fc76b" providerId="Windows Live"/>
  <p188:author id="{178CEFF2-C755-64D8-7148-4031AE777FF2}" name="Matt Scott" initials="MS" userId="S::mscott@vennstrategies.com::e3b21f49-feec-4233-931c-ce1b3ef6b6a4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 Pearce" initials="MP" lastIdx="1" clrIdx="0">
    <p:extLst>
      <p:ext uri="{19B8F6BF-5375-455C-9EA6-DF929625EA0E}">
        <p15:presenceInfo xmlns:p15="http://schemas.microsoft.com/office/powerpoint/2012/main" userId="Matt Pearc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  <a:srgbClr val="264061"/>
    <a:srgbClr val="375067"/>
    <a:srgbClr val="006FAC"/>
    <a:srgbClr val="A6A6A6"/>
    <a:srgbClr val="D9D9D9"/>
    <a:srgbClr val="6EBEEA"/>
    <a:srgbClr val="6D6D6D"/>
    <a:srgbClr val="CCCCCC"/>
    <a:srgbClr val="78C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45E09E2-8107-7483-1986-D28C4C9F1D3B}" v="25" dt="2025-03-25T17:07:24.514"/>
    <p1510:client id="{B923AF6A-BF23-1F9C-32F4-37A361450090}" v="20" dt="2025-03-24T20:59:38.74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8" d="100"/>
          <a:sy n="78" d="100"/>
        </p:scale>
        <p:origin x="850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microsoft.com/office/2018/10/relationships/authors" Target="authors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commentAuthors" Target="comment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8846EC2E-A6B5-4FB4-8885-569145C1B0E5}" type="datetimeFigureOut">
              <a:rPr lang="en-US" smtClean="0"/>
              <a:t>3/25/2025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3263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85BDFD58-E265-4BC7-B188-C9F1182790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805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55025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BDFD58-E265-4BC7-B188-C9F1182790C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07951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1445" y="2689695"/>
            <a:ext cx="10363200" cy="128811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4114986"/>
            <a:ext cx="8534400" cy="1470026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3C8CEE-B0DE-4AD8-BF28-DB4E712B8E97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C9FD-3806-4078-A11C-2FB2A02B80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012AB3-CEC1-3B8F-AA5E-4DDF454F847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0062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ate Placeholder 3">
            <a:extLst>
              <a:ext uri="{FF2B5EF4-FFF2-40B4-BE49-F238E27FC236}">
                <a16:creationId xmlns:a16="http://schemas.microsoft.com/office/drawing/2014/main" id="{A5A2767B-12E8-3097-0F5A-70DD91F148F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B6F10EF7-F91C-B355-81E1-E4236964E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8" name="Title Placeholder 1">
            <a:extLst>
              <a:ext uri="{FF2B5EF4-FFF2-40B4-BE49-F238E27FC236}">
                <a16:creationId xmlns:a16="http://schemas.microsoft.com/office/drawing/2014/main" id="{E91C370F-6C82-71E2-9D86-123039B58C1B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9" name="Text Placeholder 2">
            <a:extLst>
              <a:ext uri="{FF2B5EF4-FFF2-40B4-BE49-F238E27FC236}">
                <a16:creationId xmlns:a16="http://schemas.microsoft.com/office/drawing/2014/main" id="{B1C58673-14C8-B46F-03D7-300DC9C87AB8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609600" y="999193"/>
            <a:ext cx="10972800" cy="4673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31575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17ACB3-F2AB-4FB0-BD44-3301AD82071A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12A98A-71B5-4EDF-A3A8-AEE6BE03CF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227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105648"/>
            <a:ext cx="5384800" cy="4667624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 sz="2400">
                <a:solidFill>
                  <a:schemeClr val="bg1"/>
                </a:solidFill>
              </a:defRPr>
            </a:lvl2pPr>
            <a:lvl3pPr>
              <a:defRPr sz="2000">
                <a:solidFill>
                  <a:schemeClr val="bg1"/>
                </a:solidFill>
              </a:defRPr>
            </a:lvl3pPr>
            <a:lvl4pPr>
              <a:defRPr sz="1800">
                <a:solidFill>
                  <a:schemeClr val="bg1"/>
                </a:solidFill>
              </a:defRPr>
            </a:lvl4pPr>
            <a:lvl5pPr>
              <a:defRPr sz="1800">
                <a:solidFill>
                  <a:schemeClr val="bg1"/>
                </a:solidFill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4DC75A-5963-4759-8A21-2AD27192C3FA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B662D6-0288-46F0-BC06-7915B728FA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8CD90D-D759-A0F5-D5FE-65CF669B0A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69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D3438F-E558-4457-A8F2-7DF2DBE77132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083D68-74FF-41C4-9F30-3D668FFAF8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FAF7D40-FD72-317B-2A52-DB824D924FE9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4356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311B87-68E1-4D49-B601-BD986F480169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1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EEF144-A0A7-45BC-AB4E-9B6676C8BE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752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512173"/>
          </a:xfrm>
        </p:spPr>
        <p:txBody>
          <a:bodyPr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400">
                <a:solidFill>
                  <a:schemeClr val="bg1"/>
                </a:solidFill>
              </a:defRPr>
            </a:lvl3pPr>
            <a:lvl4pPr>
              <a:defRPr sz="2000">
                <a:solidFill>
                  <a:schemeClr val="bg1"/>
                </a:solidFill>
              </a:defRPr>
            </a:lvl4pPr>
            <a:lvl5pPr>
              <a:defRPr sz="2000">
                <a:solidFill>
                  <a:schemeClr val="bg1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350123"/>
          </a:xfrm>
        </p:spPr>
        <p:txBody>
          <a:bodyPr/>
          <a:lstStyle>
            <a:lvl1pPr marL="0" indent="0">
              <a:buNone/>
              <a:defRPr sz="1400">
                <a:solidFill>
                  <a:schemeClr val="bg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CB591D-0692-4112-B0A0-2E9F45EA45F2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11CB8-8E0C-4EF2-AAB0-9A116C0167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729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09600" y="999193"/>
            <a:ext cx="10972800" cy="475614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8FEB7298-C7C1-4AA2-9964-95265F62A99D}" type="datetimeFigureOut">
              <a:rPr lang="en-US"/>
              <a:pPr>
                <a:defRPr/>
              </a:pPr>
              <a:t>3/25/2025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D948CB7B-C705-4D4C-9351-7E2113486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ED91AD6-93FE-270E-05B4-BD706385537E}"/>
              </a:ext>
            </a:extLst>
          </p:cNvPr>
          <p:cNvSpPr txBox="1">
            <a:spLocks/>
          </p:cNvSpPr>
          <p:nvPr userDrawn="1"/>
        </p:nvSpPr>
        <p:spPr bwMode="auto">
          <a:xfrm>
            <a:off x="609600" y="274638"/>
            <a:ext cx="10972800" cy="7245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6171509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9" r:id="rId5"/>
    <p:sldLayoutId id="2147483730" r:id="rId6"/>
    <p:sldLayoutId id="2147483731" r:id="rId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bg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acquisition.gov/dfarspgi/pgi-part-270-defense-contracting-programs" TargetMode="External"/><Relationship Id="rId2" Type="http://schemas.openxmlformats.org/officeDocument/2006/relationships/hyperlink" Target="https://www.acquisition.gov/dfars/part-270-defense-contracting-program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acq.osd.mil/dpap/policy/policyvault/USA002576-24-DPCAP.pdf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EEC2DB0A-5CA7-60F8-6209-E430423EAEC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lIns="91440" tIns="45720" rIns="91440" bIns="45720" anchor="t"/>
          <a:lstStyle/>
          <a:p>
            <a:r>
              <a:rPr lang="en-US"/>
              <a:t>Monthly Meeting</a:t>
            </a:r>
            <a:br>
              <a:rPr lang="en-US"/>
            </a:br>
            <a:r>
              <a:rPr lang="en-US"/>
              <a:t>March 25, 2025</a:t>
            </a:r>
            <a:br>
              <a:rPr lang="en-US"/>
            </a:b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A3E8BE1-6361-ACAB-3F52-9A204302EFD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28756" y="278572"/>
            <a:ext cx="6568579" cy="22739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8924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634DD6-F4F3-8D6B-96D8-E557351C24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Policy Committee Readout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81B223-B4F7-410A-8D50-1FB3FCB2CC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087541"/>
            <a:ext cx="10972800" cy="4673601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Policy Committee met on 2/27 to discuss the Domestic Ownership and Resilience Act (DORA) as drafted by Sen. Van Hollen's office.</a:t>
            </a:r>
          </a:p>
          <a:p>
            <a:r>
              <a:rPr lang="en-US">
                <a:ea typeface="+mn-lt"/>
                <a:cs typeface="+mn-lt"/>
              </a:rPr>
              <a:t>Members expressed concern over possible encouragement of private equity involvement in the ESOP landscape. </a:t>
            </a:r>
          </a:p>
          <a:p>
            <a:r>
              <a:rPr lang="en-US">
                <a:ea typeface="Calibri"/>
                <a:cs typeface="Calibri"/>
              </a:rPr>
              <a:t>Consensus to wait for ESCA or ESOP Association reaction, stay engaged with congressional staff for awareness. </a:t>
            </a:r>
          </a:p>
        </p:txBody>
      </p:sp>
    </p:spTree>
    <p:extLst>
      <p:ext uri="{BB962C8B-B14F-4D97-AF65-F5344CB8AC3E}">
        <p14:creationId xmlns:p14="http://schemas.microsoft.com/office/powerpoint/2010/main" val="40386819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E99EB53-64CF-99FB-18F0-DBCF50F4FD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-6099"/>
            <a:ext cx="10972800" cy="724555"/>
          </a:xfrm>
        </p:spPr>
        <p:txBody>
          <a:bodyPr/>
          <a:lstStyle/>
          <a:p>
            <a:r>
              <a:rPr lang="en-US"/>
              <a:t>DFARS Subpart 270.1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4CAA9F-BEAA-F3A3-5F6C-A3C421CA12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726593"/>
            <a:ext cx="12408451" cy="4673601"/>
          </a:xfrm>
        </p:spPr>
        <p:txBody>
          <a:bodyPr/>
          <a:lstStyle/>
          <a:p>
            <a:r>
              <a:rPr lang="en-US" sz="2000" dirty="0"/>
              <a:t>DFARS Subpart 270.1 Use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Applications Submitted			Yes (~6)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DPC Approving 				Yes (3)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Contract Awards				Not aware of any yet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Organizations				USSF, USAF</a:t>
            </a:r>
            <a:endParaRPr lang="en-US" sz="1800" dirty="0">
              <a:ea typeface="Calibri"/>
              <a:cs typeface="Calibri"/>
            </a:endParaRPr>
          </a:p>
          <a:p>
            <a:endParaRPr lang="en-US" sz="2000" dirty="0">
              <a:ea typeface="Calibri"/>
              <a:cs typeface="Calibri"/>
            </a:endParaRPr>
          </a:p>
          <a:p>
            <a:r>
              <a:rPr lang="en-US" sz="2000" dirty="0"/>
              <a:t>ECR Member Companies Feedback</a:t>
            </a:r>
            <a:endParaRPr lang="en-US" sz="20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Ensure contracting officer includes </a:t>
            </a:r>
            <a:r>
              <a:rPr lang="en-US" sz="1800" u="sng" dirty="0"/>
              <a:t>all</a:t>
            </a:r>
            <a:r>
              <a:rPr lang="en-US" sz="1800" dirty="0"/>
              <a:t> required documentation in submission to DPC</a:t>
            </a:r>
            <a:endParaRPr lang="en-US" sz="1800" dirty="0">
              <a:ea typeface="Calibri"/>
              <a:cs typeface="Calibri"/>
            </a:endParaRPr>
          </a:p>
          <a:p>
            <a:pPr lvl="1"/>
            <a:r>
              <a:rPr lang="en-US" sz="1800" dirty="0"/>
              <a:t>DPC review process taking 30 days</a:t>
            </a:r>
          </a:p>
          <a:p>
            <a:endParaRPr lang="en-US" sz="2200" dirty="0">
              <a:ea typeface="Calibri"/>
              <a:cs typeface="Calibri"/>
            </a:endParaRPr>
          </a:p>
          <a:p>
            <a:r>
              <a:rPr lang="en-US" sz="2000" dirty="0">
                <a:ea typeface="Calibri"/>
                <a:cs typeface="Calibri"/>
              </a:rPr>
              <a:t>Additional submitted applications? </a:t>
            </a:r>
          </a:p>
          <a:p>
            <a:endParaRPr lang="en-US" sz="2000" dirty="0">
              <a:ea typeface="Calibri"/>
              <a:cs typeface="Calibri"/>
            </a:endParaRPr>
          </a:p>
          <a:p>
            <a:endParaRPr lang="en-US" dirty="0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06E0759-C67C-91A0-A29C-188D02171A5E}"/>
              </a:ext>
            </a:extLst>
          </p:cNvPr>
          <p:cNvSpPr txBox="1"/>
          <p:nvPr/>
        </p:nvSpPr>
        <p:spPr>
          <a:xfrm>
            <a:off x="0" y="6086272"/>
            <a:ext cx="5747086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u="sng" dirty="0"/>
              <a:t>Supporting Documents</a:t>
            </a:r>
          </a:p>
          <a:p>
            <a:r>
              <a:rPr lang="en-US" sz="1100" dirty="0"/>
              <a:t>DFARS Subpart 270.1: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https://www.acquisition.gov/dfars/part-270-defense-contracting-programs</a:t>
            </a:r>
            <a:endParaRPr lang="en-US" sz="1100" u="sng" dirty="0">
              <a:solidFill>
                <a:srgbClr val="0000FF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1100" dirty="0"/>
              <a:t>PGI: </a:t>
            </a:r>
            <a:r>
              <a:rPr lang="en-US" sz="1100" dirty="0">
                <a:hlinkClick r:id="rId3"/>
              </a:rPr>
              <a:t>https://www.acquisition.gov/dfarspgi/pgi-part-270-defense-contracting-programs</a:t>
            </a:r>
            <a:endParaRPr lang="en-US" sz="1100" dirty="0"/>
          </a:p>
          <a:p>
            <a:r>
              <a:rPr lang="en-US" sz="1100" dirty="0"/>
              <a:t>Policy Memo: </a:t>
            </a:r>
            <a:r>
              <a:rPr lang="en-US" sz="1100" u="sng" dirty="0">
                <a:solidFill>
                  <a:srgbClr val="0000FF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hlinkClick r:id="rId4"/>
              </a:rPr>
              <a:t>https://www.acq.osd.mil/dpap/policy/policyvault/USA002576-24-DPCAP.pdf</a:t>
            </a:r>
            <a:endParaRPr lang="en-US" sz="11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7CB766B-7FEE-90D5-831C-9201A4B0789C}"/>
              </a:ext>
            </a:extLst>
          </p:cNvPr>
          <p:cNvSpPr txBox="1"/>
          <p:nvPr/>
        </p:nvSpPr>
        <p:spPr>
          <a:xfrm>
            <a:off x="6444916" y="6086272"/>
            <a:ext cx="4404947" cy="6001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US" sz="1100" u="sng"/>
              <a:t>Supporting Documents</a:t>
            </a:r>
          </a:p>
          <a:p>
            <a:pPr lvl="1"/>
            <a:r>
              <a:rPr lang="en-US" sz="1100"/>
              <a:t>ECR FAQs: See monthly emails, website, or request directly</a:t>
            </a:r>
          </a:p>
          <a:p>
            <a:pPr lvl="1"/>
            <a:r>
              <a:rPr lang="en-US" sz="1100"/>
              <a:t>ECR Sample J&amp;A: See monthly emails, website, or request directly</a:t>
            </a:r>
          </a:p>
        </p:txBody>
      </p:sp>
    </p:spTree>
    <p:extLst>
      <p:ext uri="{BB962C8B-B14F-4D97-AF65-F5344CB8AC3E}">
        <p14:creationId xmlns:p14="http://schemas.microsoft.com/office/powerpoint/2010/main" val="3026906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E6F9-F363-7B04-7EC6-AD122B209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Agency Strategic Engagement</a:t>
            </a:r>
            <a:endParaRPr lang="en-US">
              <a:solidFill>
                <a:srgbClr val="FF0000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E2AB2B-788A-B35B-9736-8B1191A9CA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Change in Administration Churn</a:t>
            </a:r>
            <a:endParaRPr lang="en-US" dirty="0">
              <a:ea typeface="Calibri"/>
              <a:cs typeface="Calibri"/>
            </a:endParaRPr>
          </a:p>
          <a:p>
            <a:pPr lvl="1"/>
            <a:r>
              <a:rPr lang="en-US" dirty="0"/>
              <a:t>All Political Appointees from last Administration left; Positions are being filled by DoD Civil Servants</a:t>
            </a:r>
          </a:p>
          <a:p>
            <a:pPr lvl="1"/>
            <a:r>
              <a:rPr lang="en-US" dirty="0">
                <a:ea typeface="Calibri"/>
                <a:cs typeface="Calibri"/>
              </a:rPr>
              <a:t>Leadership consumed with EO compliance and impacts</a:t>
            </a:r>
          </a:p>
          <a:p>
            <a:endParaRPr lang="en-US" dirty="0"/>
          </a:p>
          <a:p>
            <a:r>
              <a:rPr lang="en-US" dirty="0"/>
              <a:t>DoD senior leader responses to email requests are still slow / non-existent</a:t>
            </a:r>
            <a:endParaRPr lang="en-US" dirty="0">
              <a:ea typeface="Calibri"/>
              <a:cs typeface="Calibri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130596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FD00C-C13B-DB2A-2C37-6A55E5F902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82F222-9CC4-96B4-2B7E-0C6F276A67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  <a:p>
            <a:endParaRPr lang="en-US">
              <a:ea typeface="Calibri"/>
              <a:cs typeface="Calibri"/>
            </a:endParaRPr>
          </a:p>
          <a:p>
            <a:pPr marL="0" indent="0" algn="ctr">
              <a:buNone/>
            </a:pPr>
            <a:r>
              <a:rPr lang="en-US">
                <a:ea typeface="Calibri"/>
                <a:cs typeface="Calibri"/>
              </a:rPr>
              <a:t>QUESTIONS AND DISCUSSION </a:t>
            </a:r>
          </a:p>
        </p:txBody>
      </p:sp>
    </p:spTree>
    <p:extLst>
      <p:ext uri="{BB962C8B-B14F-4D97-AF65-F5344CB8AC3E}">
        <p14:creationId xmlns:p14="http://schemas.microsoft.com/office/powerpoint/2010/main" val="23779308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E0E81D-7F60-7D3E-466C-F8F6661FB1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4400" y="2689695"/>
            <a:ext cx="10363200" cy="1288115"/>
          </a:xfrm>
        </p:spPr>
        <p:txBody>
          <a:bodyPr lIns="91440" tIns="45720" rIns="91440" bIns="45720" anchor="t"/>
          <a:lstStyle/>
          <a:p>
            <a:br>
              <a:rPr lang="en-US"/>
            </a:br>
            <a:r>
              <a:rPr lang="en-US" sz="2000"/>
              <a:t>Monthly Meetings on last Tuesday of each month at 4:00 pm ET</a:t>
            </a:r>
            <a:br>
              <a:rPr lang="en-US" sz="2000">
                <a:ea typeface="Calibri"/>
                <a:cs typeface="Calibri"/>
              </a:rPr>
            </a:br>
            <a:r>
              <a:rPr lang="en-US" sz="2000">
                <a:ea typeface="Calibri"/>
                <a:cs typeface="Calibri"/>
              </a:rPr>
              <a:t>Office Hours on second Tuesday of each month at 4:00 pm ET</a:t>
            </a:r>
            <a:endParaRPr lang="en-US" sz="4000"/>
          </a:p>
        </p:txBody>
      </p:sp>
    </p:spTree>
    <p:extLst>
      <p:ext uri="{BB962C8B-B14F-4D97-AF65-F5344CB8AC3E}">
        <p14:creationId xmlns:p14="http://schemas.microsoft.com/office/powerpoint/2010/main" val="2056417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8AA7AD-905A-009C-8FD6-EB7666426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254"/>
            <a:ext cx="10972800" cy="724555"/>
          </a:xfrm>
        </p:spPr>
        <p:txBody>
          <a:bodyPr/>
          <a:lstStyle/>
          <a:p>
            <a:r>
              <a:rPr lang="en-US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5BCFC24-812A-A49C-D524-540074DB2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5070" y="725053"/>
            <a:ext cx="10972800" cy="4673601"/>
          </a:xfrm>
        </p:spPr>
        <p:txBody>
          <a:bodyPr/>
          <a:lstStyle/>
          <a:p>
            <a:r>
              <a:rPr lang="en-US" sz="34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Political Update</a:t>
            </a:r>
          </a:p>
          <a:p>
            <a:r>
              <a:rPr lang="en-US" sz="3400" dirty="0">
                <a:solidFill>
                  <a:srgbClr val="FFFFFF"/>
                </a:solidFill>
                <a:ea typeface="+mn-lt"/>
                <a:cs typeface="+mn-lt"/>
              </a:rPr>
              <a:t>Gov-Wide Duplication</a:t>
            </a:r>
          </a:p>
          <a:p>
            <a:r>
              <a:rPr lang="en-US" sz="3400" dirty="0">
                <a:solidFill>
                  <a:srgbClr val="FFFFFF"/>
                </a:solidFill>
                <a:ea typeface="+mn-lt"/>
                <a:cs typeface="+mn-lt"/>
              </a:rPr>
              <a:t>Look Through Provision</a:t>
            </a:r>
          </a:p>
          <a:p>
            <a:r>
              <a:rPr lang="en-US" sz="3400" dirty="0">
                <a:solidFill>
                  <a:srgbClr val="FFFFFF"/>
                </a:solidFill>
                <a:ea typeface="+mn-lt"/>
                <a:cs typeface="+mn-lt"/>
              </a:rPr>
              <a:t>GSA Fix Update</a:t>
            </a:r>
          </a:p>
          <a:p>
            <a:r>
              <a:rPr lang="en-US" sz="3400" dirty="0">
                <a:solidFill>
                  <a:srgbClr val="FFFFFF"/>
                </a:solidFill>
                <a:ea typeface="+mn-lt"/>
                <a:cs typeface="+mn-lt"/>
              </a:rPr>
              <a:t>GAO Report</a:t>
            </a:r>
          </a:p>
          <a:p>
            <a:r>
              <a:rPr lang="en-US" sz="3400" dirty="0">
                <a:solidFill>
                  <a:srgbClr val="FFFFFF"/>
                </a:solidFill>
                <a:ea typeface="+mn-lt"/>
                <a:cs typeface="+mn-lt"/>
              </a:rPr>
              <a:t>Policy Committee Readout</a:t>
            </a:r>
          </a:p>
          <a:p>
            <a:r>
              <a:rPr lang="en-US" sz="3400" dirty="0">
                <a:solidFill>
                  <a:srgbClr val="FFFFFF"/>
                </a:solidFill>
                <a:ea typeface="+mn-lt"/>
                <a:cs typeface="+mn-lt"/>
              </a:rPr>
              <a:t>DFARS Subpart 270.1</a:t>
            </a:r>
            <a:endParaRPr lang="en-US" sz="3400" strike="sngStrike">
              <a:solidFill>
                <a:srgbClr val="FF0000"/>
              </a:solidFill>
              <a:ea typeface="Calibri"/>
              <a:cs typeface="Calibri"/>
            </a:endParaRPr>
          </a:p>
          <a:p>
            <a:r>
              <a:rPr lang="en-US" sz="3400" dirty="0">
                <a:solidFill>
                  <a:srgbClr val="FFFFFF"/>
                </a:solidFill>
                <a:latin typeface="Calibri"/>
                <a:ea typeface="Calibri"/>
                <a:cs typeface="Calibri"/>
              </a:rPr>
              <a:t>Agency Strategic Engagement</a:t>
            </a:r>
            <a:endParaRPr lang="en-US" sz="3400" dirty="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1111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E7D830-AEEE-11B6-0C63-8F3F78B814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31073"/>
            <a:ext cx="10972800" cy="724555"/>
          </a:xfrm>
        </p:spPr>
        <p:txBody>
          <a:bodyPr/>
          <a:lstStyle/>
          <a:p>
            <a:r>
              <a:rPr lang="en-US">
                <a:ea typeface="Calibri"/>
                <a:cs typeface="Calibri"/>
              </a:rPr>
              <a:t>Political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6112E7-77EE-2DB8-0A89-AA06EFABD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7861" y="712063"/>
            <a:ext cx="11856278" cy="4673601"/>
          </a:xfrm>
        </p:spPr>
        <p:txBody>
          <a:bodyPr/>
          <a:lstStyle/>
          <a:p>
            <a:endParaRPr lang="en-US" sz="2800">
              <a:ea typeface="Calibri"/>
              <a:cs typeface="Calibri"/>
            </a:endParaRPr>
          </a:p>
          <a:p>
            <a:pPr marL="0" indent="0">
              <a:buNone/>
            </a:pPr>
            <a:endParaRPr lang="en-US" sz="2400">
              <a:ea typeface="Calibri"/>
              <a:cs typeface="Calibri"/>
            </a:endParaRPr>
          </a:p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2319BA4-7F37-4B04-819D-9EF32BD90C5C}"/>
              </a:ext>
            </a:extLst>
          </p:cNvPr>
          <p:cNvSpPr txBox="1"/>
          <p:nvPr/>
        </p:nvSpPr>
        <p:spPr>
          <a:xfrm>
            <a:off x="612838" y="854923"/>
            <a:ext cx="10876899" cy="64325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bg1"/>
                </a:solidFill>
                <a:ea typeface="Calibri"/>
                <a:cs typeface="Calibri"/>
              </a:rPr>
              <a:t>NDAA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Currently on track for regular process &amp; passage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Most member submission deadlines have passed in the House but some are still active in the Senate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Anticipated House activity early summer</a:t>
            </a:r>
          </a:p>
          <a:p>
            <a:pPr lvl="1"/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285750" indent="-285750">
              <a:buFont typeface="Arial"/>
              <a:buChar char="•"/>
            </a:pPr>
            <a:r>
              <a:rPr lang="en-US" sz="2800">
                <a:solidFill>
                  <a:schemeClr val="bg1"/>
                </a:solidFill>
                <a:ea typeface="Calibri"/>
                <a:cs typeface="Calibri"/>
              </a:rPr>
              <a:t>Appropriations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Continuing Resolution passed to fund government through FY25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Member offices beginning to take submissions for FY26 </a:t>
            </a:r>
          </a:p>
          <a:p>
            <a:pPr marL="742950" lvl="1" indent="-285750">
              <a:buFont typeface="Courier New"/>
              <a:buChar char="o"/>
            </a:pPr>
            <a:r>
              <a:rPr lang="en-US" sz="2400">
                <a:solidFill>
                  <a:schemeClr val="bg1"/>
                </a:solidFill>
                <a:ea typeface="Calibri"/>
                <a:cs typeface="Calibri"/>
              </a:rPr>
              <a:t>Earmarks that were submitted and approved for FY 25 will be given "priority status" if resubmitted in FY 26</a:t>
            </a:r>
          </a:p>
          <a:p>
            <a:pPr marL="742950" lvl="1" indent="-285750">
              <a:buFont typeface="Courier New"/>
              <a:buChar char="o"/>
            </a:pP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endParaRPr lang="en-US" sz="24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  <a:p>
            <a:pPr marL="742950" lvl="1" indent="-285750">
              <a:buFont typeface="Courier New"/>
              <a:buChar char="o"/>
            </a:pPr>
            <a:endParaRPr lang="en-US" sz="2800">
              <a:solidFill>
                <a:schemeClr val="bg1"/>
              </a:solidFill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7088906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2B5AAF-EC52-BEC6-6990-3BA5242945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Gov-Wide Duplication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FBBA27-9722-6465-760F-3551370682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26456"/>
            <a:ext cx="10972800" cy="4673601"/>
          </a:xfrm>
        </p:spPr>
        <p:txBody>
          <a:bodyPr/>
          <a:lstStyle/>
          <a:p>
            <a:r>
              <a:rPr lang="en-US" sz="2800">
                <a:ea typeface="Calibri"/>
                <a:cs typeface="Calibri"/>
              </a:rPr>
              <a:t>Continuing to meet with HSGAC and House Oversight Committee member offices to socialize duplication of pilot program.</a:t>
            </a:r>
          </a:p>
          <a:p>
            <a:endParaRPr lang="en-US" sz="2800">
              <a:ea typeface="Calibri"/>
              <a:cs typeface="Calibri"/>
            </a:endParaRPr>
          </a:p>
          <a:p>
            <a:r>
              <a:rPr lang="en-US" sz="2800">
                <a:ea typeface="Calibri"/>
                <a:cs typeface="Calibri"/>
              </a:rPr>
              <a:t>Have had productive conversations with oversight committee staff about our amendment approach for NDAA.</a:t>
            </a:r>
          </a:p>
          <a:p>
            <a:endParaRPr lang="en-US" sz="2800">
              <a:ea typeface="Calibri"/>
              <a:cs typeface="Calibri"/>
            </a:endParaRPr>
          </a:p>
          <a:p>
            <a:r>
              <a:rPr lang="en-US" sz="2800">
                <a:ea typeface="Calibri"/>
                <a:cs typeface="Calibri"/>
              </a:rPr>
              <a:t>Following up with offices we've met with to share draft amendment language duplicating the Pilot.</a:t>
            </a:r>
          </a:p>
        </p:txBody>
      </p:sp>
    </p:spTree>
    <p:extLst>
      <p:ext uri="{BB962C8B-B14F-4D97-AF65-F5344CB8AC3E}">
        <p14:creationId xmlns:p14="http://schemas.microsoft.com/office/powerpoint/2010/main" val="18249536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C387F4-B811-DE49-58F5-8F7DE7C314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Calibri"/>
                <a:cs typeface="Calibri"/>
              </a:rPr>
              <a:t>Look Through Provision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57D3CD-B1B5-D50E-BA2C-A53C579D5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ea typeface="Calibri"/>
                <a:cs typeface="Calibri"/>
              </a:rPr>
              <a:t>Have had productive conversations with Senate Small Business Committee staff (majority and minority) and received several mechanical questions.</a:t>
            </a:r>
          </a:p>
          <a:p>
            <a:endParaRPr lang="en-US" sz="1600">
              <a:ea typeface="Calibri"/>
              <a:cs typeface="Calibri"/>
            </a:endParaRPr>
          </a:p>
          <a:p>
            <a:r>
              <a:rPr lang="en-US" sz="2800" dirty="0">
                <a:ea typeface="Calibri"/>
                <a:cs typeface="Calibri"/>
              </a:rPr>
              <a:t>Continuing to meet with and educate House and Senate Small Business Committee members to educate them on ESOPS and the issue of transitioning from partial ESOP to 100% and losing special designations.</a:t>
            </a:r>
          </a:p>
          <a:p>
            <a:endParaRPr lang="en-US" sz="1800">
              <a:ea typeface="Calibri"/>
              <a:cs typeface="Calibri"/>
            </a:endParaRPr>
          </a:p>
          <a:p>
            <a:r>
              <a:rPr lang="en-US" sz="2800" dirty="0">
                <a:ea typeface="Calibri"/>
                <a:cs typeface="Calibri"/>
              </a:rPr>
              <a:t>ECR is meeting with NCEO later this week to discuss a potential white paper that explains logistics and process of transitioning to 100% ESOP</a:t>
            </a:r>
          </a:p>
        </p:txBody>
      </p:sp>
    </p:spTree>
    <p:extLst>
      <p:ext uri="{BB962C8B-B14F-4D97-AF65-F5344CB8AC3E}">
        <p14:creationId xmlns:p14="http://schemas.microsoft.com/office/powerpoint/2010/main" val="30845968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D21D9-75D0-EA2F-CFF9-B33D0949D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GSA Fix Update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EB0E64-F968-52A7-E08E-6755F31313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DPC Memo/FAQ states only DoD contracting officers can submit applications to use DFARS Subpart 270.1</a:t>
            </a:r>
          </a:p>
          <a:p>
            <a:pPr lvl="1"/>
            <a:r>
              <a:rPr lang="en-US" dirty="0">
                <a:ea typeface="Calibri"/>
                <a:cs typeface="Calibri"/>
              </a:rPr>
              <a:t>Not aware of any non-DoD (GSA) contracting officer submissions or DPC disapprovals…</a:t>
            </a:r>
          </a:p>
          <a:p>
            <a:r>
              <a:rPr lang="en-US" dirty="0">
                <a:ea typeface="Calibri"/>
                <a:cs typeface="Calibri"/>
              </a:rPr>
              <a:t>First engagement with DPC confirmed their FAQ interpretation</a:t>
            </a:r>
          </a:p>
          <a:p>
            <a:r>
              <a:rPr lang="en-US" dirty="0">
                <a:ea typeface="Calibri"/>
                <a:cs typeface="Calibri"/>
              </a:rPr>
              <a:t>Requested second engagement</a:t>
            </a:r>
          </a:p>
          <a:p>
            <a:r>
              <a:rPr lang="en-US" dirty="0">
                <a:ea typeface="Calibri"/>
                <a:cs typeface="Calibri"/>
              </a:rPr>
              <a:t>Meeting with SASC PSMs on March 27</a:t>
            </a:r>
          </a:p>
        </p:txBody>
      </p:sp>
    </p:spTree>
    <p:extLst>
      <p:ext uri="{BB962C8B-B14F-4D97-AF65-F5344CB8AC3E}">
        <p14:creationId xmlns:p14="http://schemas.microsoft.com/office/powerpoint/2010/main" val="18410390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D0AA50-70B3-01E2-F666-7864139CD3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724555"/>
          </a:xfrm>
        </p:spPr>
        <p:txBody>
          <a:bodyPr/>
          <a:lstStyle/>
          <a:p>
            <a:r>
              <a:rPr lang="en-US" dirty="0"/>
              <a:t>GAO Report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CFA5D4-5533-3A18-6531-5B3044C1F5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999193"/>
            <a:ext cx="10972800" cy="4673601"/>
          </a:xfrm>
        </p:spPr>
        <p:txBody>
          <a:bodyPr/>
          <a:lstStyle/>
          <a:p>
            <a:pPr lvl="0"/>
            <a:r>
              <a:rPr lang="en-US" dirty="0"/>
              <a:t>GAO Reports </a:t>
            </a:r>
            <a:r>
              <a:rPr lang="en-US" u="sng" dirty="0"/>
              <a:t>always</a:t>
            </a:r>
            <a:r>
              <a:rPr lang="en-US" dirty="0"/>
              <a:t> critical; recs are on </a:t>
            </a:r>
            <a:r>
              <a:rPr lang="en-US" u="sng" dirty="0"/>
              <a:t>implementation</a:t>
            </a:r>
          </a:p>
          <a:p>
            <a:pPr lvl="0"/>
            <a:r>
              <a:rPr lang="en-US" dirty="0"/>
              <a:t>Addressing GAO recommendations will strengthen the implementation of the pilot program </a:t>
            </a:r>
          </a:p>
          <a:p>
            <a:pPr lvl="1"/>
            <a:r>
              <a:rPr lang="en-US" dirty="0"/>
              <a:t>Set foundation for making the program permanent and duplicating program government wide</a:t>
            </a:r>
          </a:p>
          <a:p>
            <a:pPr lvl="1"/>
            <a:r>
              <a:rPr lang="en-US" dirty="0"/>
              <a:t>ECR support on how to support the recs on measuring success</a:t>
            </a:r>
          </a:p>
          <a:p>
            <a:r>
              <a:rPr lang="en-US" dirty="0"/>
              <a:t>GAO’s understanding of S Corp 100% ESOPs enhanced by ECR member company interviews and research material provided to GAO to include introductions to NCEO</a:t>
            </a:r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0D3BFE39-8B61-EE4F-F374-21C2B136ECA8}"/>
              </a:ext>
            </a:extLst>
          </p:cNvPr>
          <p:cNvSpPr txBox="1"/>
          <p:nvPr/>
        </p:nvSpPr>
        <p:spPr>
          <a:xfrm>
            <a:off x="293914" y="6211372"/>
            <a:ext cx="53505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Report: </a:t>
            </a:r>
            <a:r>
              <a:rPr lang="en-US" u="sng" dirty="0"/>
              <a:t>https://www.gao.gov/products/gao-25-107531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5424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2D3B73-C264-2CE0-F11C-0C47696E0A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GAO Report (</a:t>
            </a:r>
            <a:r>
              <a:rPr lang="en-US" dirty="0" err="1">
                <a:ea typeface="Calibri"/>
                <a:cs typeface="Calibri"/>
              </a:rPr>
              <a:t>cont</a:t>
            </a:r>
            <a:r>
              <a:rPr lang="en-US" dirty="0">
                <a:ea typeface="Calibri"/>
                <a:cs typeface="Calibri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11C61AF-E135-C499-819D-C7D293C3F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marR="0" lvl="0" indent="-342900">
              <a:buFont typeface="Aptos" panose="020B0004020202020204" pitchFamily="34" charset="0"/>
              <a:buChar char="-"/>
            </a:pPr>
            <a:r>
              <a:rPr lang="en-US" sz="3200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DoD (DPC) has already implemented many of the recommendations in their PGI memo and FAQs</a:t>
            </a:r>
            <a:endParaRPr lang="en-US" sz="3200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  <a:p>
            <a:pPr lvl="1" indent="-342900">
              <a:buFont typeface="Aptos" panose="020B0004020202020204" pitchFamily="34" charset="0"/>
              <a:buChar char="-"/>
            </a:pPr>
            <a:r>
              <a:rPr lang="en-US" dirty="0">
                <a:effectLst/>
                <a:latin typeface="Aptos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Of note - one of the findings is that DoD (DPC) awarded one of the first eight awards to a company that falsely claimed to be an S Corp 100% ESOP via email (pg. 9 and 10 of report); DoD (DPC’s) application template now includes submission of appropriate legal and/or tax documents to avoid this situation in the future</a:t>
            </a:r>
            <a:endParaRPr lang="en-US" dirty="0">
              <a:effectLst/>
              <a:latin typeface="Aptos" panose="020B0004020202020204" pitchFamily="34" charset="0"/>
              <a:ea typeface="Aptos" panose="020B000402020202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51599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1AAD06-F16B-85CD-B4C4-3E037AB3A0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Calibri"/>
                <a:cs typeface="Calibri"/>
              </a:rPr>
              <a:t>GAO Report (</a:t>
            </a:r>
            <a:r>
              <a:rPr lang="en-US" dirty="0" err="1">
                <a:ea typeface="Calibri"/>
                <a:cs typeface="Calibri"/>
              </a:rPr>
              <a:t>cont</a:t>
            </a:r>
            <a:r>
              <a:rPr lang="en-US" dirty="0">
                <a:ea typeface="Calibri"/>
                <a:cs typeface="Calibri"/>
              </a:rPr>
              <a:t>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EFA154-FB5B-CDFC-2FD0-0AEA58EC7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Six (6) Recommendations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DPC provide additional guidance to avoid issuing a contract to ineligible contractors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DPC provide well-defined, appropriate, clear, and measurable objectives for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DPC articulate data collection and assessment methodology for program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DPC develop plan to evaluate program results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DPC to provide an assessment of scalability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sz="2400" dirty="0"/>
              <a:t>DPC to conduct appropriate, two-way communications with internal and external stakeholders</a:t>
            </a:r>
          </a:p>
        </p:txBody>
      </p:sp>
    </p:spTree>
    <p:extLst>
      <p:ext uri="{BB962C8B-B14F-4D97-AF65-F5344CB8AC3E}">
        <p14:creationId xmlns:p14="http://schemas.microsoft.com/office/powerpoint/2010/main" val="8926215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782797039E10F4B877B1785F1083F48" ma:contentTypeVersion="18" ma:contentTypeDescription="Create a new document." ma:contentTypeScope="" ma:versionID="0cce6f2e033c630cd7d46d1152b75b0b">
  <xsd:schema xmlns:xsd="http://www.w3.org/2001/XMLSchema" xmlns:xs="http://www.w3.org/2001/XMLSchema" xmlns:p="http://schemas.microsoft.com/office/2006/metadata/properties" xmlns:ns2="a5ec7bdb-4640-4ce8-bdb9-aaf32c714275" xmlns:ns3="f695447e-dcab-4201-b6d4-9a6c9a18ca9c" targetNamespace="http://schemas.microsoft.com/office/2006/metadata/properties" ma:root="true" ma:fieldsID="c8d3157bdf1cfc5f5c35b556cf60280c" ns2:_="" ns3:_="">
    <xsd:import namespace="a5ec7bdb-4640-4ce8-bdb9-aaf32c714275"/>
    <xsd:import namespace="f695447e-dcab-4201-b6d4-9a6c9a18ca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LengthInSeconds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ec7bdb-4640-4ce8-bdb9-aaf32c7142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9c190e5d-d177-4975-b4ef-fb844f368b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95447e-dcab-4201-b6d4-9a6c9a18ca9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51087f6d-bab2-4576-8bf9-71eecf17b314}" ma:internalName="TaxCatchAll" ma:showField="CatchAllData" ma:web="f695447e-dcab-4201-b6d4-9a6c9a18ca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f695447e-dcab-4201-b6d4-9a6c9a18ca9c" xsi:nil="true"/>
    <lcf76f155ced4ddcb4097134ff3c332f xmlns="a5ec7bdb-4640-4ce8-bdb9-aaf32c714275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A2D69DA-04A3-459A-92E8-F10629FA5E0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B634F15-5FB5-4912-B23A-9664977EAFA1}">
  <ds:schemaRefs>
    <ds:schemaRef ds:uri="a5ec7bdb-4640-4ce8-bdb9-aaf32c714275"/>
    <ds:schemaRef ds:uri="f695447e-dcab-4201-b6d4-9a6c9a18ca9c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3.xml><?xml version="1.0" encoding="utf-8"?>
<ds:datastoreItem xmlns:ds="http://schemas.openxmlformats.org/officeDocument/2006/customXml" ds:itemID="{B32E4974-F039-41FC-8C8E-02AFB4E697BE}">
  <ds:schemaRefs>
    <ds:schemaRef ds:uri="a5ec7bdb-4640-4ce8-bdb9-aaf32c714275"/>
    <ds:schemaRef ds:uri="f695447e-dcab-4201-b6d4-9a6c9a18ca9c"/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811</Words>
  <Application>Microsoft Office PowerPoint</Application>
  <PresentationFormat>Widescreen</PresentationFormat>
  <Paragraphs>94</Paragraphs>
  <Slides>14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Monthly Meeting March 25, 2025 </vt:lpstr>
      <vt:lpstr>Agenda</vt:lpstr>
      <vt:lpstr>Political Update</vt:lpstr>
      <vt:lpstr>Gov-Wide Duplication</vt:lpstr>
      <vt:lpstr>Look Through Provision</vt:lpstr>
      <vt:lpstr>GSA Fix Update</vt:lpstr>
      <vt:lpstr>GAO Report </vt:lpstr>
      <vt:lpstr>GAO Report (cont)</vt:lpstr>
      <vt:lpstr>GAO Report (cont)</vt:lpstr>
      <vt:lpstr>Policy Committee Readout</vt:lpstr>
      <vt:lpstr>DFARS Subpart 270.1 Updates</vt:lpstr>
      <vt:lpstr>Agency Strategic Engagement</vt:lpstr>
      <vt:lpstr>PowerPoint Presentation</vt:lpstr>
      <vt:lpstr> Monthly Meetings on last Tuesday of each month at 4:00 pm ET Office Hours on second Tuesday of each month at 4:00 pm 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Kevin Lerner</dc:creator>
  <cp:lastModifiedBy>Matt Scott</cp:lastModifiedBy>
  <cp:revision>36</cp:revision>
  <cp:lastPrinted>2020-01-03T15:33:43Z</cp:lastPrinted>
  <dcterms:created xsi:type="dcterms:W3CDTF">2016-11-22T20:02:45Z</dcterms:created>
  <dcterms:modified xsi:type="dcterms:W3CDTF">2025-03-25T17:10:04Z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rder">
    <vt:lpwstr>8630400.00000000</vt:lpwstr>
  </property>
  <property fmtid="{D5CDD505-2E9C-101B-9397-08002B2CF9AE}" pid="3" name="ContentTypeId">
    <vt:lpwstr>0x010100B782797039E10F4B877B1785F1083F48</vt:lpwstr>
  </property>
  <property fmtid="{D5CDD505-2E9C-101B-9397-08002B2CF9AE}" pid="4" name="MediaServiceImageTags">
    <vt:lpwstr/>
  </property>
</Properties>
</file>