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4"/>
  </p:sldMasterIdLst>
  <p:notesMasterIdLst>
    <p:notesMasterId r:id="rId25"/>
  </p:notesMasterIdLst>
  <p:sldIdLst>
    <p:sldId id="5965" r:id="rId5"/>
    <p:sldId id="5964" r:id="rId6"/>
    <p:sldId id="6015" r:id="rId7"/>
    <p:sldId id="6013" r:id="rId8"/>
    <p:sldId id="5981" r:id="rId9"/>
    <p:sldId id="5999" r:id="rId10"/>
    <p:sldId id="6000" r:id="rId11"/>
    <p:sldId id="6016" r:id="rId12"/>
    <p:sldId id="6017" r:id="rId13"/>
    <p:sldId id="6018" r:id="rId14"/>
    <p:sldId id="6004" r:id="rId15"/>
    <p:sldId id="6014" r:id="rId16"/>
    <p:sldId id="6009" r:id="rId17"/>
    <p:sldId id="6021" r:id="rId18"/>
    <p:sldId id="6008" r:id="rId19"/>
    <p:sldId id="6019" r:id="rId20"/>
    <p:sldId id="6011" r:id="rId21"/>
    <p:sldId id="6020" r:id="rId22"/>
    <p:sldId id="6003" r:id="rId23"/>
    <p:sldId id="5976" r:id="rId24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DE99B76-403D-6955-2E75-7245FBA94564}" name="Teagan Poleykett" initials="TP" userId="S::tpoleykett@vennstrategies.com::8d5263f3-7f44-4644-b586-c9c4fd0eb0bb" providerId="AD"/>
  <p188:author id="{B8CE06CA-F3BC-501B-2FF6-D9535890900E}" name="Stephanie Halcrow" initials="SH" userId="bfaa66868a7fc76b" providerId="Windows Live"/>
  <p188:author id="{178CEFF2-C755-64D8-7148-4031AE777FF2}" name="Matt Scott" initials="MS" userId="S::mscott@vennstrategies.com::e3b21f49-feec-4233-931c-ce1b3ef6b6a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t Pearce" initials="MP" lastIdx="1" clrIdx="0">
    <p:extLst>
      <p:ext uri="{19B8F6BF-5375-455C-9EA6-DF929625EA0E}">
        <p15:presenceInfo xmlns:p15="http://schemas.microsoft.com/office/powerpoint/2012/main" userId="Matt Pearc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BF2"/>
    <a:srgbClr val="A6A6A6"/>
    <a:srgbClr val="D9D9D9"/>
    <a:srgbClr val="FF33CC"/>
    <a:srgbClr val="264061"/>
    <a:srgbClr val="375067"/>
    <a:srgbClr val="006FAC"/>
    <a:srgbClr val="6EBEEA"/>
    <a:srgbClr val="6D6D6D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661B41-0E5F-F92B-CDFC-8DB2F24DD9E9}" v="6" dt="2025-06-03T13:43:51.870"/>
    <p1510:client id="{317C4548-E61C-6157-4FE4-7B8FEEB2D8EE}" v="874" dt="2025-06-02T18:31:12.3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3204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33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agan Poleykett" userId="S::tpoleykett@vennstrategies.com::8d5263f3-7f44-4644-b586-c9c4fd0eb0bb" providerId="AD" clId="Web-{07661B41-0E5F-F92B-CDFC-8DB2F24DD9E9}"/>
    <pc:docChg chg="modSld">
      <pc:chgData name="Teagan Poleykett" userId="S::tpoleykett@vennstrategies.com::8d5263f3-7f44-4644-b586-c9c4fd0eb0bb" providerId="AD" clId="Web-{07661B41-0E5F-F92B-CDFC-8DB2F24DD9E9}" dt="2025-06-03T13:43:49.729" v="4" actId="20577"/>
      <pc:docMkLst>
        <pc:docMk/>
      </pc:docMkLst>
      <pc:sldChg chg="modSp">
        <pc:chgData name="Teagan Poleykett" userId="S::tpoleykett@vennstrategies.com::8d5263f3-7f44-4644-b586-c9c4fd0eb0bb" providerId="AD" clId="Web-{07661B41-0E5F-F92B-CDFC-8DB2F24DD9E9}" dt="2025-06-03T13:43:49.729" v="4" actId="20577"/>
        <pc:sldMkLst>
          <pc:docMk/>
          <pc:sldMk cId="3853983221" sldId="6013"/>
        </pc:sldMkLst>
        <pc:spChg chg="mod">
          <ac:chgData name="Teagan Poleykett" userId="S::tpoleykett@vennstrategies.com::8d5263f3-7f44-4644-b586-c9c4fd0eb0bb" providerId="AD" clId="Web-{07661B41-0E5F-F92B-CDFC-8DB2F24DD9E9}" dt="2025-06-03T13:43:49.729" v="4" actId="20577"/>
          <ac:spMkLst>
            <pc:docMk/>
            <pc:sldMk cId="3853983221" sldId="6013"/>
            <ac:spMk id="3" creationId="{3C8DC751-3526-C6A1-CC3F-B24A7BCC044F}"/>
          </ac:spMkLst>
        </pc:spChg>
      </pc:sldChg>
      <pc:sldChg chg="modSp">
        <pc:chgData name="Teagan Poleykett" userId="S::tpoleykett@vennstrategies.com::8d5263f3-7f44-4644-b586-c9c4fd0eb0bb" providerId="AD" clId="Web-{07661B41-0E5F-F92B-CDFC-8DB2F24DD9E9}" dt="2025-06-03T13:43:21.603" v="2" actId="20577"/>
        <pc:sldMkLst>
          <pc:docMk/>
          <pc:sldMk cId="282198832" sldId="6015"/>
        </pc:sldMkLst>
        <pc:spChg chg="mod">
          <ac:chgData name="Teagan Poleykett" userId="S::tpoleykett@vennstrategies.com::8d5263f3-7f44-4644-b586-c9c4fd0eb0bb" providerId="AD" clId="Web-{07661B41-0E5F-F92B-CDFC-8DB2F24DD9E9}" dt="2025-06-03T13:43:21.603" v="2" actId="20577"/>
          <ac:spMkLst>
            <pc:docMk/>
            <pc:sldMk cId="282198832" sldId="6015"/>
            <ac:spMk id="3" creationId="{50A10058-8869-6928-EDC1-41C91B7622D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8846EC2E-A6B5-4FB4-8885-569145C1B0E5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85BDFD58-E265-4BC7-B188-C9F118279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80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BDFD58-E265-4BC7-B188-C9F1182790C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502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BDFD58-E265-4BC7-B188-C9F1182790C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795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1445" y="2689695"/>
            <a:ext cx="10363200" cy="128811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114986"/>
            <a:ext cx="8534400" cy="1470026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C8CEE-B0DE-4AD8-BF28-DB4E712B8E97}" type="datetimeFigureOut">
              <a:rPr lang="en-US"/>
              <a:pPr>
                <a:defRPr/>
              </a:pPr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8C9FD-3806-4078-A11C-2FB2A02B80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5012AB3-CEC1-3B8F-AA5E-4DDF454F847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28756" y="278572"/>
            <a:ext cx="6568579" cy="227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062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A5A2767B-12E8-3097-0F5A-70DD91F148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7ACB3-F2AB-4FB0-BD44-3301AD82071A}" type="datetimeFigureOut">
              <a:rPr lang="en-US"/>
              <a:pPr>
                <a:defRPr/>
              </a:pPr>
              <a:t>6/3/2025</a:t>
            </a:fld>
            <a:endParaRPr lang="en-US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B6F10EF7-F91C-B355-81E1-E4236964E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662D6-0288-46F0-BC06-7915B728F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8" name="Title Placeholder 1">
            <a:extLst>
              <a:ext uri="{FF2B5EF4-FFF2-40B4-BE49-F238E27FC236}">
                <a16:creationId xmlns:a16="http://schemas.microsoft.com/office/drawing/2014/main" id="{E91C370F-6C82-71E2-9D86-123039B58C1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72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B1C58673-14C8-B46F-03D7-300DC9C87AB8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609600" y="999193"/>
            <a:ext cx="10972800" cy="4673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31575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7ACB3-F2AB-4FB0-BD44-3301AD82071A}" type="datetimeFigureOut">
              <a:rPr lang="en-US"/>
              <a:pPr>
                <a:defRPr/>
              </a:pPr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2A98A-71B5-4EDF-A3A8-AEE6BE03C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22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05648"/>
            <a:ext cx="5384800" cy="4667624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05648"/>
            <a:ext cx="5384800" cy="4667624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DC75A-5963-4759-8A21-2AD27192C3FA}" type="datetimeFigureOut">
              <a:rPr lang="en-US"/>
              <a:pPr>
                <a:defRPr/>
              </a:pPr>
              <a:t>6/3/2025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662D6-0288-46F0-BC06-7915B728F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8CD90D-D759-A0F5-D5FE-65CF669B0AE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72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1698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3438F-E558-4457-A8F2-7DF2DBE77132}" type="datetimeFigureOut">
              <a:rPr lang="en-US"/>
              <a:pPr>
                <a:defRPr/>
              </a:pPr>
              <a:t>6/3/2025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83D68-74FF-41C4-9F30-3D668FFAF8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AF7D40-FD72-317B-2A52-DB824D924FE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72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243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11B87-68E1-4D49-B601-BD986F480169}" type="datetimeFigureOut">
              <a:rPr lang="en-US"/>
              <a:pPr>
                <a:defRPr/>
              </a:pPr>
              <a:t>6/3/2025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EF144-A0A7-45BC-AB4E-9B6676C8BE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752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51217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35012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B591D-0692-4112-B0A0-2E9F45EA45F2}" type="datetimeFigureOut">
              <a:rPr lang="en-US"/>
              <a:pPr>
                <a:defRPr/>
              </a:pPr>
              <a:t>6/3/2025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11CB8-8E0C-4EF2-AAB0-9A116C016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729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999193"/>
            <a:ext cx="10972800" cy="4756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FEB7298-C7C1-4AA2-9964-95265F62A99D}" type="datetimeFigureOut">
              <a:rPr lang="en-US"/>
              <a:pPr>
                <a:defRPr/>
              </a:pPr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948CB7B-C705-4D4C-9351-7E2113486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D91AD6-93FE-270E-05B4-BD706385537E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09600" y="274638"/>
            <a:ext cx="10972800" cy="72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17150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9" r:id="rId5"/>
    <p:sldLayoutId id="2147483730" r:id="rId6"/>
    <p:sldLayoutId id="2147483731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quisition.gov/dfars/part-270-defense-contracting-programs" TargetMode="External"/><Relationship Id="rId2" Type="http://schemas.openxmlformats.org/officeDocument/2006/relationships/hyperlink" Target="https://forms.cloud.microsoft/r/iMtNnNcbE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acq.osd.mil/dpap/policy/policyvault/USA002576-24-DPCAP.pdf" TargetMode="External"/><Relationship Id="rId4" Type="http://schemas.openxmlformats.org/officeDocument/2006/relationships/hyperlink" Target="https://www.acquisition.gov/dfarspgi/pgi-part-270-defense-contracting-programs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cloud.microsoft/r/iMtNnNcbEG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cloud.microsoft/r/AQLAa19L5g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EC2DB0A-5CA7-60F8-6209-E430423EAE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lIns="91440" tIns="45720" rIns="91440" bIns="45720" anchor="t"/>
          <a:lstStyle/>
          <a:p>
            <a:r>
              <a:rPr lang="en-US" dirty="0"/>
              <a:t>Monthly Meeting</a:t>
            </a:r>
            <a:br>
              <a:rPr lang="en-US" dirty="0"/>
            </a:br>
            <a:r>
              <a:rPr lang="en-US" dirty="0"/>
              <a:t>June 3, 2025</a:t>
            </a:r>
            <a:br>
              <a:rPr lang="en-US" dirty="0"/>
            </a:br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A3E8BE1-6361-ACAB-3F52-9A204302EF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8756" y="278572"/>
            <a:ext cx="6568579" cy="227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924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4688C-48BA-A37E-1A6A-23E711151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EEIA (S.1618) vs. AORA (S.1645)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020098-8D3E-6583-1A33-B6A5DC4BED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99193"/>
            <a:ext cx="10972800" cy="716549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ea typeface="Calibri"/>
                <a:cs typeface="Calibri"/>
              </a:rPr>
              <a:t>Key Differences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227BC84-D2D4-F10E-F0F6-DE19E7BDA4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6213812"/>
              </p:ext>
            </p:extLst>
          </p:nvPr>
        </p:nvGraphicFramePr>
        <p:xfrm>
          <a:off x="534736" y="1711157"/>
          <a:ext cx="11327605" cy="3548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2092">
                  <a:extLst>
                    <a:ext uri="{9D8B030D-6E8A-4147-A177-3AD203B41FA5}">
                      <a16:colId xmlns:a16="http://schemas.microsoft.com/office/drawing/2014/main" val="2307411437"/>
                    </a:ext>
                  </a:extLst>
                </a:gridCol>
                <a:gridCol w="3702499">
                  <a:extLst>
                    <a:ext uri="{9D8B030D-6E8A-4147-A177-3AD203B41FA5}">
                      <a16:colId xmlns:a16="http://schemas.microsoft.com/office/drawing/2014/main" val="1567435574"/>
                    </a:ext>
                  </a:extLst>
                </a:gridCol>
                <a:gridCol w="4193014">
                  <a:extLst>
                    <a:ext uri="{9D8B030D-6E8A-4147-A177-3AD203B41FA5}">
                      <a16:colId xmlns:a16="http://schemas.microsoft.com/office/drawing/2014/main" val="956344223"/>
                    </a:ext>
                  </a:extLst>
                </a:gridCol>
              </a:tblGrid>
              <a:tr h="341813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EEIA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AORA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53880743"/>
                  </a:ext>
                </a:extLst>
              </a:tr>
              <a:tr h="1079408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/>
                        <a:t>Focus of Investment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Small business concerns transitioning to majority employee ownership via ESOPs or cooperatives.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Independently owned businesses transitioning to employee or cooperative ownership.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83485926"/>
                  </a:ext>
                </a:extLst>
              </a:tr>
              <a:tr h="1079408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Investment Allocation Requirements 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At least 75% of capital in covered investments; 50% must finance ownership transfers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100% of capital must go to covered investments; 50% must finance ownership transfers. </a:t>
                      </a:r>
                    </a:p>
                    <a:p>
                      <a:pPr lvl="0" algn="ctr">
                        <a:buNone/>
                      </a:pP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8103861"/>
                  </a:ext>
                </a:extLst>
              </a:tr>
              <a:tr h="82754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Implementation Timeline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Application window opens within 180 days of enactment, first licenses approved within 1 year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Application window opens within 540 days of enactment, first licenses approved within 2 years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2911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4507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D21D9-75D0-EA2F-CFF9-B33D0949D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GSA Fix Update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B0E64-F968-52A7-E08E-6755F3131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88150"/>
            <a:ext cx="10972800" cy="4673601"/>
          </a:xfrm>
        </p:spPr>
        <p:txBody>
          <a:bodyPr/>
          <a:lstStyle/>
          <a:p>
            <a:r>
              <a:rPr lang="en-US" dirty="0">
                <a:ea typeface="Calibri"/>
                <a:cs typeface="Calibri"/>
              </a:rPr>
              <a:t>DPC Memo/FAQ states only DoD contracting officers can submit applications to use DFARS Subpart 270.1</a:t>
            </a:r>
          </a:p>
          <a:p>
            <a:pPr lvl="1"/>
            <a:r>
              <a:rPr lang="en-US" dirty="0">
                <a:ea typeface="Calibri"/>
                <a:cs typeface="Calibri"/>
              </a:rPr>
              <a:t>Not aware of any non-DoD (GSA) contracting officer submissions or DPC disapprovals…</a:t>
            </a:r>
          </a:p>
          <a:p>
            <a:r>
              <a:rPr lang="en-US" dirty="0">
                <a:ea typeface="Calibri"/>
                <a:cs typeface="Calibri"/>
              </a:rPr>
              <a:t>First engagement with DPC confirmed their FAQ interpretation</a:t>
            </a:r>
          </a:p>
          <a:p>
            <a:pPr lvl="1"/>
            <a:r>
              <a:rPr lang="en-US" dirty="0">
                <a:ea typeface="Calibri"/>
                <a:cs typeface="Calibri"/>
              </a:rPr>
              <a:t>Continuing to follow up requesting second engagement</a:t>
            </a:r>
          </a:p>
          <a:p>
            <a:r>
              <a:rPr lang="en-US" dirty="0">
                <a:ea typeface="Calibri"/>
                <a:cs typeface="Calibri"/>
              </a:rPr>
              <a:t>Met with SASC PSMs on March 27 and HASC PSMs on April 22</a:t>
            </a:r>
          </a:p>
          <a:p>
            <a:r>
              <a:rPr lang="en-US" dirty="0">
                <a:ea typeface="Calibri"/>
                <a:cs typeface="Calibri"/>
              </a:rPr>
              <a:t>HASC PSMs willing to include directive report language in Chairman’s Mark</a:t>
            </a:r>
          </a:p>
        </p:txBody>
      </p:sp>
    </p:spTree>
    <p:extLst>
      <p:ext uri="{BB962C8B-B14F-4D97-AF65-F5344CB8AC3E}">
        <p14:creationId xmlns:p14="http://schemas.microsoft.com/office/powerpoint/2010/main" val="18410390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14F17-00F9-03E2-48BA-AA8D1A0B4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FY26 NDAA HASC DRL Request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503C83-D566-C0C9-7724-1C0F8C1D9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99193"/>
            <a:ext cx="10972800" cy="4372907"/>
          </a:xfrm>
        </p:spPr>
        <p:txBody>
          <a:bodyPr/>
          <a:lstStyle/>
          <a:p>
            <a:r>
              <a:rPr lang="en-US" sz="2800" dirty="0"/>
              <a:t>HASC PSMs willing to include directive report language (DRL) in Chairman’s Mark </a:t>
            </a:r>
          </a:p>
          <a:p>
            <a:r>
              <a:rPr lang="en-US" sz="2800" dirty="0"/>
              <a:t>ECR submitted DRL to include:</a:t>
            </a:r>
          </a:p>
          <a:p>
            <a:pPr lvl="1"/>
            <a:r>
              <a:rPr lang="en-US" sz="2400" dirty="0"/>
              <a:t>Commends DPC’s DFARS Part 270 rulemaking and implementation,</a:t>
            </a:r>
          </a:p>
          <a:p>
            <a:pPr lvl="1"/>
            <a:r>
              <a:rPr lang="en-US" sz="2400" dirty="0"/>
              <a:t>Emphasizes that the intent of the pilot program is for both DoD and other agency (e.g., GSA) contracting officers acting on behalf of a DoD customer are allowed to use the pilot authority and submit applications,</a:t>
            </a:r>
          </a:p>
          <a:p>
            <a:pPr lvl="1"/>
            <a:r>
              <a:rPr lang="en-US" sz="2400" dirty="0"/>
              <a:t>Recognizes the GAO report and DPC’s early actions to improve the implementation of the program, and</a:t>
            </a:r>
          </a:p>
          <a:p>
            <a:pPr lvl="1"/>
            <a:r>
              <a:rPr lang="en-US" sz="2400" dirty="0"/>
              <a:t>Requires a briefing by DPC on how they are taking full advantage of the authority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288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3E6F9-F363-7B04-7EC6-AD122B209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4555"/>
          </a:xfrm>
        </p:spPr>
        <p:txBody>
          <a:bodyPr/>
          <a:lstStyle/>
          <a:p>
            <a:r>
              <a:rPr lang="en-US"/>
              <a:t>Agency Strategic Engagement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E2AB2B-788A-B35B-9736-8B1191A9C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99193"/>
            <a:ext cx="10972800" cy="4673601"/>
          </a:xfrm>
        </p:spPr>
        <p:txBody>
          <a:bodyPr/>
          <a:lstStyle/>
          <a:p>
            <a:r>
              <a:rPr lang="en-US" sz="2000" dirty="0"/>
              <a:t>February 21 – Met with Navy - ASN(RDA)</a:t>
            </a:r>
          </a:p>
          <a:p>
            <a:r>
              <a:rPr lang="en-US" sz="2000" dirty="0"/>
              <a:t>April 14 – Met with Space Force – Space Systems Command Contracting</a:t>
            </a:r>
          </a:p>
          <a:p>
            <a:pPr lvl="1"/>
            <a:r>
              <a:rPr lang="en-US" sz="1800" dirty="0"/>
              <a:t>Recently followed up and sent list of ECR Members and NAICS Codes (sent to all offices below)</a:t>
            </a:r>
          </a:p>
          <a:p>
            <a:pPr lvl="1"/>
            <a:r>
              <a:rPr lang="en-US" sz="1800" dirty="0"/>
              <a:t>Also interested in increased employee retention rates of 100% S Corp ESOPs</a:t>
            </a:r>
          </a:p>
          <a:p>
            <a:r>
              <a:rPr lang="en-US" sz="2000" dirty="0"/>
              <a:t>April 18 – Met with Army – DASA(P)</a:t>
            </a:r>
          </a:p>
          <a:p>
            <a:pPr lvl="1"/>
            <a:r>
              <a:rPr lang="en-US" sz="1800" dirty="0"/>
              <a:t>INW: DASA(P) would like ECR to brief all ACC HCAs (head of contracting agencies) at monthly meeting</a:t>
            </a:r>
          </a:p>
          <a:p>
            <a:pPr lvl="1"/>
            <a:r>
              <a:rPr lang="en-US" sz="1800" dirty="0"/>
              <a:t>INW: Interested in doing a training video for contracting officers</a:t>
            </a:r>
          </a:p>
          <a:p>
            <a:r>
              <a:rPr lang="en-US" sz="2000" dirty="0"/>
              <a:t>April 30 – Met w/ Air Force – SAF/AQC Deputy (this individual was previously DPC deputy)</a:t>
            </a:r>
          </a:p>
          <a:p>
            <a:pPr lvl="1"/>
            <a:r>
              <a:rPr lang="en-US" sz="1800" dirty="0"/>
              <a:t>SAF/AQC provided feedback about concerns with proving the effectiveness of DFARS Subpart 270.1</a:t>
            </a:r>
          </a:p>
          <a:p>
            <a:r>
              <a:rPr lang="en-US" sz="2000" dirty="0"/>
              <a:t>Jun 1 – Reached out to NAVSEA to request a meeting</a:t>
            </a:r>
          </a:p>
          <a:p>
            <a:endParaRPr lang="en-US" sz="2000" dirty="0"/>
          </a:p>
          <a:p>
            <a:r>
              <a:rPr lang="en-US" sz="2000" dirty="0"/>
              <a:t>Developed a generic strategic engagement slide deck for ECR members to use w/ customers</a:t>
            </a:r>
          </a:p>
          <a:p>
            <a:pPr lvl="1"/>
            <a:r>
              <a:rPr lang="en-US" sz="1800" dirty="0"/>
              <a:t>Feel free to add your company specific information or not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3059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DDE99-2503-46D2-A2DC-8F30BE86C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4762"/>
            <a:ext cx="10972800" cy="724555"/>
          </a:xfrm>
        </p:spPr>
        <p:txBody>
          <a:bodyPr/>
          <a:lstStyle/>
          <a:p>
            <a:r>
              <a:rPr lang="en-US" dirty="0">
                <a:ea typeface="Calibri"/>
                <a:cs typeface="Calibri"/>
              </a:rPr>
              <a:t>Executive Orders &amp; Memos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F3143-364A-CC3D-86B3-2CAD42559E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10293"/>
            <a:ext cx="10972800" cy="4673601"/>
          </a:xfrm>
        </p:spPr>
        <p:txBody>
          <a:bodyPr/>
          <a:lstStyle/>
          <a:p>
            <a:r>
              <a:rPr lang="en-US" sz="2400" dirty="0">
                <a:ea typeface="Calibri"/>
                <a:cs typeface="Calibri"/>
              </a:rPr>
              <a:t>This year, several executive orders (EOs) were issued focusing on</a:t>
            </a:r>
          </a:p>
          <a:p>
            <a:pPr lvl="1"/>
            <a:r>
              <a:rPr lang="en-US" sz="2000" dirty="0">
                <a:ea typeface="Calibri"/>
                <a:cs typeface="Calibri"/>
              </a:rPr>
              <a:t>Identifying and eliminating waste in federal procurement </a:t>
            </a:r>
          </a:p>
          <a:p>
            <a:pPr lvl="1"/>
            <a:r>
              <a:rPr lang="en-US" sz="2000" dirty="0">
                <a:ea typeface="Calibri"/>
                <a:cs typeface="Calibri"/>
              </a:rPr>
              <a:t>Directing reviews of Federal Acquisition Regulations and agency specific acquisition regulations (DFARS) for removal of unnecessary items</a:t>
            </a:r>
          </a:p>
          <a:p>
            <a:pPr lvl="2"/>
            <a:r>
              <a:rPr lang="en-US" sz="1800" dirty="0">
                <a:ea typeface="Calibri"/>
                <a:cs typeface="Calibri"/>
              </a:rPr>
              <a:t>Regulations directed by statute are excluded</a:t>
            </a:r>
          </a:p>
          <a:p>
            <a:r>
              <a:rPr lang="en-US" sz="2400" dirty="0">
                <a:ea typeface="Calibri"/>
                <a:cs typeface="Calibri"/>
              </a:rPr>
              <a:t>GSA and DoD senior leaders have subsequently issued memos implementing the EOs and directing review of current contracts</a:t>
            </a:r>
          </a:p>
          <a:p>
            <a:endParaRPr lang="en-US" sz="2400" dirty="0">
              <a:ea typeface="+mn-lt"/>
              <a:cs typeface="+mn-lt"/>
            </a:endParaRPr>
          </a:p>
          <a:p>
            <a:r>
              <a:rPr lang="en-US" sz="2400" dirty="0">
                <a:ea typeface="+mn-lt"/>
                <a:cs typeface="+mn-lt"/>
              </a:rPr>
              <a:t>ECR strategic talking points about ESOPs and ECR sponsored </a:t>
            </a:r>
            <a:r>
              <a:rPr lang="en-US" sz="2400">
                <a:ea typeface="+mn-lt"/>
                <a:cs typeface="+mn-lt"/>
              </a:rPr>
              <a:t>papers are </a:t>
            </a:r>
            <a:r>
              <a:rPr lang="en-US" sz="2400" dirty="0">
                <a:ea typeface="+mn-lt"/>
                <a:cs typeface="+mn-lt"/>
              </a:rPr>
              <a:t>options to use in highlighting the value proposition of your company to your customers and contracting officers</a:t>
            </a:r>
            <a:endParaRPr lang="en-US" sz="28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18175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9EB53-64CF-99FB-18F0-DBCF50F4F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6099"/>
            <a:ext cx="10972800" cy="724555"/>
          </a:xfrm>
        </p:spPr>
        <p:txBody>
          <a:bodyPr/>
          <a:lstStyle/>
          <a:p>
            <a:r>
              <a:rPr lang="en-US"/>
              <a:t>DFARS Subpart 270.1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4CAA9F-BEAA-F3A3-5F6C-A3C421CA1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726593"/>
            <a:ext cx="12408451" cy="4673601"/>
          </a:xfrm>
        </p:spPr>
        <p:txBody>
          <a:bodyPr/>
          <a:lstStyle/>
          <a:p>
            <a:r>
              <a:rPr lang="en-US" sz="2000" dirty="0"/>
              <a:t>DFARS Subpart 270.1 Use</a:t>
            </a:r>
            <a:endParaRPr lang="en-US" sz="2000" dirty="0">
              <a:ea typeface="Calibri"/>
              <a:cs typeface="Calibri"/>
            </a:endParaRPr>
          </a:p>
          <a:p>
            <a:pPr lvl="1"/>
            <a:r>
              <a:rPr lang="en-US" sz="1800" dirty="0"/>
              <a:t>Applications Submitted			Yes (~6)</a:t>
            </a:r>
            <a:endParaRPr lang="en-US" sz="1800" dirty="0">
              <a:ea typeface="Calibri"/>
              <a:cs typeface="Calibri"/>
            </a:endParaRPr>
          </a:p>
          <a:p>
            <a:pPr lvl="1"/>
            <a:r>
              <a:rPr lang="en-US" sz="1800" dirty="0"/>
              <a:t>DPC Approving 				Yes (3)</a:t>
            </a:r>
            <a:endParaRPr lang="en-US" sz="1800" dirty="0">
              <a:ea typeface="Calibri"/>
              <a:cs typeface="Calibri"/>
            </a:endParaRPr>
          </a:p>
          <a:p>
            <a:pPr lvl="1"/>
            <a:r>
              <a:rPr lang="en-US" sz="1800" dirty="0"/>
              <a:t>Contract Awards				Not aware of any yet</a:t>
            </a:r>
            <a:endParaRPr lang="en-US" sz="1800" dirty="0">
              <a:ea typeface="Calibri"/>
              <a:cs typeface="Calibri"/>
            </a:endParaRPr>
          </a:p>
          <a:p>
            <a:pPr lvl="1"/>
            <a:r>
              <a:rPr lang="en-US" sz="1800" dirty="0"/>
              <a:t>Organizations				USSF, USAF</a:t>
            </a:r>
            <a:endParaRPr lang="en-US" sz="1800" dirty="0">
              <a:ea typeface="Calibri"/>
              <a:cs typeface="Calibri"/>
            </a:endParaRPr>
          </a:p>
          <a:p>
            <a:endParaRPr lang="en-US" sz="2000" dirty="0">
              <a:ea typeface="Calibri"/>
              <a:cs typeface="Calibri"/>
            </a:endParaRPr>
          </a:p>
          <a:p>
            <a:r>
              <a:rPr lang="en-US" sz="2000" dirty="0"/>
              <a:t>ECR Member Companies Feedback</a:t>
            </a:r>
            <a:endParaRPr lang="en-US" sz="2000" dirty="0">
              <a:ea typeface="Calibri"/>
              <a:cs typeface="Calibri"/>
            </a:endParaRPr>
          </a:p>
          <a:p>
            <a:pPr lvl="1"/>
            <a:r>
              <a:rPr lang="en-US" sz="1800" dirty="0"/>
              <a:t>Ensure contracting officer includes </a:t>
            </a:r>
            <a:r>
              <a:rPr lang="en-US" sz="1800" u="sng" dirty="0"/>
              <a:t>all</a:t>
            </a:r>
            <a:r>
              <a:rPr lang="en-US" sz="1800" dirty="0"/>
              <a:t> required documentation in submission to DPC</a:t>
            </a:r>
            <a:endParaRPr lang="en-US" sz="1800" dirty="0">
              <a:ea typeface="Calibri"/>
              <a:cs typeface="Calibri"/>
            </a:endParaRPr>
          </a:p>
          <a:p>
            <a:pPr lvl="1"/>
            <a:r>
              <a:rPr lang="en-US" sz="1800" dirty="0"/>
              <a:t>DPC review process taking 30 days</a:t>
            </a:r>
          </a:p>
          <a:p>
            <a:pPr lvl="1"/>
            <a:r>
              <a:rPr lang="en-US" sz="1800" dirty="0"/>
              <a:t>DPC can handle classified applications – DPC recommends generic descriptions or redact the information</a:t>
            </a:r>
          </a:p>
          <a:p>
            <a:pPr lvl="1"/>
            <a:r>
              <a:rPr lang="en-US" sz="1800" dirty="0"/>
              <a:t>DPC welcomes calls/emails for questions</a:t>
            </a:r>
          </a:p>
          <a:p>
            <a:pPr lvl="1"/>
            <a:r>
              <a:rPr lang="en-US" sz="1800" dirty="0"/>
              <a:t>Updated FAQ v11</a:t>
            </a:r>
          </a:p>
          <a:p>
            <a:pPr lvl="1"/>
            <a:endParaRPr lang="en-US" sz="2200" dirty="0">
              <a:ea typeface="Calibri"/>
              <a:cs typeface="Calibri"/>
            </a:endParaRPr>
          </a:p>
          <a:p>
            <a:r>
              <a:rPr lang="en-US" sz="2000">
                <a:ea typeface="Calibri"/>
                <a:cs typeface="Calibri"/>
              </a:rPr>
              <a:t>Please fill out ECR's 270.1 Usage Tracking Survey: </a:t>
            </a:r>
            <a:r>
              <a:rPr lang="en-US" sz="2000" dirty="0">
                <a:ea typeface="+mn-lt"/>
                <a:cs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https://forms.cloud.microsoft/r/iMtNnNcbEG</a:t>
            </a:r>
            <a:endParaRPr lang="en-US" sz="2000" dirty="0">
              <a:ea typeface="Calibri"/>
              <a:cs typeface="Calibri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US" sz="2000" dirty="0">
              <a:ea typeface="Calibri"/>
              <a:cs typeface="Calibri"/>
            </a:endParaRPr>
          </a:p>
          <a:p>
            <a:endParaRPr lang="en-US" sz="2000" dirty="0">
              <a:ea typeface="Calibri"/>
              <a:cs typeface="Calibri"/>
            </a:endParaRPr>
          </a:p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06E0759-C67C-91A0-A29C-188D02171A5E}"/>
              </a:ext>
            </a:extLst>
          </p:cNvPr>
          <p:cNvSpPr txBox="1"/>
          <p:nvPr/>
        </p:nvSpPr>
        <p:spPr>
          <a:xfrm>
            <a:off x="0" y="6086272"/>
            <a:ext cx="57470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u="sng" dirty="0"/>
              <a:t>Supporting Documents</a:t>
            </a:r>
          </a:p>
          <a:p>
            <a:r>
              <a:rPr lang="en-US" sz="1100" dirty="0"/>
              <a:t>DFARS Subpart 270.1:</a:t>
            </a:r>
            <a:r>
              <a:rPr lang="en-US" sz="11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https://www.acquisition.gov/dfars/part-270-defense-contracting-programs</a:t>
            </a:r>
            <a:endParaRPr lang="en-US" sz="1100" u="sng" dirty="0">
              <a:solidFill>
                <a:srgbClr val="00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100" dirty="0"/>
              <a:t>PGI: </a:t>
            </a:r>
            <a:r>
              <a:rPr lang="en-US" sz="1100" dirty="0">
                <a:hlinkClick r:id="rId4"/>
              </a:rPr>
              <a:t>https://www.acquisition.gov/dfarspgi/pgi-part-270-defense-contracting-programs</a:t>
            </a:r>
            <a:endParaRPr lang="en-US" sz="1100" dirty="0"/>
          </a:p>
          <a:p>
            <a:r>
              <a:rPr lang="en-US" sz="1100" dirty="0"/>
              <a:t>Policy Memo: </a:t>
            </a:r>
            <a:r>
              <a:rPr lang="en-US" sz="11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5"/>
              </a:rPr>
              <a:t>https://www.acq.osd.mil/dpap/policy/policyvault/USA002576-24-DPCAP.pdf</a:t>
            </a:r>
            <a:endParaRPr lang="en-US" sz="11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CB766B-7FEE-90D5-831C-9201A4B0789C}"/>
              </a:ext>
            </a:extLst>
          </p:cNvPr>
          <p:cNvSpPr txBox="1"/>
          <p:nvPr/>
        </p:nvSpPr>
        <p:spPr>
          <a:xfrm>
            <a:off x="6444916" y="6086272"/>
            <a:ext cx="440494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1100" u="sng"/>
              <a:t>Supporting Documents</a:t>
            </a:r>
          </a:p>
          <a:p>
            <a:pPr lvl="1"/>
            <a:r>
              <a:rPr lang="en-US" sz="1100"/>
              <a:t>ECR FAQs: See monthly emails, website, or request directly</a:t>
            </a:r>
          </a:p>
          <a:p>
            <a:pPr lvl="1"/>
            <a:r>
              <a:rPr lang="en-US" sz="1100"/>
              <a:t>ECR Sample J&amp;A: See monthly emails, website, or request directly</a:t>
            </a:r>
          </a:p>
        </p:txBody>
      </p:sp>
    </p:spTree>
    <p:extLst>
      <p:ext uri="{BB962C8B-B14F-4D97-AF65-F5344CB8AC3E}">
        <p14:creationId xmlns:p14="http://schemas.microsoft.com/office/powerpoint/2010/main" val="3026906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05E8A-A78B-BC89-BBC9-D1D6D2390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3412"/>
            <a:ext cx="10972800" cy="724555"/>
          </a:xfrm>
        </p:spPr>
        <p:txBody>
          <a:bodyPr/>
          <a:lstStyle/>
          <a:p>
            <a:r>
              <a:rPr lang="en-US" dirty="0">
                <a:ea typeface="Calibri"/>
                <a:cs typeface="Calibri"/>
              </a:rPr>
              <a:t>DFARS Subpart 270.1 Usage Tracking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F3A3FE-B934-4227-F011-290FC3B10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632" y="777967"/>
            <a:ext cx="11562735" cy="4673601"/>
          </a:xfrm>
        </p:spPr>
        <p:txBody>
          <a:bodyPr/>
          <a:lstStyle/>
          <a:p>
            <a:r>
              <a:rPr lang="en-US" sz="2800" dirty="0">
                <a:ea typeface="+mn-lt"/>
                <a:cs typeface="+mn-lt"/>
              </a:rPr>
              <a:t>If you are at any stage of using 270.1 authority (i.e. just applying, have been approved or have been awarded a contract),</a:t>
            </a:r>
            <a:r>
              <a:rPr lang="en-US" sz="2800" dirty="0">
                <a:ea typeface="Calibri"/>
                <a:cs typeface="Calibri"/>
              </a:rPr>
              <a:t> please fill out ECR's 270.1 Usage Tracking Survey: </a:t>
            </a:r>
            <a:r>
              <a:rPr lang="en-US" sz="2800" dirty="0">
                <a:ea typeface="Calibri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https://forms.cloud.microsoft/r/iMtNnNcbEG</a:t>
            </a:r>
            <a:endParaRPr lang="en-US" sz="2800" dirty="0">
              <a:solidFill>
                <a:srgbClr val="000000"/>
              </a:solidFill>
              <a:ea typeface="Calibri"/>
              <a:cs typeface="Calibri"/>
            </a:endParaRPr>
          </a:p>
          <a:p>
            <a:endParaRPr lang="en-US" sz="2800" dirty="0">
              <a:ea typeface="Calibri"/>
              <a:cs typeface="Calibri"/>
            </a:endParaRPr>
          </a:p>
          <a:p>
            <a:r>
              <a:rPr lang="en-US" sz="2800" dirty="0">
                <a:solidFill>
                  <a:schemeClr val="tx1"/>
                </a:solidFill>
                <a:highlight>
                  <a:srgbClr val="FFFF00"/>
                </a:highlight>
                <a:ea typeface="Calibri"/>
                <a:cs typeface="Calibri"/>
              </a:rPr>
              <a:t>Thank you to </a:t>
            </a:r>
            <a:r>
              <a:rPr lang="en-US" sz="2800" u="sng" dirty="0">
                <a:solidFill>
                  <a:schemeClr val="tx1"/>
                </a:solidFill>
                <a:highlight>
                  <a:srgbClr val="FFFF00"/>
                </a:highlight>
                <a:ea typeface="Calibri"/>
                <a:cs typeface="Calibri"/>
              </a:rPr>
              <a:t>MTSI</a:t>
            </a:r>
            <a:r>
              <a:rPr lang="en-US" sz="2800" dirty="0">
                <a:solidFill>
                  <a:schemeClr val="tx1"/>
                </a:solidFill>
                <a:highlight>
                  <a:srgbClr val="FFFF00"/>
                </a:highlight>
                <a:ea typeface="Calibri"/>
                <a:cs typeface="Calibri"/>
              </a:rPr>
              <a:t>, </a:t>
            </a:r>
            <a:r>
              <a:rPr lang="en-US" sz="2800" u="sng" dirty="0">
                <a:solidFill>
                  <a:schemeClr val="tx1"/>
                </a:solidFill>
                <a:highlight>
                  <a:srgbClr val="FFFF00"/>
                </a:highlight>
                <a:ea typeface="Calibri"/>
                <a:cs typeface="Calibri"/>
              </a:rPr>
              <a:t>ASI</a:t>
            </a:r>
            <a:r>
              <a:rPr lang="en-US" sz="2800" dirty="0">
                <a:solidFill>
                  <a:schemeClr val="tx1"/>
                </a:solidFill>
                <a:highlight>
                  <a:srgbClr val="FFFF00"/>
                </a:highlight>
                <a:ea typeface="Calibri"/>
                <a:cs typeface="Calibri"/>
              </a:rPr>
              <a:t>, </a:t>
            </a:r>
            <a:r>
              <a:rPr lang="en-US" sz="2800" u="sng" dirty="0">
                <a:solidFill>
                  <a:schemeClr val="tx1"/>
                </a:solidFill>
                <a:highlight>
                  <a:srgbClr val="FFFF00"/>
                </a:highlight>
                <a:ea typeface="Calibri"/>
                <a:cs typeface="Calibri"/>
              </a:rPr>
              <a:t>Weston Solutions</a:t>
            </a:r>
            <a:r>
              <a:rPr lang="en-US" sz="2800" dirty="0">
                <a:solidFill>
                  <a:schemeClr val="tx1"/>
                </a:solidFill>
                <a:highlight>
                  <a:srgbClr val="FFFF00"/>
                </a:highlight>
                <a:ea typeface="Calibri"/>
                <a:cs typeface="Calibri"/>
              </a:rPr>
              <a:t>, and </a:t>
            </a:r>
            <a:r>
              <a:rPr lang="en-US" sz="2800" u="sng" dirty="0">
                <a:solidFill>
                  <a:schemeClr val="tx1"/>
                </a:solidFill>
                <a:highlight>
                  <a:srgbClr val="FFFF00"/>
                </a:highlight>
                <a:ea typeface="Calibri"/>
                <a:cs typeface="Calibri"/>
              </a:rPr>
              <a:t>DSA</a:t>
            </a:r>
            <a:r>
              <a:rPr lang="en-US" sz="2800" dirty="0">
                <a:solidFill>
                  <a:schemeClr val="tx1"/>
                </a:solidFill>
                <a:highlight>
                  <a:srgbClr val="FFFF00"/>
                </a:highlight>
                <a:ea typeface="Calibri"/>
                <a:cs typeface="Calibri"/>
              </a:rPr>
              <a:t> for completing the form.</a:t>
            </a:r>
          </a:p>
          <a:p>
            <a:endParaRPr lang="en-US" sz="2800" dirty="0">
              <a:ea typeface="+mn-lt"/>
              <a:cs typeface="+mn-lt"/>
            </a:endParaRPr>
          </a:p>
          <a:p>
            <a:r>
              <a:rPr lang="en-US" sz="2800" dirty="0">
                <a:ea typeface="+mn-lt"/>
                <a:cs typeface="+mn-lt"/>
              </a:rPr>
              <a:t>The purpose of collecting this data is to </a:t>
            </a:r>
          </a:p>
          <a:p>
            <a:pPr lvl="1"/>
            <a:r>
              <a:rPr lang="en-US" sz="2400" dirty="0">
                <a:ea typeface="+mn-lt"/>
                <a:cs typeface="+mn-lt"/>
              </a:rPr>
              <a:t>Help prove out effectiveness of DFARS Subpart 270.1 </a:t>
            </a:r>
          </a:p>
          <a:p>
            <a:pPr lvl="1"/>
            <a:r>
              <a:rPr lang="en-US" sz="2400" dirty="0">
                <a:ea typeface="+mn-lt"/>
                <a:cs typeface="+mn-lt"/>
              </a:rPr>
              <a:t>Facilitate conversations between PCO’s to mitigate any uncertainty around usage of the pilot program</a:t>
            </a:r>
            <a:endParaRPr lang="en-US" sz="24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970890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13165-7319-60F0-66B8-6586A7C90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Upcoming Events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E81366-3D1F-DC1E-CF4F-08D4FD4567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26457"/>
            <a:ext cx="10972800" cy="4673601"/>
          </a:xfrm>
        </p:spPr>
        <p:txBody>
          <a:bodyPr/>
          <a:lstStyle/>
          <a:p>
            <a:r>
              <a:rPr lang="en-US" dirty="0">
                <a:ea typeface="Calibri"/>
                <a:cs typeface="Calibri"/>
              </a:rPr>
              <a:t>June 10: Office Hours (Virtual)</a:t>
            </a:r>
          </a:p>
          <a:p>
            <a:r>
              <a:rPr lang="en-US" dirty="0">
                <a:ea typeface="Calibri"/>
                <a:cs typeface="Calibri"/>
              </a:rPr>
              <a:t>July 8-9: ECR DC Fly-In</a:t>
            </a:r>
          </a:p>
          <a:p>
            <a:pPr lvl="1">
              <a:buFont typeface="Courier New" charset="0"/>
              <a:buChar char="o"/>
            </a:pPr>
            <a:r>
              <a:rPr lang="en-US" dirty="0">
                <a:ea typeface="Calibri"/>
                <a:cs typeface="Calibri"/>
              </a:rPr>
              <a:t>July 8: Executive Council Meeting &amp; Reception</a:t>
            </a:r>
          </a:p>
          <a:p>
            <a:pPr lvl="2">
              <a:buFont typeface="Courier New" charset="0"/>
              <a:buChar char="o"/>
            </a:pPr>
            <a:r>
              <a:rPr lang="en-US" dirty="0">
                <a:ea typeface="Calibri"/>
                <a:cs typeface="Calibri"/>
              </a:rPr>
              <a:t>For the first time, we are holding a </a:t>
            </a:r>
            <a:r>
              <a:rPr lang="en-US" u="sng" dirty="0">
                <a:ea typeface="Calibri"/>
                <a:cs typeface="Calibri"/>
              </a:rPr>
              <a:t>Congressional Engagement Workshop</a:t>
            </a:r>
            <a:r>
              <a:rPr lang="en-US" dirty="0">
                <a:ea typeface="Calibri"/>
                <a:cs typeface="Calibri"/>
              </a:rPr>
              <a:t> for the new members prior to the reception to review how we leverage Congress to achieve ECR’s strategic goals and why Hill Days are so important.</a:t>
            </a:r>
          </a:p>
          <a:p>
            <a:pPr lvl="1">
              <a:buFont typeface="Courier New" charset="0"/>
              <a:buChar char="o"/>
            </a:pPr>
            <a:r>
              <a:rPr lang="en-US" dirty="0">
                <a:ea typeface="Calibri"/>
                <a:cs typeface="Calibri"/>
              </a:rPr>
              <a:t>July 9: Hill Day</a:t>
            </a:r>
          </a:p>
          <a:p>
            <a:pPr lvl="1">
              <a:buFont typeface="Courier New" charset="0"/>
              <a:buChar char="o"/>
            </a:pPr>
            <a:r>
              <a:rPr lang="en-US" dirty="0">
                <a:ea typeface="Calibri"/>
                <a:cs typeface="Calibri"/>
              </a:rPr>
              <a:t>RSVP: </a:t>
            </a:r>
            <a:r>
              <a:rPr lang="en-US" u="sng" dirty="0">
                <a:ea typeface="+mn-lt"/>
                <a:cs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https://forms.cloud.microsoft/r/AQLAa19L5g</a:t>
            </a:r>
          </a:p>
          <a:p>
            <a:pPr lvl="1">
              <a:buFont typeface="Courier New" charset="0"/>
              <a:buChar char="o"/>
            </a:pPr>
            <a:endParaRPr lang="en-US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133620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1AE5D-AC41-F6C3-8401-E63986261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July Events in DC</a:t>
            </a: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ACD58F3-A0FD-33D9-7094-824D1E8C43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9302475"/>
              </p:ext>
            </p:extLst>
          </p:nvPr>
        </p:nvGraphicFramePr>
        <p:xfrm>
          <a:off x="609600" y="1177132"/>
          <a:ext cx="10972785" cy="416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9698">
                  <a:extLst>
                    <a:ext uri="{9D8B030D-6E8A-4147-A177-3AD203B41FA5}">
                      <a16:colId xmlns:a16="http://schemas.microsoft.com/office/drawing/2014/main" val="3741842774"/>
                    </a:ext>
                  </a:extLst>
                </a:gridCol>
                <a:gridCol w="200738">
                  <a:extLst>
                    <a:ext uri="{9D8B030D-6E8A-4147-A177-3AD203B41FA5}">
                      <a16:colId xmlns:a16="http://schemas.microsoft.com/office/drawing/2014/main" val="983991447"/>
                    </a:ext>
                  </a:extLst>
                </a:gridCol>
                <a:gridCol w="1714494">
                  <a:extLst>
                    <a:ext uri="{9D8B030D-6E8A-4147-A177-3AD203B41FA5}">
                      <a16:colId xmlns:a16="http://schemas.microsoft.com/office/drawing/2014/main" val="2083601179"/>
                    </a:ext>
                  </a:extLst>
                </a:gridCol>
                <a:gridCol w="3014655">
                  <a:extLst>
                    <a:ext uri="{9D8B030D-6E8A-4147-A177-3AD203B41FA5}">
                      <a16:colId xmlns:a16="http://schemas.microsoft.com/office/drawing/2014/main" val="813961746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935215653"/>
                    </a:ext>
                  </a:extLst>
                </a:gridCol>
              </a:tblGrid>
              <a:tr h="570467">
                <a:tc gridSpan="5">
                  <a:txBody>
                    <a:bodyPr/>
                    <a:lstStyle/>
                    <a:p>
                      <a:r>
                        <a:rPr lang="en-US" sz="2000" dirty="0"/>
                        <a:t>Tuesday, July 8th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2629749"/>
                  </a:ext>
                </a:extLst>
              </a:tr>
              <a:tr h="943466">
                <a:tc gridSpan="2">
                  <a:txBody>
                    <a:bodyPr/>
                    <a:lstStyle/>
                    <a:p>
                      <a:r>
                        <a:rPr lang="en-US" sz="2000" dirty="0"/>
                        <a:t>Executive Council Strategy Session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2-5pm 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Venn Strategies</a:t>
                      </a:r>
                    </a:p>
                    <a:p>
                      <a:pPr lvl="0">
                        <a:buNone/>
                      </a:pPr>
                      <a:r>
                        <a:rPr lang="en-US" sz="2000" i="1"/>
                        <a:t>virtual option available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EC Members 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9712947"/>
                  </a:ext>
                </a:extLst>
              </a:tr>
              <a:tr h="943466">
                <a:tc gridSpan="2">
                  <a:txBody>
                    <a:bodyPr/>
                    <a:lstStyle/>
                    <a:p>
                      <a:r>
                        <a:rPr lang="en-US" sz="2000" dirty="0"/>
                        <a:t>Congressional Engagement Workshop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4-5pm 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Venn Strategies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All Members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3771370"/>
                  </a:ext>
                </a:extLst>
              </a:tr>
              <a:tr h="570467">
                <a:tc grid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000" dirty="0"/>
                        <a:t>Rooftop Reception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000"/>
                        <a:t>5-7pm EST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000"/>
                        <a:t>Venn Strategies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000"/>
                        <a:t>All Members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6801556"/>
                  </a:ext>
                </a:extLst>
              </a:tr>
              <a:tr h="570467">
                <a:tc gridSpan="5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</a:rPr>
                        <a:t>Wednesday, July 9th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2112359"/>
                  </a:ext>
                </a:extLst>
              </a:tr>
              <a:tr h="57046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</a:rPr>
                        <a:t>Hill Day</a:t>
                      </a:r>
                    </a:p>
                  </a:txBody>
                  <a:tcPr>
                    <a:solidFill>
                      <a:srgbClr val="E7EBF2"/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>
                    <a:solidFill>
                      <a:srgbClr val="E7EB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</a:rPr>
                        <a:t>Capitol Hill</a:t>
                      </a:r>
                    </a:p>
                  </a:txBody>
                  <a:tcPr>
                    <a:solidFill>
                      <a:srgbClr val="E7EBF2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</a:rPr>
                        <a:t>All Members</a:t>
                      </a:r>
                    </a:p>
                  </a:txBody>
                  <a:tcPr>
                    <a:solidFill>
                      <a:srgbClr val="E7EB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63505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2567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FD00C-C13B-DB2A-2C37-6A55E5F90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2F222-9CC4-96B4-2B7E-0C6F276A67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  <a:p>
            <a:endParaRPr lang="en-US">
              <a:ea typeface="Calibri"/>
              <a:cs typeface="Calibri"/>
            </a:endParaRPr>
          </a:p>
          <a:p>
            <a:pPr marL="0" indent="0" algn="ctr">
              <a:buNone/>
            </a:pPr>
            <a:r>
              <a:rPr lang="en-US">
                <a:ea typeface="Calibri"/>
                <a:cs typeface="Calibri"/>
              </a:rPr>
              <a:t>QUESTIONS AND DISCUSSION </a:t>
            </a:r>
          </a:p>
        </p:txBody>
      </p:sp>
    </p:spTree>
    <p:extLst>
      <p:ext uri="{BB962C8B-B14F-4D97-AF65-F5344CB8AC3E}">
        <p14:creationId xmlns:p14="http://schemas.microsoft.com/office/powerpoint/2010/main" val="2377930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AA7AD-905A-009C-8FD6-EB7666426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254"/>
            <a:ext cx="10972800" cy="724555"/>
          </a:xfrm>
        </p:spPr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CFC24-812A-A49C-D524-540074DB2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544" y="367866"/>
            <a:ext cx="10972800" cy="4673601"/>
          </a:xfrm>
        </p:spPr>
        <p:txBody>
          <a:bodyPr/>
          <a:lstStyle/>
          <a:p>
            <a:pPr marL="0" indent="0">
              <a:buNone/>
            </a:pPr>
            <a:endParaRPr lang="en-US" sz="2800" dirty="0">
              <a:solidFill>
                <a:srgbClr val="FFFFFF"/>
              </a:solidFill>
              <a:latin typeface="Calibri"/>
              <a:ea typeface="Calibri"/>
              <a:cs typeface="Calibri"/>
            </a:endParaRPr>
          </a:p>
          <a:p>
            <a:r>
              <a:rPr lang="en-US" sz="2800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Membership Update</a:t>
            </a:r>
          </a:p>
          <a:p>
            <a:r>
              <a:rPr lang="en-US" sz="2800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Political Update</a:t>
            </a:r>
            <a:endParaRPr lang="en-US" sz="2800" dirty="0">
              <a:ea typeface="Calibri"/>
              <a:cs typeface="Calibri"/>
            </a:endParaRPr>
          </a:p>
          <a:p>
            <a:r>
              <a:rPr lang="en-US" sz="2800" dirty="0">
                <a:solidFill>
                  <a:srgbClr val="FFFFFF"/>
                </a:solidFill>
                <a:ea typeface="+mn-lt"/>
                <a:cs typeface="+mn-lt"/>
              </a:rPr>
              <a:t>Gov-Wide Duplication</a:t>
            </a:r>
          </a:p>
          <a:p>
            <a:r>
              <a:rPr lang="en-US" sz="2800" dirty="0">
                <a:solidFill>
                  <a:srgbClr val="FFFFFF"/>
                </a:solidFill>
                <a:ea typeface="+mn-lt"/>
                <a:cs typeface="+mn-lt"/>
              </a:rPr>
              <a:t>American Ownership &amp; Resilience Act (AORA)</a:t>
            </a:r>
          </a:p>
          <a:p>
            <a:r>
              <a:rPr lang="en-US" sz="2800" dirty="0">
                <a:solidFill>
                  <a:srgbClr val="FFFFFF"/>
                </a:solidFill>
                <a:ea typeface="+mn-lt"/>
                <a:cs typeface="+mn-lt"/>
              </a:rPr>
              <a:t>GSA Fix Update</a:t>
            </a:r>
          </a:p>
          <a:p>
            <a:r>
              <a:rPr lang="en-US" sz="2800" dirty="0">
                <a:solidFill>
                  <a:srgbClr val="FFFFFF"/>
                </a:solidFill>
                <a:ea typeface="+mn-lt"/>
                <a:cs typeface="+mn-lt"/>
              </a:rPr>
              <a:t>DFARS Subpart 270.1</a:t>
            </a:r>
            <a:endParaRPr lang="en-US" sz="2800" strike="sngStrike">
              <a:solidFill>
                <a:srgbClr val="FF0000"/>
              </a:solidFill>
              <a:ea typeface="Calibri"/>
              <a:cs typeface="Calibri"/>
            </a:endParaRPr>
          </a:p>
          <a:p>
            <a:r>
              <a:rPr lang="en-US" sz="2800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Agency Strategic Engagement</a:t>
            </a:r>
            <a:endParaRPr lang="en-US" sz="2800" dirty="0">
              <a:ea typeface="Calibri"/>
              <a:cs typeface="Calibri"/>
            </a:endParaRPr>
          </a:p>
          <a:p>
            <a:r>
              <a:rPr lang="en-US" sz="2800">
                <a:ea typeface="Calibri"/>
                <a:cs typeface="Calibri"/>
              </a:rPr>
              <a:t>Procurement Executive Orders</a:t>
            </a:r>
            <a:endParaRPr lang="en-US" sz="2800" dirty="0">
              <a:ea typeface="Calibri"/>
              <a:cs typeface="Calibri"/>
            </a:endParaRPr>
          </a:p>
          <a:p>
            <a:r>
              <a:rPr lang="en-US" sz="2800" dirty="0">
                <a:ea typeface="Calibri"/>
                <a:cs typeface="Calibri"/>
              </a:rPr>
              <a:t>Upcoming Events</a:t>
            </a:r>
          </a:p>
          <a:p>
            <a:endParaRPr lang="en-US" sz="3400" dirty="0">
              <a:ea typeface="Calibri"/>
              <a:cs typeface="Calibri"/>
            </a:endParaRPr>
          </a:p>
          <a:p>
            <a:endParaRPr lang="en-US">
              <a:ea typeface="Calibri"/>
              <a:cs typeface="Calibri"/>
            </a:endParaRPr>
          </a:p>
          <a:p>
            <a:endParaRPr lang="en-US"/>
          </a:p>
          <a:p>
            <a:endParaRPr lang="en-US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241111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0E81D-7F60-7D3E-466C-F8F6661FB1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2689695"/>
            <a:ext cx="10363200" cy="1288115"/>
          </a:xfrm>
        </p:spPr>
        <p:txBody>
          <a:bodyPr lIns="91440" tIns="45720" rIns="91440" bIns="45720" anchor="t"/>
          <a:lstStyle/>
          <a:p>
            <a:br>
              <a:rPr lang="en-US"/>
            </a:br>
            <a:r>
              <a:rPr lang="en-US" sz="2000"/>
              <a:t>Monthly Meetings on last Tuesday of each month at 4:00 pm ET</a:t>
            </a:r>
            <a:br>
              <a:rPr lang="en-US" sz="2000">
                <a:ea typeface="Calibri"/>
                <a:cs typeface="Calibri"/>
              </a:rPr>
            </a:br>
            <a:r>
              <a:rPr lang="en-US" sz="2000">
                <a:ea typeface="Calibri"/>
                <a:cs typeface="Calibri"/>
              </a:rPr>
              <a:t>Office Hours on second Tuesday of each month at 4:00 pm ET</a:t>
            </a: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2056417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4A694-39AD-3755-F8E4-6C746FBF3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Membership Update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10058-8869-6928-EDC1-41C91B7622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181" y="999193"/>
            <a:ext cx="11759381" cy="1244602"/>
          </a:xfrm>
        </p:spPr>
        <p:txBody>
          <a:bodyPr/>
          <a:lstStyle/>
          <a:p>
            <a:r>
              <a:rPr lang="en-US" dirty="0">
                <a:ea typeface="Calibri"/>
                <a:cs typeface="Calibri"/>
              </a:rPr>
              <a:t>New General Member: </a:t>
            </a:r>
            <a:r>
              <a:rPr lang="en-US" dirty="0" err="1">
                <a:ea typeface="Calibri"/>
                <a:cs typeface="Calibri"/>
              </a:rPr>
              <a:t>PeopleTec</a:t>
            </a:r>
            <a:endParaRPr lang="en-US" dirty="0">
              <a:ea typeface="Calibri"/>
              <a:cs typeface="Calibri"/>
            </a:endParaRPr>
          </a:p>
          <a:p>
            <a:r>
              <a:rPr lang="en-US" dirty="0">
                <a:ea typeface="Calibri"/>
                <a:cs typeface="Calibri"/>
              </a:rPr>
              <a:t>Anna Catherine Osteen, CEO, &amp; Brannen Kerbo, ESOP Administrator</a:t>
            </a:r>
          </a:p>
          <a:p>
            <a:pPr marL="0" indent="0">
              <a:buNone/>
            </a:pPr>
            <a:endParaRPr lang="en-US" dirty="0">
              <a:ea typeface="Calibri"/>
              <a:cs typeface="Calibri"/>
            </a:endParaRPr>
          </a:p>
          <a:p>
            <a:endParaRPr lang="en-US" dirty="0">
              <a:ea typeface="Calibri"/>
              <a:cs typeface="Calibri"/>
            </a:endParaRPr>
          </a:p>
        </p:txBody>
      </p:sp>
      <p:pic>
        <p:nvPicPr>
          <p:cNvPr id="4" name="Picture 3" descr="PeopleTec">
            <a:extLst>
              <a:ext uri="{FF2B5EF4-FFF2-40B4-BE49-F238E27FC236}">
                <a16:creationId xmlns:a16="http://schemas.microsoft.com/office/drawing/2014/main" id="{DA3F8F73-1211-3F12-BC11-61543BF2B1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20000"/>
                    </a14:imgEffect>
                    <a14:imgEffect>
                      <a14:brightnessContrast bright="27000" contrast="-36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037333" y="2828863"/>
            <a:ext cx="4808344" cy="1572266"/>
          </a:xfrm>
          <a:prstGeom prst="rect">
            <a:avLst/>
          </a:prstGeom>
          <a:effectLst>
            <a:outerShdw blurRad="50800" dist="38100" dir="2700000">
              <a:srgbClr val="000000">
                <a:alpha val="40000"/>
              </a:srgbClr>
            </a:outerShd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F7CB036-E3EF-4E0F-0D24-690A5F042466}"/>
              </a:ext>
            </a:extLst>
          </p:cNvPr>
          <p:cNvSpPr txBox="1"/>
          <p:nvPr/>
        </p:nvSpPr>
        <p:spPr>
          <a:xfrm>
            <a:off x="257948" y="2244153"/>
            <a:ext cx="6921028" cy="35394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3200" err="1">
                <a:solidFill>
                  <a:schemeClr val="bg1"/>
                </a:solidFill>
                <a:ea typeface="+mn-lt"/>
                <a:cs typeface="+mn-lt"/>
              </a:rPr>
              <a:t>PeopleTec</a:t>
            </a:r>
            <a:r>
              <a:rPr lang="en-US" sz="3200" dirty="0">
                <a:solidFill>
                  <a:schemeClr val="bg1"/>
                </a:solidFill>
                <a:ea typeface="+mn-lt"/>
                <a:cs typeface="+mn-lt"/>
              </a:rPr>
              <a:t> is an employee-owned small business that specializes in emerging technologies, engineering solutions, modeling, simulation and training, cyber, and mission operations services to the Department of Defense and Civilian Federal sectors.</a:t>
            </a:r>
            <a:endParaRPr lang="en-US" sz="3200" dirty="0">
              <a:solidFill>
                <a:schemeClr val="bg1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2198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3AF20-21D3-7658-90A2-8B1D6DC9C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Political Update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DC751-3526-C6A1-CC3F-B24A7BCC0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Reconciliation</a:t>
            </a:r>
          </a:p>
          <a:p>
            <a:pPr lvl="1">
              <a:buFont typeface="Courier New" charset="0"/>
              <a:buChar char="o"/>
            </a:pPr>
            <a:r>
              <a:rPr lang="en-US" dirty="0">
                <a:ea typeface="Calibri"/>
                <a:cs typeface="Calibri"/>
              </a:rPr>
              <a:t>The House passed their version of the 'big, beautiful bill' before Memorial Day</a:t>
            </a:r>
          </a:p>
          <a:p>
            <a:pPr lvl="1">
              <a:buFont typeface="Courier New" charset="0"/>
              <a:buChar char="o"/>
            </a:pPr>
            <a:r>
              <a:rPr lang="en-US" dirty="0">
                <a:ea typeface="Calibri"/>
                <a:cs typeface="Calibri"/>
              </a:rPr>
              <a:t>Even though the Majority is the same in the House and the Senate, the current House version cannot be passed in the Senate without significant changes. </a:t>
            </a:r>
          </a:p>
          <a:p>
            <a:pPr lvl="2">
              <a:buFont typeface="Courier New" charset="0"/>
              <a:buChar char="o"/>
            </a:pPr>
            <a:r>
              <a:rPr lang="en-US" dirty="0">
                <a:ea typeface="Calibri"/>
                <a:cs typeface="Calibri"/>
              </a:rPr>
              <a:t>These changes will have a hard time passing the House.</a:t>
            </a:r>
          </a:p>
          <a:p>
            <a:pPr lvl="1">
              <a:buFont typeface="Courier New" charset="0"/>
              <a:buChar char="o"/>
            </a:pPr>
            <a:r>
              <a:rPr lang="en-US" dirty="0">
                <a:ea typeface="Calibri"/>
                <a:cs typeface="Calibri"/>
              </a:rPr>
              <a:t>Majority Leader Thune said he is aiming to pass a bill by July 4th. </a:t>
            </a:r>
          </a:p>
          <a:p>
            <a:pPr lvl="1">
              <a:buFont typeface="Courier New" charset="0"/>
              <a:buChar char="o"/>
            </a:pPr>
            <a:r>
              <a:rPr lang="en-US" dirty="0">
                <a:ea typeface="Calibri"/>
                <a:cs typeface="Calibri"/>
              </a:rPr>
              <a:t>This will need to pass prior to the August "x" date for the debt ceiling. </a:t>
            </a:r>
          </a:p>
          <a:p>
            <a:pPr lvl="1">
              <a:buFont typeface="Courier New" charset="0"/>
              <a:buChar char="o"/>
            </a:pPr>
            <a:endParaRPr lang="en-US" dirty="0">
              <a:ea typeface="Calibri"/>
              <a:cs typeface="Calibri"/>
            </a:endParaRPr>
          </a:p>
          <a:p>
            <a:pPr lvl="1">
              <a:buFont typeface="Courier New" charset="0"/>
              <a:buChar char="o"/>
            </a:pPr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53983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7D830-AEEE-11B6-0C63-8F3F78B81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31073"/>
            <a:ext cx="10972800" cy="724555"/>
          </a:xfrm>
        </p:spPr>
        <p:txBody>
          <a:bodyPr/>
          <a:lstStyle/>
          <a:p>
            <a:r>
              <a:rPr lang="en-US">
                <a:ea typeface="Calibri"/>
                <a:cs typeface="Calibri"/>
              </a:rPr>
              <a:t>Political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112E7-77EE-2DB8-0A89-AA06EFABDA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861" y="712063"/>
            <a:ext cx="11856278" cy="4673601"/>
          </a:xfrm>
        </p:spPr>
        <p:txBody>
          <a:bodyPr/>
          <a:lstStyle/>
          <a:p>
            <a:endParaRPr lang="en-US" sz="2800">
              <a:ea typeface="Calibri"/>
              <a:cs typeface="Calibri"/>
            </a:endParaRPr>
          </a:p>
          <a:p>
            <a:pPr marL="0" indent="0">
              <a:buNone/>
            </a:pPr>
            <a:endParaRPr lang="en-US" sz="2400">
              <a:ea typeface="Calibri"/>
              <a:cs typeface="Calibri"/>
            </a:endParaRPr>
          </a:p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319BA4-7F37-4B04-819D-9EF32BD90C5C}"/>
              </a:ext>
            </a:extLst>
          </p:cNvPr>
          <p:cNvSpPr txBox="1"/>
          <p:nvPr/>
        </p:nvSpPr>
        <p:spPr>
          <a:xfrm>
            <a:off x="643338" y="478624"/>
            <a:ext cx="11380801" cy="680186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2800" dirty="0">
              <a:solidFill>
                <a:schemeClr val="bg1"/>
              </a:solidFill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2800" dirty="0">
                <a:solidFill>
                  <a:schemeClr val="bg1"/>
                </a:solidFill>
                <a:ea typeface="Calibri"/>
                <a:cs typeface="Calibri"/>
              </a:rPr>
              <a:t>NDAA </a:t>
            </a:r>
          </a:p>
          <a:p>
            <a:pPr marL="742950" lvl="1" indent="-285750">
              <a:buFont typeface="Courier New"/>
              <a:buChar char="o"/>
            </a:pPr>
            <a:r>
              <a:rPr lang="en-US" sz="2200" dirty="0">
                <a:solidFill>
                  <a:schemeClr val="bg1"/>
                </a:solidFill>
                <a:ea typeface="Calibri"/>
                <a:cs typeface="Calibri"/>
              </a:rPr>
              <a:t>NDAA will likely not move forward until the reconciliation bill is passed. </a:t>
            </a:r>
          </a:p>
          <a:p>
            <a:pPr marL="742950" lvl="1" indent="-285750">
              <a:buFont typeface="Courier New"/>
              <a:buChar char="o"/>
            </a:pPr>
            <a:r>
              <a:rPr lang="en-US" sz="2200" dirty="0">
                <a:solidFill>
                  <a:schemeClr val="bg1"/>
                </a:solidFill>
                <a:ea typeface="Calibri"/>
                <a:cs typeface="Calibri"/>
              </a:rPr>
              <a:t>House Committee activity is expected in June and July, but overall timing will be impacted by how long reconciliation takes to wrap up.</a:t>
            </a:r>
            <a:endParaRPr lang="en-US" sz="1600" dirty="0">
              <a:solidFill>
                <a:schemeClr val="bg1"/>
              </a:solidFill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2800" dirty="0">
                <a:solidFill>
                  <a:schemeClr val="bg1"/>
                </a:solidFill>
                <a:ea typeface="Calibri"/>
                <a:cs typeface="Calibri"/>
              </a:rPr>
              <a:t>Appropriations</a:t>
            </a:r>
          </a:p>
          <a:p>
            <a:pPr marL="742950" lvl="1" indent="-285750">
              <a:buFont typeface="Courier New"/>
              <a:buChar char="o"/>
            </a:pPr>
            <a:r>
              <a:rPr lang="en-US" sz="2200" dirty="0">
                <a:solidFill>
                  <a:schemeClr val="bg1"/>
                </a:solidFill>
                <a:ea typeface="Calibri"/>
                <a:cs typeface="Calibri"/>
              </a:rPr>
              <a:t>Additional funding priorities have been released by the Administration over the past few weeks; despite significant cuts to non-defense spending, defense cuts are not anticipated and additional details on defense spending are expected in June.</a:t>
            </a:r>
          </a:p>
          <a:p>
            <a:pPr marL="742950" lvl="1" indent="-285750">
              <a:buFont typeface="Courier New"/>
              <a:buChar char="o"/>
            </a:pPr>
            <a:r>
              <a:rPr lang="en-US" sz="2200" dirty="0">
                <a:solidFill>
                  <a:schemeClr val="bg1"/>
                </a:solidFill>
                <a:ea typeface="Calibri"/>
                <a:cs typeface="Calibri"/>
              </a:rPr>
              <a:t>Chairman Cole says he is committed to moving each appropriations bill through the House, but unclear if the Senate will act on any House-passed bill, or whether the House could get any spending bills across the finish line.</a:t>
            </a:r>
          </a:p>
          <a:p>
            <a:pPr marL="742950" lvl="1" indent="-285750">
              <a:buFont typeface="Courier New"/>
              <a:buChar char="o"/>
            </a:pPr>
            <a:r>
              <a:rPr lang="en-US" sz="2200" dirty="0">
                <a:solidFill>
                  <a:schemeClr val="bg1"/>
                </a:solidFill>
                <a:ea typeface="Calibri"/>
                <a:cs typeface="Calibri"/>
              </a:rPr>
              <a:t>A September CR is virtually guaranteed, but unclear how long that CR would last. </a:t>
            </a:r>
            <a:endParaRPr lang="en-US" sz="2200" strike="sngStrike" dirty="0">
              <a:solidFill>
                <a:srgbClr val="FF0000"/>
              </a:solidFill>
              <a:ea typeface="Calibri"/>
              <a:cs typeface="Calibri"/>
            </a:endParaRPr>
          </a:p>
          <a:p>
            <a:pPr marL="742950" lvl="1" indent="-285750">
              <a:buFont typeface="Courier New"/>
              <a:buChar char="o"/>
            </a:pPr>
            <a:endParaRPr lang="en-US" sz="2400" dirty="0">
              <a:solidFill>
                <a:schemeClr val="bg1"/>
              </a:solidFill>
              <a:ea typeface="Calibri"/>
              <a:cs typeface="Calibri"/>
            </a:endParaRPr>
          </a:p>
          <a:p>
            <a:pPr marL="742950" lvl="1" indent="-285750">
              <a:buFont typeface="Courier New"/>
              <a:buChar char="o"/>
            </a:pPr>
            <a:endParaRPr lang="en-US" sz="2800" dirty="0">
              <a:solidFill>
                <a:schemeClr val="bg1"/>
              </a:solidFill>
              <a:ea typeface="Calibri"/>
              <a:cs typeface="Calibri"/>
            </a:endParaRPr>
          </a:p>
          <a:p>
            <a:endParaRPr lang="en-US" sz="2400" dirty="0">
              <a:solidFill>
                <a:schemeClr val="bg1"/>
              </a:solidFill>
              <a:ea typeface="Calibri"/>
              <a:cs typeface="Calibri"/>
            </a:endParaRPr>
          </a:p>
          <a:p>
            <a:pPr marL="742950" lvl="1" indent="-285750">
              <a:buFont typeface="Courier New"/>
              <a:buChar char="o"/>
            </a:pPr>
            <a:endParaRPr lang="en-US" sz="2800" dirty="0">
              <a:solidFill>
                <a:schemeClr val="bg1"/>
              </a:solidFill>
              <a:ea typeface="Calibri"/>
              <a:cs typeface="Calibri"/>
            </a:endParaRPr>
          </a:p>
          <a:p>
            <a:pPr marL="742950" lvl="1" indent="-285750">
              <a:buFont typeface="Courier New"/>
              <a:buChar char="o"/>
            </a:pPr>
            <a:endParaRPr lang="en-US" sz="2800" dirty="0">
              <a:solidFill>
                <a:schemeClr val="bg1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8890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B5AAF-EC52-BEC6-6990-3BA524294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Gov-Wide Duplication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FBBA27-9722-6465-760F-3551370682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26456"/>
            <a:ext cx="10972800" cy="4673601"/>
          </a:xfrm>
        </p:spPr>
        <p:txBody>
          <a:bodyPr/>
          <a:lstStyle/>
          <a:p>
            <a:r>
              <a:rPr lang="en-US" sz="2800" dirty="0">
                <a:ea typeface="Calibri"/>
                <a:cs typeface="Calibri"/>
              </a:rPr>
              <a:t>Continuing to engage and educate HOGR members on duplicating the pilot program across all agencies for potential NDAA activity.</a:t>
            </a:r>
          </a:p>
          <a:p>
            <a:r>
              <a:rPr lang="en-US" sz="2800" dirty="0">
                <a:ea typeface="Calibri"/>
                <a:cs typeface="Calibri"/>
              </a:rPr>
              <a:t>We have received positive feedback to date, but also getting many questions since this is a new issue for many offices. </a:t>
            </a:r>
          </a:p>
          <a:p>
            <a:r>
              <a:rPr lang="en-US" sz="2800" dirty="0">
                <a:ea typeface="Calibri"/>
                <a:cs typeface="Calibri"/>
              </a:rPr>
              <a:t>High level of staff turnover in both Republican and Democrat offices has necessitated a heavy hand in educational outreach.</a:t>
            </a:r>
          </a:p>
          <a:p>
            <a:r>
              <a:rPr lang="en-US" sz="2800" dirty="0">
                <a:ea typeface="Calibri"/>
                <a:cs typeface="Calibri"/>
              </a:rPr>
              <a:t>Hill Day will be important effort to furthering the message.</a:t>
            </a:r>
          </a:p>
          <a:p>
            <a:endParaRPr lang="en-US" sz="28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24953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387F4-B811-DE49-58F5-8F7DE7C31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AORA Legislation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57D3CD-B1B5-D50E-BA2C-A53C579D5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79678"/>
            <a:ext cx="10972800" cy="4673601"/>
          </a:xfrm>
        </p:spPr>
        <p:txBody>
          <a:bodyPr/>
          <a:lstStyle/>
          <a:p>
            <a:r>
              <a:rPr lang="en-US" sz="2800" dirty="0">
                <a:ea typeface="Calibri"/>
                <a:cs typeface="Calibri"/>
              </a:rPr>
              <a:t>Legislation introduced in the Senate in early May. </a:t>
            </a:r>
          </a:p>
          <a:p>
            <a:r>
              <a:rPr lang="en-US" sz="2800" dirty="0">
                <a:ea typeface="Calibri"/>
                <a:cs typeface="Calibri"/>
              </a:rPr>
              <a:t>New title, the "American Ownership &amp; Resilience Act" (AORA)</a:t>
            </a:r>
          </a:p>
          <a:p>
            <a:r>
              <a:rPr lang="en-US" sz="2800" dirty="0">
                <a:ea typeface="Calibri"/>
                <a:cs typeface="Calibri"/>
              </a:rPr>
              <a:t>Sens. Young (R-IN), Van Hollen (D-MD), Moran (R-KS), Schmitt (R-MO), Welch (D-VT), Shaheen (D-NH), and Baldwin (D-WI) are all original co-sponsors.</a:t>
            </a:r>
          </a:p>
          <a:p>
            <a:r>
              <a:rPr lang="en-US" sz="2800" dirty="0">
                <a:ea typeface="Calibri"/>
                <a:cs typeface="Calibri"/>
              </a:rPr>
              <a:t>A companion bill in the House is anticipated later this summer.</a:t>
            </a:r>
          </a:p>
        </p:txBody>
      </p:sp>
    </p:spTree>
    <p:extLst>
      <p:ext uri="{BB962C8B-B14F-4D97-AF65-F5344CB8AC3E}">
        <p14:creationId xmlns:p14="http://schemas.microsoft.com/office/powerpoint/2010/main" val="3084596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F19C2-5E9A-174F-2755-257437941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6099"/>
            <a:ext cx="10972800" cy="724555"/>
          </a:xfrm>
        </p:spPr>
        <p:txBody>
          <a:bodyPr/>
          <a:lstStyle/>
          <a:p>
            <a:r>
              <a:rPr lang="en-US" dirty="0">
                <a:ea typeface="Calibri"/>
                <a:cs typeface="Calibri"/>
              </a:rPr>
              <a:t>EEIA (S.1618) vs. AORA (S.1645)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9646E-C9B4-F09E-7C14-28B050E680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759" y="702284"/>
            <a:ext cx="12857746" cy="460676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ea typeface="Calibri"/>
                <a:cs typeface="Calibri"/>
              </a:rPr>
              <a:t>Key Similarities</a:t>
            </a:r>
            <a:endParaRPr lang="en-US" sz="2800" dirty="0"/>
          </a:p>
          <a:p>
            <a:r>
              <a:rPr lang="en-US" sz="2600" dirty="0">
                <a:ea typeface="Calibri"/>
                <a:cs typeface="Calibri"/>
              </a:rPr>
              <a:t>Definition of covered investment</a:t>
            </a:r>
          </a:p>
          <a:p>
            <a:pPr lvl="1">
              <a:buFont typeface="Courier New" charset="0"/>
              <a:buChar char="o"/>
            </a:pPr>
            <a:r>
              <a:rPr lang="en-US" sz="2000" dirty="0">
                <a:ea typeface="+mn-lt"/>
                <a:cs typeface="+mn-lt"/>
              </a:rPr>
              <a:t>Capital to support transition to employee ownership where the employee stock ownership plan (ESOP) or cooperative gains a majority interest. </a:t>
            </a:r>
          </a:p>
          <a:p>
            <a:r>
              <a:rPr lang="en-US" sz="2600" dirty="0">
                <a:ea typeface="Calibri"/>
                <a:cs typeface="Calibri"/>
              </a:rPr>
              <a:t>Governance Protections</a:t>
            </a:r>
          </a:p>
          <a:p>
            <a:pPr lvl="1">
              <a:buFont typeface="Courier New" charset="0"/>
              <a:buChar char="o"/>
            </a:pPr>
            <a:r>
              <a:rPr lang="en-US" sz="2000" dirty="0">
                <a:ea typeface="+mn-lt"/>
                <a:cs typeface="+mn-lt"/>
              </a:rPr>
              <a:t>Requires independent trustee and fairness opinion for ESOP transactions. </a:t>
            </a:r>
          </a:p>
          <a:p>
            <a:r>
              <a:rPr lang="en-US" sz="2600" dirty="0">
                <a:ea typeface="Calibri"/>
                <a:cs typeface="Calibri"/>
              </a:rPr>
              <a:t>Employee Financing Restrictions</a:t>
            </a:r>
          </a:p>
          <a:p>
            <a:pPr lvl="1">
              <a:buFont typeface="Courier New" charset="0"/>
              <a:buChar char="o"/>
            </a:pPr>
            <a:r>
              <a:rPr lang="en-US" sz="2000" dirty="0">
                <a:ea typeface="+mn-lt"/>
                <a:cs typeface="+mn-lt"/>
              </a:rPr>
              <a:t>Employees cannot finance purchases (e.g., via wage concessions), with limited exceptions.</a:t>
            </a:r>
          </a:p>
          <a:p>
            <a:r>
              <a:rPr lang="en-US" sz="2600" dirty="0">
                <a:ea typeface="Calibri"/>
                <a:cs typeface="Calibri"/>
              </a:rPr>
              <a:t>Sunset Clause</a:t>
            </a:r>
          </a:p>
          <a:p>
            <a:pPr lvl="1">
              <a:buFont typeface="Courier New" charset="0"/>
              <a:buChar char="o"/>
            </a:pPr>
            <a:r>
              <a:rPr lang="en-US" sz="2000" dirty="0">
                <a:ea typeface="+mn-lt"/>
                <a:cs typeface="+mn-lt"/>
              </a:rPr>
              <a:t>20-year sunset for new licenses; existing entities can continue operating.</a:t>
            </a:r>
          </a:p>
          <a:p>
            <a:r>
              <a:rPr lang="en-US" sz="2800" dirty="0">
                <a:ea typeface="Calibri"/>
                <a:cs typeface="Calibri"/>
              </a:rPr>
              <a:t>Leverage Cap</a:t>
            </a:r>
          </a:p>
          <a:p>
            <a:pPr lvl="1">
              <a:buFont typeface="Courier New" charset="0"/>
              <a:buChar char="o"/>
            </a:pPr>
            <a:r>
              <a:rPr lang="en-US" sz="2000" dirty="0">
                <a:ea typeface="Calibri"/>
                <a:cs typeface="Calibri"/>
              </a:rPr>
              <a:t>$5 million cap, </a:t>
            </a:r>
            <a:r>
              <a:rPr lang="en-US" sz="2000" dirty="0">
                <a:ea typeface="+mn-lt"/>
                <a:cs typeface="+mn-lt"/>
              </a:rPr>
              <a:t>with max 20% going to non-EEICs in EEIA or protégé OICs in AORA</a:t>
            </a:r>
          </a:p>
          <a:p>
            <a:pPr lvl="1">
              <a:buFont typeface="Courier New" charset="0"/>
              <a:buChar char="o"/>
            </a:pPr>
            <a:endParaRPr lang="en-US" sz="20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07856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17E3D-E9D0-0C53-39F7-5F2AEE810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181" y="274638"/>
            <a:ext cx="10972800" cy="724555"/>
          </a:xfrm>
        </p:spPr>
        <p:txBody>
          <a:bodyPr/>
          <a:lstStyle/>
          <a:p>
            <a:r>
              <a:rPr lang="en-US" dirty="0">
                <a:ea typeface="Calibri"/>
                <a:cs typeface="Calibri"/>
              </a:rPr>
              <a:t>EEIA (S.1618) vs. AORA (S. 1645)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6334B8-414B-AD9A-8CE3-30160FF4B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99193"/>
            <a:ext cx="10972800" cy="703827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ea typeface="Calibri"/>
                <a:cs typeface="Calibri"/>
              </a:rPr>
              <a:t>Key Differences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009AC8F-ACC7-8749-3E89-C8A1426DB1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7161791"/>
              </p:ext>
            </p:extLst>
          </p:nvPr>
        </p:nvGraphicFramePr>
        <p:xfrm>
          <a:off x="651387" y="1720645"/>
          <a:ext cx="10927717" cy="32701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9167">
                  <a:extLst>
                    <a:ext uri="{9D8B030D-6E8A-4147-A177-3AD203B41FA5}">
                      <a16:colId xmlns:a16="http://schemas.microsoft.com/office/drawing/2014/main" val="1307889607"/>
                    </a:ext>
                  </a:extLst>
                </a:gridCol>
                <a:gridCol w="4380689">
                  <a:extLst>
                    <a:ext uri="{9D8B030D-6E8A-4147-A177-3AD203B41FA5}">
                      <a16:colId xmlns:a16="http://schemas.microsoft.com/office/drawing/2014/main" val="21738761"/>
                    </a:ext>
                  </a:extLst>
                </a:gridCol>
                <a:gridCol w="4237861">
                  <a:extLst>
                    <a:ext uri="{9D8B030D-6E8A-4147-A177-3AD203B41FA5}">
                      <a16:colId xmlns:a16="http://schemas.microsoft.com/office/drawing/2014/main" val="2220815083"/>
                    </a:ext>
                  </a:extLst>
                </a:gridCol>
              </a:tblGrid>
              <a:tr h="40558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EEIA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AORA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0546862"/>
                  </a:ext>
                </a:extLst>
              </a:tr>
              <a:tr h="160204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Purpose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Establishes a facility under the Small Business Investment Act of 1958 to provide leverage for investments facilitating employee ownership.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Establishes a facility under a new statute to promote domestic ownership succession through employee and cooperative ownership.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35018011"/>
                  </a:ext>
                </a:extLst>
              </a:tr>
              <a:tr h="37029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Administering Agency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SBA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Department of Commerce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82261439"/>
                  </a:ext>
                </a:extLst>
              </a:tr>
              <a:tr h="892277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Investment Entity Name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Employee Equity Investment Company (EEIC)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Ownership Investment Company (OIC)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3579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3383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695447e-dcab-4201-b6d4-9a6c9a18ca9c" xsi:nil="true"/>
    <lcf76f155ced4ddcb4097134ff3c332f xmlns="a5ec7bdb-4640-4ce8-bdb9-aaf32c714275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82797039E10F4B877B1785F1083F48" ma:contentTypeVersion="19" ma:contentTypeDescription="Create a new document." ma:contentTypeScope="" ma:versionID="078612c3d82564683767d597291047fa">
  <xsd:schema xmlns:xsd="http://www.w3.org/2001/XMLSchema" xmlns:xs="http://www.w3.org/2001/XMLSchema" xmlns:p="http://schemas.microsoft.com/office/2006/metadata/properties" xmlns:ns2="a5ec7bdb-4640-4ce8-bdb9-aaf32c714275" xmlns:ns3="f695447e-dcab-4201-b6d4-9a6c9a18ca9c" targetNamespace="http://schemas.microsoft.com/office/2006/metadata/properties" ma:root="true" ma:fieldsID="c78b71992acbe0720f6a6b34dd4ccf44" ns2:_="" ns3:_="">
    <xsd:import namespace="a5ec7bdb-4640-4ce8-bdb9-aaf32c714275"/>
    <xsd:import namespace="f695447e-dcab-4201-b6d4-9a6c9a18ca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ec7bdb-4640-4ce8-bdb9-aaf32c7142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c190e5d-d177-4975-b4ef-fb844f368b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95447e-dcab-4201-b6d4-9a6c9a18ca9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1087f6d-bab2-4576-8bf9-71eecf17b314}" ma:internalName="TaxCatchAll" ma:showField="CatchAllData" ma:web="f695447e-dcab-4201-b6d4-9a6c9a18ca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2E4974-F039-41FC-8C8E-02AFB4E697BE}">
  <ds:schemaRefs>
    <ds:schemaRef ds:uri="599b6251-ab6a-47b3-8c32-73c548b68b4a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309bd3a7-f0f0-4db6-878d-a7a06391c396"/>
    <ds:schemaRef ds:uri="http://www.w3.org/XML/1998/namespace"/>
    <ds:schemaRef ds:uri="f695447e-dcab-4201-b6d4-9a6c9a18ca9c"/>
    <ds:schemaRef ds:uri="a5ec7bdb-4640-4ce8-bdb9-aaf32c714275"/>
  </ds:schemaRefs>
</ds:datastoreItem>
</file>

<file path=customXml/itemProps2.xml><?xml version="1.0" encoding="utf-8"?>
<ds:datastoreItem xmlns:ds="http://schemas.openxmlformats.org/officeDocument/2006/customXml" ds:itemID="{2A2D69DA-04A3-459A-92E8-F10629FA5E0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AA5819-394D-4AB6-AD03-C9EE8C77BE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ec7bdb-4640-4ce8-bdb9-aaf32c714275"/>
    <ds:schemaRef ds:uri="f695447e-dcab-4201-b6d4-9a6c9a18ca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424</TotalTime>
  <Words>1676</Words>
  <Application>Microsoft Office PowerPoint</Application>
  <PresentationFormat>Widescreen</PresentationFormat>
  <Paragraphs>186</Paragraphs>
  <Slides>20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Monthly Meeting June 3, 2025 </vt:lpstr>
      <vt:lpstr>Agenda</vt:lpstr>
      <vt:lpstr>Membership Update</vt:lpstr>
      <vt:lpstr>Political Update</vt:lpstr>
      <vt:lpstr>Political Update</vt:lpstr>
      <vt:lpstr>Gov-Wide Duplication</vt:lpstr>
      <vt:lpstr>AORA Legislation </vt:lpstr>
      <vt:lpstr>EEIA (S.1618) vs. AORA (S.1645)</vt:lpstr>
      <vt:lpstr>EEIA (S.1618) vs. AORA (S. 1645)</vt:lpstr>
      <vt:lpstr>EEIA (S.1618) vs. AORA (S.1645)</vt:lpstr>
      <vt:lpstr>GSA Fix Update</vt:lpstr>
      <vt:lpstr>FY26 NDAA HASC DRL Request</vt:lpstr>
      <vt:lpstr>Agency Strategic Engagement</vt:lpstr>
      <vt:lpstr>Executive Orders &amp; Memos</vt:lpstr>
      <vt:lpstr>DFARS Subpart 270.1 Updates</vt:lpstr>
      <vt:lpstr>DFARS Subpart 270.1 Usage Tracking</vt:lpstr>
      <vt:lpstr>Upcoming Events</vt:lpstr>
      <vt:lpstr>July Events in DC</vt:lpstr>
      <vt:lpstr>PowerPoint Presentation</vt:lpstr>
      <vt:lpstr> Monthly Meetings on last Tuesday of each month at 4:00 pm ET Office Hours on second Tuesday of each month at 4:00 pm 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Lerner</dc:creator>
  <cp:lastModifiedBy>Stephanie Halcrow</cp:lastModifiedBy>
  <cp:revision>810</cp:revision>
  <cp:lastPrinted>2020-01-03T15:33:43Z</cp:lastPrinted>
  <dcterms:created xsi:type="dcterms:W3CDTF">2016-11-22T20:02:45Z</dcterms:created>
  <dcterms:modified xsi:type="dcterms:W3CDTF">2025-06-03T13:44:00Z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lpwstr>8630400.00000000</vt:lpwstr>
  </property>
  <property fmtid="{D5CDD505-2E9C-101B-9397-08002B2CF9AE}" pid="3" name="ContentTypeId">
    <vt:lpwstr>0x010100B782797039E10F4B877B1785F1083F48</vt:lpwstr>
  </property>
  <property fmtid="{D5CDD505-2E9C-101B-9397-08002B2CF9AE}" pid="4" name="MediaServiceImageTags">
    <vt:lpwstr/>
  </property>
</Properties>
</file>