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20"/>
  </p:notesMasterIdLst>
  <p:sldIdLst>
    <p:sldId id="5965" r:id="rId5"/>
    <p:sldId id="5964" r:id="rId6"/>
    <p:sldId id="6013" r:id="rId7"/>
    <p:sldId id="5981" r:id="rId8"/>
    <p:sldId id="6008" r:id="rId9"/>
    <p:sldId id="6019" r:id="rId10"/>
    <p:sldId id="6009" r:id="rId11"/>
    <p:sldId id="6027" r:id="rId12"/>
    <p:sldId id="6020" r:id="rId13"/>
    <p:sldId id="6023" r:id="rId14"/>
    <p:sldId id="6024" r:id="rId15"/>
    <p:sldId id="6026" r:id="rId16"/>
    <p:sldId id="6028" r:id="rId17"/>
    <p:sldId id="6003" r:id="rId18"/>
    <p:sldId id="5976" r:id="rId19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DE99B76-403D-6955-2E75-7245FBA94564}" name="Teagan Poleykett" initials="TP" userId="S::tpoleykett@vennstrategies.com::8d5263f3-7f44-4644-b586-c9c4fd0eb0bb" providerId="AD"/>
  <p188:author id="{B8CE06CA-F3BC-501B-2FF6-D9535890900E}" name="Stephanie Halcrow" initials="SH" userId="bfaa66868a7fc76b" providerId="Windows Live"/>
  <p188:author id="{178CEFF2-C755-64D8-7148-4031AE777FF2}" name="Matt Scott" initials="MS" userId="S::mscott@vennstrategies.com::e3b21f49-feec-4233-931c-ce1b3ef6b6a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Pearce" initials="MP" lastIdx="1" clrIdx="0">
    <p:extLst>
      <p:ext uri="{19B8F6BF-5375-455C-9EA6-DF929625EA0E}">
        <p15:presenceInfo xmlns:p15="http://schemas.microsoft.com/office/powerpoint/2012/main" userId="Matt Pear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BF2"/>
    <a:srgbClr val="A6A6A6"/>
    <a:srgbClr val="D9D9D9"/>
    <a:srgbClr val="FF33CC"/>
    <a:srgbClr val="264061"/>
    <a:srgbClr val="375067"/>
    <a:srgbClr val="006FAC"/>
    <a:srgbClr val="6EBEEA"/>
    <a:srgbClr val="6D6D6D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7B137A-D3CA-5DE2-C809-22FB810929CB}" v="446" dt="2025-06-24T14:10:21.517"/>
    <p1510:client id="{BDE606C0-ECC8-1B30-A8A5-0DCAC5DF3DA1}" v="12" dt="2025-06-24T13:41:39.427"/>
    <p1510:client id="{CB533141-1DB1-F2C2-A123-94353C736340}" v="190" dt="2025-06-24T15:55:36.7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239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cott" userId="S::mscott@vennstrategies.com::e3b21f49-feec-4233-931c-ce1b3ef6b6a4" providerId="AD" clId="Web-{A07B137A-D3CA-5DE2-C809-22FB810929CB}"/>
    <pc:docChg chg="addSld modSld sldOrd">
      <pc:chgData name="Matt Scott" userId="S::mscott@vennstrategies.com::e3b21f49-feec-4233-931c-ce1b3ef6b6a4" providerId="AD" clId="Web-{A07B137A-D3CA-5DE2-C809-22FB810929CB}" dt="2025-06-24T14:10:17.127" v="429"/>
      <pc:docMkLst>
        <pc:docMk/>
      </pc:docMkLst>
      <pc:sldChg chg="modSp">
        <pc:chgData name="Matt Scott" userId="S::mscott@vennstrategies.com::e3b21f49-feec-4233-931c-ce1b3ef6b6a4" providerId="AD" clId="Web-{A07B137A-D3CA-5DE2-C809-22FB810929CB}" dt="2025-06-24T14:10:17.127" v="429"/>
        <pc:sldMkLst>
          <pc:docMk/>
          <pc:sldMk cId="297256730" sldId="6020"/>
        </pc:sldMkLst>
        <pc:graphicFrameChg chg="mod modGraphic">
          <ac:chgData name="Matt Scott" userId="S::mscott@vennstrategies.com::e3b21f49-feec-4233-931c-ce1b3ef6b6a4" providerId="AD" clId="Web-{A07B137A-D3CA-5DE2-C809-22FB810929CB}" dt="2025-06-24T14:10:17.127" v="429"/>
          <ac:graphicFrameMkLst>
            <pc:docMk/>
            <pc:sldMk cId="297256730" sldId="6020"/>
            <ac:graphicFrameMk id="5" creationId="{4ACD58F3-A0FD-33D9-7094-824D1E8C43BB}"/>
          </ac:graphicFrameMkLst>
        </pc:graphicFrameChg>
      </pc:sldChg>
      <pc:sldChg chg="modSp new ord">
        <pc:chgData name="Matt Scott" userId="S::mscott@vennstrategies.com::e3b21f49-feec-4233-931c-ce1b3ef6b6a4" providerId="AD" clId="Web-{A07B137A-D3CA-5DE2-C809-22FB810929CB}" dt="2025-06-24T14:08:25.096" v="379" actId="20577"/>
        <pc:sldMkLst>
          <pc:docMk/>
          <pc:sldMk cId="3906164383" sldId="6028"/>
        </pc:sldMkLst>
        <pc:spChg chg="mod">
          <ac:chgData name="Matt Scott" userId="S::mscott@vennstrategies.com::e3b21f49-feec-4233-931c-ce1b3ef6b6a4" providerId="AD" clId="Web-{A07B137A-D3CA-5DE2-C809-22FB810929CB}" dt="2025-06-24T14:07:10.377" v="249" actId="20577"/>
          <ac:spMkLst>
            <pc:docMk/>
            <pc:sldMk cId="3906164383" sldId="6028"/>
            <ac:spMk id="2" creationId="{6EDDBC12-F209-522D-070B-6C0FF5ADC9CD}"/>
          </ac:spMkLst>
        </pc:spChg>
        <pc:spChg chg="mod">
          <ac:chgData name="Matt Scott" userId="S::mscott@vennstrategies.com::e3b21f49-feec-4233-931c-ce1b3ef6b6a4" providerId="AD" clId="Web-{A07B137A-D3CA-5DE2-C809-22FB810929CB}" dt="2025-06-24T14:08:25.096" v="379" actId="20577"/>
          <ac:spMkLst>
            <pc:docMk/>
            <pc:sldMk cId="3906164383" sldId="6028"/>
            <ac:spMk id="3" creationId="{162D46FF-FC27-C2A0-052E-0AB356CAED8C}"/>
          </ac:spMkLst>
        </pc:spChg>
      </pc:sldChg>
    </pc:docChg>
  </pc:docChgLst>
  <pc:docChgLst>
    <pc:chgData name="Teagan Poleykett" userId="S::tpoleykett@vennstrategies.com::8d5263f3-7f44-4644-b586-c9c4fd0eb0bb" providerId="AD" clId="Web-{CB533141-1DB1-F2C2-A123-94353C736340}"/>
    <pc:docChg chg="modSld">
      <pc:chgData name="Teagan Poleykett" userId="S::tpoleykett@vennstrategies.com::8d5263f3-7f44-4644-b586-c9c4fd0eb0bb" providerId="AD" clId="Web-{CB533141-1DB1-F2C2-A123-94353C736340}" dt="2025-06-24T15:55:36.762" v="175" actId="20577"/>
      <pc:docMkLst>
        <pc:docMk/>
      </pc:docMkLst>
      <pc:sldChg chg="modSp">
        <pc:chgData name="Teagan Poleykett" userId="S::tpoleykett@vennstrategies.com::8d5263f3-7f44-4644-b586-c9c4fd0eb0bb" providerId="AD" clId="Web-{CB533141-1DB1-F2C2-A123-94353C736340}" dt="2025-06-24T15:55:36.762" v="175" actId="20577"/>
        <pc:sldMkLst>
          <pc:docMk/>
          <pc:sldMk cId="2056417815" sldId="5976"/>
        </pc:sldMkLst>
        <pc:spChg chg="mod">
          <ac:chgData name="Teagan Poleykett" userId="S::tpoleykett@vennstrategies.com::8d5263f3-7f44-4644-b586-c9c4fd0eb0bb" providerId="AD" clId="Web-{CB533141-1DB1-F2C2-A123-94353C736340}" dt="2025-06-24T15:55:36.762" v="175" actId="20577"/>
          <ac:spMkLst>
            <pc:docMk/>
            <pc:sldMk cId="2056417815" sldId="5976"/>
            <ac:spMk id="2" creationId="{CEE0E81D-7F60-7D3E-466C-F8F6661FB11E}"/>
          </ac:spMkLst>
        </pc:spChg>
      </pc:sldChg>
      <pc:sldChg chg="modSp">
        <pc:chgData name="Teagan Poleykett" userId="S::tpoleykett@vennstrategies.com::8d5263f3-7f44-4644-b586-c9c4fd0eb0bb" providerId="AD" clId="Web-{CB533141-1DB1-F2C2-A123-94353C736340}" dt="2025-06-24T15:41:51.883" v="166" actId="1076"/>
        <pc:sldMkLst>
          <pc:docMk/>
          <pc:sldMk cId="297256730" sldId="6020"/>
        </pc:sldMkLst>
        <pc:spChg chg="mod">
          <ac:chgData name="Teagan Poleykett" userId="S::tpoleykett@vennstrategies.com::8d5263f3-7f44-4644-b586-c9c4fd0eb0bb" providerId="AD" clId="Web-{CB533141-1DB1-F2C2-A123-94353C736340}" dt="2025-06-24T15:41:51.883" v="166" actId="1076"/>
          <ac:spMkLst>
            <pc:docMk/>
            <pc:sldMk cId="297256730" sldId="6020"/>
            <ac:spMk id="3" creationId="{6170B87E-2DF1-F923-39D5-CF296D8ACC7F}"/>
          </ac:spMkLst>
        </pc:spChg>
        <pc:graphicFrameChg chg="mod modGraphic">
          <ac:chgData name="Teagan Poleykett" userId="S::tpoleykett@vennstrategies.com::8d5263f3-7f44-4644-b586-c9c4fd0eb0bb" providerId="AD" clId="Web-{CB533141-1DB1-F2C2-A123-94353C736340}" dt="2025-06-24T15:34:43.200" v="158"/>
          <ac:graphicFrameMkLst>
            <pc:docMk/>
            <pc:sldMk cId="297256730" sldId="6020"/>
            <ac:graphicFrameMk id="5" creationId="{4ACD58F3-A0FD-33D9-7094-824D1E8C43BB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46EC2E-A6B5-4FB4-8885-569145C1B0E5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5BDFD58-E265-4BC7-B188-C9F118279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0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2CDAA0-9401-3507-A62C-26FADA701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853D052-03F8-F723-FEC9-529658BBAC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25B15A-ACCA-1FA9-FCAA-C6B23448B2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565409-B473-03D5-1A35-BFAA329F15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6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9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445" y="2689695"/>
            <a:ext cx="10363200" cy="12881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986"/>
            <a:ext cx="8534400" cy="14700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12AB3-CEC1-3B8F-AA5E-4DDF454F8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5A2767B-12E8-3097-0F5A-70DD91F1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6/24/2025</a:t>
            </a:fld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6F10EF7-F91C-B355-81E1-E4236964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E91C370F-6C82-71E2-9D86-123039B58C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1C58673-14C8-B46F-03D7-300DC9C87AB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999193"/>
            <a:ext cx="10972800" cy="467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57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6/24/2025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CD90D-D759-A0F5-D5FE-65CF669B0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6/24/2025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F7D40-FD72-317B-2A52-DB824D924F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43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6/24/2025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217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5012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6/24/2025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999193"/>
            <a:ext cx="10972800" cy="475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1AD6-93FE-270E-05B4-BD706385537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715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9" r:id="rId5"/>
    <p:sldLayoutId id="2147483730" r:id="rId6"/>
    <p:sldLayoutId id="214748373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quisition.gov/dfars/part-270-defense-contracting-programs" TargetMode="External"/><Relationship Id="rId2" Type="http://schemas.openxmlformats.org/officeDocument/2006/relationships/hyperlink" Target="https://forms.cloud.microsoft/r/iMtNnNcbE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cq.osd.mil/dpap/policy/policyvault/USA002576-24-DPCAP.pdf" TargetMode="External"/><Relationship Id="rId4" Type="http://schemas.openxmlformats.org/officeDocument/2006/relationships/hyperlink" Target="https://www.acquisition.gov/dfarspgi/pgi-part-270-defense-contracting-program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cloud.microsoft/r/iMtNnNcbE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am.gov/opp/2368c920fbdf4ec9aff56f571690c859/vie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cloud.microsoft/r/AQLAa19L5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C2DB0A-5CA7-60F8-6209-E430423EA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1445" y="2689695"/>
            <a:ext cx="10363200" cy="1288115"/>
          </a:xfrm>
        </p:spPr>
        <p:txBody>
          <a:bodyPr lIns="91440" tIns="45720" rIns="91440" bIns="45720" anchor="t"/>
          <a:lstStyle/>
          <a:p>
            <a:r>
              <a:rPr lang="en-US" dirty="0"/>
              <a:t>Monthly Meeting</a:t>
            </a:r>
            <a:br>
              <a:rPr lang="en-US" dirty="0"/>
            </a:br>
            <a:r>
              <a:rPr lang="en-US" dirty="0"/>
              <a:t>June 24, 2025</a:t>
            </a:r>
            <a:br>
              <a:rPr lang="en-US" dirty="0"/>
            </a:b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1E2907-16E0-2CF7-24A3-D2192F5D01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E8BE1-6361-ACAB-3F52-9A204302E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24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65DF9-A338-1B3A-3942-0B4AD0685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6099"/>
            <a:ext cx="10972800" cy="724555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Tuesday, July 8th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C8A29-97A6-3377-51D4-816728DFB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863" y="718456"/>
            <a:ext cx="11721431" cy="4673601"/>
          </a:xfrm>
        </p:spPr>
        <p:txBody>
          <a:bodyPr/>
          <a:lstStyle/>
          <a:p>
            <a:r>
              <a:rPr lang="en-US" sz="2800" dirty="0">
                <a:ea typeface="Calibri"/>
                <a:cs typeface="Calibri"/>
              </a:rPr>
              <a:t>Executive Council Strategy Session -- 2-5pm</a:t>
            </a:r>
          </a:p>
          <a:p>
            <a:pPr lvl="1">
              <a:buFont typeface="Courier New" charset="0"/>
              <a:buChar char="o"/>
            </a:pPr>
            <a:r>
              <a:rPr lang="en-US" sz="2400" dirty="0">
                <a:ea typeface="Calibri"/>
                <a:cs typeface="Calibri"/>
              </a:rPr>
              <a:t>Venn Strategies, First Floor Rotunda</a:t>
            </a:r>
          </a:p>
          <a:p>
            <a:pPr lvl="1">
              <a:buFont typeface="Courier New" charset="0"/>
              <a:buChar char="o"/>
            </a:pPr>
            <a:r>
              <a:rPr lang="en-US" sz="2400" dirty="0">
                <a:ea typeface="Calibri"/>
                <a:cs typeface="Calibri"/>
              </a:rPr>
              <a:t>Executive Council Members only </a:t>
            </a:r>
          </a:p>
          <a:p>
            <a:r>
              <a:rPr lang="en-US" sz="2800" dirty="0">
                <a:ea typeface="Calibri"/>
                <a:cs typeface="Calibri"/>
              </a:rPr>
              <a:t>Congressional Engagement Workshop – 4-5pm</a:t>
            </a:r>
          </a:p>
          <a:p>
            <a:pPr lvl="1">
              <a:buFont typeface="Courier New" charset="0"/>
              <a:buChar char="o"/>
            </a:pPr>
            <a:r>
              <a:rPr lang="en-US" sz="2400" dirty="0">
                <a:ea typeface="Calibri"/>
                <a:cs typeface="Calibri"/>
              </a:rPr>
              <a:t>Tailored to new members, open to all</a:t>
            </a:r>
          </a:p>
          <a:p>
            <a:pPr lvl="1">
              <a:buFont typeface="Courier New" charset="0"/>
              <a:buChar char="o"/>
            </a:pPr>
            <a:r>
              <a:rPr lang="en-US" sz="2400" dirty="0">
                <a:ea typeface="Calibri"/>
                <a:cs typeface="Calibri"/>
              </a:rPr>
              <a:t>Venn Strategies, Suite 650 </a:t>
            </a:r>
          </a:p>
          <a:p>
            <a:pPr lvl="1">
              <a:buFont typeface="Courier New" charset="0"/>
              <a:buChar char="o"/>
            </a:pPr>
            <a:r>
              <a:rPr lang="en-US" sz="2400" dirty="0">
                <a:ea typeface="+mn-lt"/>
                <a:cs typeface="+mn-lt"/>
              </a:rPr>
              <a:t>Review how we leverage Congress to achieve ECR’s strategic goals and why Hill Days are so important</a:t>
            </a:r>
            <a:endParaRPr lang="en-US" sz="2400" dirty="0">
              <a:ea typeface="Calibri"/>
              <a:cs typeface="Calibri"/>
            </a:endParaRPr>
          </a:p>
          <a:p>
            <a:r>
              <a:rPr lang="en-US" sz="2800" dirty="0">
                <a:ea typeface="Calibri"/>
                <a:cs typeface="Calibri"/>
              </a:rPr>
              <a:t>Reception – 5pm </a:t>
            </a:r>
          </a:p>
          <a:p>
            <a:pPr lvl="1">
              <a:buFont typeface="Courier New" charset="0"/>
              <a:buChar char="o"/>
            </a:pPr>
            <a:r>
              <a:rPr lang="en-US" sz="2400" dirty="0">
                <a:ea typeface="Calibri"/>
                <a:cs typeface="Calibri"/>
              </a:rPr>
              <a:t>Venn Strategies, Rooftop</a:t>
            </a:r>
          </a:p>
          <a:p>
            <a:pPr lvl="1">
              <a:buFont typeface="Courier New" charset="0"/>
              <a:buChar char="o"/>
            </a:pPr>
            <a:r>
              <a:rPr lang="en-US" sz="2400" dirty="0">
                <a:ea typeface="Calibri"/>
                <a:cs typeface="Calibri"/>
              </a:rPr>
              <a:t>All ECR members are welcome to join us for beverages and light bites!</a:t>
            </a:r>
          </a:p>
          <a:p>
            <a:pPr lvl="1">
              <a:buFont typeface="Courier New" charset="0"/>
              <a:buChar char="o"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5419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63FCC-CA24-CD35-D41E-D71344FA4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68"/>
            <a:ext cx="10972800" cy="724555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Wednesday, July 9th: Hill Day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31D28-A7F7-AAD4-2AD5-9B8120967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940" y="726023"/>
            <a:ext cx="11619781" cy="2876432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We will meet at Venn Strategies in the morning and quickly prep before heading to the Hill for meetings with congressional staff. </a:t>
            </a:r>
          </a:p>
          <a:p>
            <a:r>
              <a:rPr lang="en-US" dirty="0">
                <a:ea typeface="Calibri"/>
                <a:cs typeface="Calibri"/>
              </a:rPr>
              <a:t>Exact timing is TBD, but meetings typically wrap up in early afternoon.</a:t>
            </a:r>
          </a:p>
          <a:p>
            <a:r>
              <a:rPr lang="en-US" dirty="0">
                <a:ea typeface="Calibri"/>
                <a:cs typeface="Calibri"/>
              </a:rPr>
              <a:t>Meeting targets: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99AB93-8ECC-84F7-C1F1-EB3CF8526E81}"/>
              </a:ext>
            </a:extLst>
          </p:cNvPr>
          <p:cNvSpPr txBox="1"/>
          <p:nvPr/>
        </p:nvSpPr>
        <p:spPr>
          <a:xfrm>
            <a:off x="390431" y="3553786"/>
            <a:ext cx="5694106" cy="22159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Rep. Turner (R-OH)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Rep. Jack (R-GA)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Rep. Perry (R-PA)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Rep. Gill (R-TX)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Rep. Crockett (D-TX)</a:t>
            </a: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13C0D-BD06-5E59-704C-F69E4398BEB1}"/>
              </a:ext>
            </a:extLst>
          </p:cNvPr>
          <p:cNvSpPr txBox="1"/>
          <p:nvPr/>
        </p:nvSpPr>
        <p:spPr>
          <a:xfrm>
            <a:off x="3096946" y="3550178"/>
            <a:ext cx="3675199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Rep. Subramanyam (D-VA)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Rep. Olszewski (D-MD)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Rep. Scholten (D-MI)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Rep. Frost (D-FL)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Rep. Stansbury (D-NM)</a:t>
            </a:r>
            <a:endParaRPr lang="en-US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E78D3D-26B4-AD28-FDB4-33E47ACFD1A4}"/>
              </a:ext>
            </a:extLst>
          </p:cNvPr>
          <p:cNvSpPr txBox="1"/>
          <p:nvPr/>
        </p:nvSpPr>
        <p:spPr>
          <a:xfrm>
            <a:off x="9246957" y="3184295"/>
            <a:ext cx="4128227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Sen. Hawley (R-MO)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Sen. Moreno (R-OH)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Sen. Lankford (R-OK)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Sen. Rick Scott (R-FL)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Sen. Moody (R-FL)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Sen. Peters (D-MI)</a:t>
            </a: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EB4968-E935-B0EF-FB68-213FEC663950}"/>
              </a:ext>
            </a:extLst>
          </p:cNvPr>
          <p:cNvSpPr txBox="1"/>
          <p:nvPr/>
        </p:nvSpPr>
        <p:spPr>
          <a:xfrm>
            <a:off x="6589540" y="3538923"/>
            <a:ext cx="2826879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Sen. Slotkin (D-MI)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Sen. Kim (D-NJ)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Sen. Gallego (D-AZ)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Sen. Young (R-IN)</a:t>
            </a:r>
          </a:p>
          <a:p>
            <a:r>
              <a:rPr lang="en-US" sz="2400" dirty="0">
                <a:solidFill>
                  <a:schemeClr val="bg1"/>
                </a:solidFill>
                <a:ea typeface="Calibri"/>
                <a:cs typeface="Calibri"/>
              </a:rPr>
              <a:t>Sen. Husted (R-OH)</a:t>
            </a:r>
            <a:endParaRPr lang="en-US" dirty="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5036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357C5-1295-DCD0-B382-00E4DAD1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Fundraising Event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98945-BEC5-8348-95EF-AC8910E21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5457"/>
            <a:ext cx="10972800" cy="4673601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We are planning a tentative PAC lunch with Rep. Turner (R-OH) following our hill meetings on July 9th.</a:t>
            </a:r>
          </a:p>
          <a:p>
            <a:r>
              <a:rPr lang="en-US" dirty="0">
                <a:ea typeface="Calibri"/>
                <a:cs typeface="Calibri"/>
              </a:rPr>
              <a:t>Rep. Turner sits on both the House Armed Services Committee as well as the House oversight committee, so he is well situated to champion many of our priorities. </a:t>
            </a:r>
          </a:p>
          <a:p>
            <a:r>
              <a:rPr lang="en-US" dirty="0">
                <a:ea typeface="Calibri"/>
                <a:cs typeface="Calibri"/>
              </a:rPr>
              <a:t>If you are interested in participating/contributing, please reach out to the ECR team.</a:t>
            </a:r>
          </a:p>
        </p:txBody>
      </p:sp>
    </p:spTree>
    <p:extLst>
      <p:ext uri="{BB962C8B-B14F-4D97-AF65-F5344CB8AC3E}">
        <p14:creationId xmlns:p14="http://schemas.microsoft.com/office/powerpoint/2010/main" val="3051141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BC12-F209-522D-070B-6C0FF5ADC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Scheduling – New Time, Same Day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D46FF-FC27-C2A0-052E-0AB356CAE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To accommodate some scheduling changes that have arisen, we will be moving the time of the monthly calls and offices hours, but not the day.</a:t>
            </a:r>
            <a:endParaRPr lang="en-US" dirty="0"/>
          </a:p>
          <a:p>
            <a:r>
              <a:rPr lang="en-US" dirty="0">
                <a:ea typeface="Calibri"/>
                <a:cs typeface="Calibri"/>
              </a:rPr>
              <a:t>  Calls will now begin at 3pm EDT on the second (office hours) and last (monthly call) Tuesday of each month. </a:t>
            </a:r>
          </a:p>
          <a:p>
            <a:r>
              <a:rPr lang="en-US" dirty="0">
                <a:ea typeface="Calibri"/>
                <a:cs typeface="Calibri"/>
              </a:rPr>
              <a:t>Calendar information will be updated later this week, but please be in touch with any questions or concerns. </a:t>
            </a:r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6164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FD00C-C13B-DB2A-2C37-6A55E5F90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2F222-9CC4-96B4-2B7E-0C6F276A6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en-US">
                <a:ea typeface="Calibri"/>
                <a:cs typeface="Calibri"/>
              </a:rPr>
              <a:t>QUESTIONS AND DISCUSSION </a:t>
            </a:r>
          </a:p>
        </p:txBody>
      </p:sp>
    </p:spTree>
    <p:extLst>
      <p:ext uri="{BB962C8B-B14F-4D97-AF65-F5344CB8AC3E}">
        <p14:creationId xmlns:p14="http://schemas.microsoft.com/office/powerpoint/2010/main" val="2377930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0E81D-7F60-7D3E-466C-F8F6661FB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89695"/>
            <a:ext cx="10363200" cy="1288115"/>
          </a:xfrm>
        </p:spPr>
        <p:txBody>
          <a:bodyPr lIns="91440" tIns="45720" rIns="91440" bIns="45720" anchor="t"/>
          <a:lstStyle/>
          <a:p>
            <a:br>
              <a:rPr lang="en-US" dirty="0"/>
            </a:br>
            <a:r>
              <a:rPr lang="en-US" sz="2000" dirty="0">
                <a:ea typeface="Calibri"/>
                <a:cs typeface="Calibri"/>
              </a:rPr>
              <a:t>Monthly Meetings on last Tuesday of each month at 3:00 pm ET</a:t>
            </a:r>
            <a:br>
              <a:rPr lang="en-US" sz="2000" dirty="0">
                <a:ea typeface="Calibri"/>
                <a:cs typeface="Calibri"/>
              </a:rPr>
            </a:br>
            <a:r>
              <a:rPr lang="en-US" sz="2000" dirty="0">
                <a:ea typeface="Calibri"/>
                <a:cs typeface="Calibri"/>
              </a:rPr>
              <a:t>Office Hours on second Tuesday of each month at 3:00 pm ET</a:t>
            </a:r>
            <a:endParaRPr lang="en-US" sz="4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641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A7AD-905A-009C-8FD6-EB766642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FC24-812A-A49C-D524-540074D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r>
              <a:rPr lang="en-US" dirty="0"/>
              <a:t>Political Update</a:t>
            </a:r>
          </a:p>
          <a:p>
            <a:r>
              <a:rPr lang="en-US" dirty="0"/>
              <a:t>DFARS Subpart 270.1</a:t>
            </a:r>
          </a:p>
          <a:p>
            <a:r>
              <a:rPr lang="en-US" dirty="0"/>
              <a:t>DoD Implementation Highlights</a:t>
            </a:r>
          </a:p>
          <a:p>
            <a:r>
              <a:rPr lang="en-US" dirty="0"/>
              <a:t>Agency Strategic Engagement</a:t>
            </a:r>
          </a:p>
          <a:p>
            <a:r>
              <a:rPr lang="en-US" dirty="0"/>
              <a:t>July Fly-In</a:t>
            </a:r>
          </a:p>
          <a:p>
            <a:pPr lvl="1"/>
            <a:r>
              <a:rPr lang="en-US" dirty="0"/>
              <a:t>July 8 &amp; 9 Activities</a:t>
            </a:r>
          </a:p>
          <a:p>
            <a:pPr lvl="1"/>
            <a:r>
              <a:rPr lang="en-US" dirty="0"/>
              <a:t>Fundraising Event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1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3AF20-21D3-7658-90A2-8B1D6DC9C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Political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DC751-3526-C6A1-CC3F-B24A7BCC0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r>
              <a:rPr lang="en-US" dirty="0"/>
              <a:t>Reconciliation</a:t>
            </a:r>
          </a:p>
          <a:p>
            <a:pPr lvl="1"/>
            <a:r>
              <a:rPr lang="en-US" dirty="0"/>
              <a:t>Senate text has been released, and work is underway to move the bill through the chamber. Majority Leader Thune is aiming to pass a bill by July 4th.</a:t>
            </a:r>
          </a:p>
          <a:p>
            <a:pPr lvl="1"/>
            <a:r>
              <a:rPr lang="en-US" dirty="0"/>
              <a:t>The House will need to vote again on the Senate changes, while major sticking points remain to be resolved</a:t>
            </a:r>
          </a:p>
          <a:p>
            <a:pPr lvl="2"/>
            <a:r>
              <a:rPr lang="en-US" dirty="0"/>
              <a:t>SALT deduction cap</a:t>
            </a:r>
          </a:p>
          <a:p>
            <a:pPr lvl="2"/>
            <a:r>
              <a:rPr lang="en-US" dirty="0"/>
              <a:t>Retaliatory tax on foreign taxpayers</a:t>
            </a:r>
          </a:p>
          <a:p>
            <a:pPr lvl="2"/>
            <a:r>
              <a:rPr lang="en-US" dirty="0"/>
              <a:t>Energy tax credits</a:t>
            </a:r>
          </a:p>
          <a:p>
            <a:pPr lvl="1"/>
            <a:r>
              <a:rPr lang="en-US" dirty="0"/>
              <a:t>This will need to pass prior to the July "x" date for the debt ceiling.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98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7D830-AEEE-11B6-0C63-8F3F78B8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/>
              <a:t>Political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112E7-77EE-2DB8-0A89-AA06EFABD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319BA4-7F37-4B04-819D-9EF32BD90C5C}"/>
              </a:ext>
            </a:extLst>
          </p:cNvPr>
          <p:cNvSpPr txBox="1"/>
          <p:nvPr/>
        </p:nvSpPr>
        <p:spPr>
          <a:xfrm>
            <a:off x="188596" y="355720"/>
            <a:ext cx="11380801" cy="79098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8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Calibri"/>
                <a:cs typeface="Calibri"/>
              </a:rPr>
              <a:t>NDAA 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200" dirty="0">
                <a:solidFill>
                  <a:schemeClr val="bg1"/>
                </a:solidFill>
                <a:ea typeface="Calibri"/>
                <a:cs typeface="Calibri"/>
              </a:rPr>
              <a:t>NDAA will likely not move forward until the reconciliation bill is passed, but House Armed Services Committee (HASC) activity is expected in mid-July; House floor after August recess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200" dirty="0">
                <a:solidFill>
                  <a:schemeClr val="bg1"/>
                </a:solidFill>
                <a:ea typeface="+mn-lt"/>
                <a:cs typeface="+mn-lt"/>
              </a:rPr>
              <a:t>We expect to see DRL in the Chairman's Mark that </a:t>
            </a:r>
          </a:p>
          <a:p>
            <a:pPr marL="1200150" lvl="2" indent="-285750">
              <a:buFont typeface="Wingdings"/>
              <a:buChar char="§"/>
            </a:pPr>
            <a:r>
              <a:rPr lang="en-US" sz="2200" dirty="0">
                <a:solidFill>
                  <a:schemeClr val="bg1"/>
                </a:solidFill>
                <a:ea typeface="+mn-lt"/>
                <a:cs typeface="+mn-lt"/>
              </a:rPr>
              <a:t>Commends DPC’s rulemaking and implementation</a:t>
            </a:r>
          </a:p>
          <a:p>
            <a:pPr marL="1200150" lvl="2" indent="-285750">
              <a:buFont typeface="Wingdings"/>
              <a:buChar char="§"/>
            </a:pPr>
            <a:r>
              <a:rPr lang="en-US" sz="2200" dirty="0">
                <a:solidFill>
                  <a:schemeClr val="bg1"/>
                </a:solidFill>
                <a:ea typeface="+mn-lt"/>
                <a:cs typeface="+mn-lt"/>
              </a:rPr>
              <a:t>Emphasizes that the pilot program is intended to be used by both DoD and other agency contracting officers (e.g., GSA) acting on behalf of DoD customers</a:t>
            </a:r>
          </a:p>
          <a:p>
            <a:pPr marL="1200150" lvl="2" indent="-285750">
              <a:buFont typeface="Wingdings"/>
              <a:buChar char="§"/>
            </a:pPr>
            <a:r>
              <a:rPr lang="en-US" sz="2200" dirty="0">
                <a:solidFill>
                  <a:schemeClr val="bg1"/>
                </a:solidFill>
                <a:ea typeface="+mn-lt"/>
                <a:cs typeface="+mn-lt"/>
              </a:rPr>
              <a:t>Recognizes the GAO report and DPC’s early steps to improve implementation</a:t>
            </a:r>
          </a:p>
          <a:p>
            <a:pPr marL="1200150" lvl="2" indent="-285750">
              <a:buFont typeface="Wingdings"/>
              <a:buChar char="§"/>
            </a:pPr>
            <a:r>
              <a:rPr lang="en-US" sz="2200" dirty="0">
                <a:solidFill>
                  <a:schemeClr val="bg1"/>
                </a:solidFill>
                <a:ea typeface="+mn-lt"/>
                <a:cs typeface="+mn-lt"/>
              </a:rPr>
              <a:t>Requires a briefing by DPC on how they are fully leveraging the authority</a:t>
            </a:r>
          </a:p>
          <a:p>
            <a:pPr marL="742950" lvl="1" indent="-285750">
              <a:buFont typeface="Wingdings"/>
              <a:buChar char="§"/>
            </a:pPr>
            <a:r>
              <a:rPr lang="en-US" sz="2200" dirty="0">
                <a:solidFill>
                  <a:schemeClr val="bg1"/>
                </a:solidFill>
                <a:ea typeface="+mn-lt"/>
                <a:cs typeface="+mn-lt"/>
              </a:rPr>
              <a:t>No timeline for Senate </a:t>
            </a:r>
            <a:r>
              <a:rPr lang="en-US" sz="2200" dirty="0">
                <a:solidFill>
                  <a:schemeClr val="bg1"/>
                </a:solidFill>
                <a:ea typeface="Calibri"/>
                <a:cs typeface="Calibri"/>
              </a:rPr>
              <a:t>Armed Services Committee</a:t>
            </a:r>
          </a:p>
          <a:p>
            <a:pPr lvl="1"/>
            <a:endParaRPr lang="en-US" sz="22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  <a:ea typeface="Calibri"/>
                <a:cs typeface="Calibri"/>
              </a:rPr>
              <a:t>Appropriations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sz="2200" dirty="0">
                <a:solidFill>
                  <a:schemeClr val="bg1"/>
                </a:solidFill>
                <a:ea typeface="Calibri"/>
                <a:cs typeface="Calibri"/>
              </a:rPr>
              <a:t>Appropriations subcommittees have begun marking up spending bills.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sz="2200" dirty="0">
                <a:solidFill>
                  <a:schemeClr val="bg1"/>
                </a:solidFill>
                <a:ea typeface="Calibri"/>
                <a:cs typeface="Calibri"/>
              </a:rPr>
              <a:t>A September CR is virtually guaranteed, but unclear how long that CR would last. </a:t>
            </a:r>
            <a:endParaRPr lang="en-US" sz="2200" dirty="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8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endParaRPr lang="en-US" sz="24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endParaRPr lang="en-US" sz="2800" dirty="0">
              <a:solidFill>
                <a:schemeClr val="bg1"/>
              </a:solidFill>
              <a:ea typeface="Calibri"/>
              <a:cs typeface="Calibri"/>
            </a:endParaRPr>
          </a:p>
          <a:p>
            <a:endParaRPr lang="en-US" sz="24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endParaRPr lang="en-US" sz="28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endParaRPr lang="en-US" sz="2800" dirty="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889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9EB53-64CF-99FB-18F0-DBCF50F4F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/>
              <a:t>DFARS Subpart 270.1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CAA9F-BEAA-F3A3-5F6C-A3C421CA1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r>
              <a:rPr lang="en-US" sz="2000" dirty="0"/>
              <a:t>DFARS Subpart 270.1 Use</a:t>
            </a:r>
          </a:p>
          <a:p>
            <a:pPr lvl="1"/>
            <a:r>
              <a:rPr lang="en-US" sz="1800" dirty="0"/>
              <a:t>Applications Submitted			Yes (~6) – </a:t>
            </a:r>
            <a:r>
              <a:rPr lang="en-US" sz="1800" i="1" dirty="0">
                <a:solidFill>
                  <a:srgbClr val="FFFF00"/>
                </a:solidFill>
              </a:rPr>
              <a:t>these have been the same for a while…</a:t>
            </a:r>
          </a:p>
          <a:p>
            <a:pPr lvl="1"/>
            <a:r>
              <a:rPr lang="en-US" sz="1800" dirty="0"/>
              <a:t>DPC Approving 				Yes (3)</a:t>
            </a:r>
          </a:p>
          <a:p>
            <a:pPr lvl="1"/>
            <a:r>
              <a:rPr lang="en-US" sz="1800" dirty="0"/>
              <a:t>Contract Awards				Not aware of any yet</a:t>
            </a:r>
          </a:p>
          <a:p>
            <a:pPr lvl="1"/>
            <a:r>
              <a:rPr lang="en-US" sz="1800" dirty="0"/>
              <a:t>Organizations				USSF, USAF</a:t>
            </a:r>
          </a:p>
          <a:p>
            <a:endParaRPr lang="en-US" sz="2000" dirty="0"/>
          </a:p>
          <a:p>
            <a:r>
              <a:rPr lang="en-US" sz="2000" dirty="0"/>
              <a:t>ECR Member Companies Feedback</a:t>
            </a:r>
          </a:p>
          <a:p>
            <a:pPr lvl="1"/>
            <a:r>
              <a:rPr lang="en-US" sz="1800" dirty="0"/>
              <a:t>Ensure contracting officer includes all required documentation in submission to DPC</a:t>
            </a:r>
          </a:p>
          <a:p>
            <a:pPr lvl="1"/>
            <a:r>
              <a:rPr lang="en-US" sz="1800" dirty="0"/>
              <a:t>DPC review process taking 30 days</a:t>
            </a:r>
          </a:p>
          <a:p>
            <a:pPr lvl="1"/>
            <a:r>
              <a:rPr lang="en-US" sz="1800" dirty="0"/>
              <a:t>DPC can handle classified applications – DPC recommends generic descriptions or redact the information</a:t>
            </a:r>
          </a:p>
          <a:p>
            <a:pPr lvl="1"/>
            <a:r>
              <a:rPr lang="en-US" sz="1800" dirty="0"/>
              <a:t>DPC welcomes calls/emails for questions</a:t>
            </a:r>
          </a:p>
          <a:p>
            <a:pPr lvl="1"/>
            <a:r>
              <a:rPr lang="en-US" sz="1800" dirty="0"/>
              <a:t>Updated FAQ v11</a:t>
            </a:r>
          </a:p>
          <a:p>
            <a:pPr lvl="1"/>
            <a:endParaRPr lang="en-US" sz="1800" dirty="0"/>
          </a:p>
          <a:p>
            <a:r>
              <a:rPr lang="en-US" sz="2000" dirty="0"/>
              <a:t>Please fill out ECR's 270.1 Usage Tracking Survey: 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https://forms.cloud.microsoft/r/iMtNnNcbEG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6E0759-C67C-91A0-A29C-188D02171A5E}"/>
              </a:ext>
            </a:extLst>
          </p:cNvPr>
          <p:cNvSpPr txBox="1"/>
          <p:nvPr/>
        </p:nvSpPr>
        <p:spPr>
          <a:xfrm>
            <a:off x="0" y="6086272"/>
            <a:ext cx="57470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u="sng" dirty="0"/>
              <a:t>Supporting Documents</a:t>
            </a:r>
          </a:p>
          <a:p>
            <a:r>
              <a:rPr lang="en-US" sz="1100" dirty="0"/>
              <a:t>DFARS Subpart 270.1:</a:t>
            </a:r>
            <a:r>
              <a:rPr lang="en-US" sz="11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https://www.acquisition.gov/dfars/part-270-defense-contracting-programs</a:t>
            </a:r>
            <a:endParaRPr lang="en-US" sz="11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dirty="0"/>
              <a:t>PGI: </a:t>
            </a:r>
            <a:r>
              <a:rPr lang="en-US" sz="1100" dirty="0">
                <a:hlinkClick r:id="rId4"/>
              </a:rPr>
              <a:t>https://www.acquisition.gov/dfarspgi/pgi-part-270-defense-contracting-programs</a:t>
            </a:r>
            <a:endParaRPr lang="en-US" sz="1100" dirty="0"/>
          </a:p>
          <a:p>
            <a:r>
              <a:rPr lang="en-US" sz="1100" dirty="0"/>
              <a:t>Policy Memo: </a:t>
            </a:r>
            <a:r>
              <a:rPr lang="en-US" sz="11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https://www.acq.osd.mil/dpap/policy/policyvault/USA002576-24-DPCAP.pdf</a:t>
            </a:r>
            <a:endParaRPr 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CB766B-7FEE-90D5-831C-9201A4B0789C}"/>
              </a:ext>
            </a:extLst>
          </p:cNvPr>
          <p:cNvSpPr txBox="1"/>
          <p:nvPr/>
        </p:nvSpPr>
        <p:spPr>
          <a:xfrm>
            <a:off x="6444916" y="6086272"/>
            <a:ext cx="440494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100" u="sng"/>
              <a:t>Supporting Documents</a:t>
            </a:r>
          </a:p>
          <a:p>
            <a:pPr lvl="1"/>
            <a:r>
              <a:rPr lang="en-US" sz="1100"/>
              <a:t>ECR FAQs: See monthly emails, website, or request directly</a:t>
            </a:r>
          </a:p>
          <a:p>
            <a:pPr lvl="1"/>
            <a:r>
              <a:rPr lang="en-US" sz="1100"/>
              <a:t>ECR Sample J&amp;A: See monthly emails, website, or request directly</a:t>
            </a:r>
          </a:p>
        </p:txBody>
      </p:sp>
    </p:spTree>
    <p:extLst>
      <p:ext uri="{BB962C8B-B14F-4D97-AF65-F5344CB8AC3E}">
        <p14:creationId xmlns:p14="http://schemas.microsoft.com/office/powerpoint/2010/main" val="30269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05E8A-A78B-BC89-BBC9-D1D6D2390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DFARS Subpart 270.1 Usage Tracking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3A3FE-B934-4227-F011-290FC3B10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r>
              <a:rPr lang="en-US" sz="2400" dirty="0"/>
              <a:t>If you are at any stage of using 270.1 authority (i.e. just applying, have been approved or have been awarded a contract), please fill out ECR's 270.1 Usage Tracking Survey: </a:t>
            </a:r>
            <a:r>
              <a:rPr lang="en-US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https://forms.cloud.microsoft/r/iMtNnNcbEG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Thank you to </a:t>
            </a:r>
            <a:r>
              <a:rPr lang="en-US" sz="2400" dirty="0">
                <a:solidFill>
                  <a:srgbClr val="FFFF00"/>
                </a:solidFill>
              </a:rPr>
              <a:t>MTSI, ASI, Weston Solutions, DSA, and Torch </a:t>
            </a:r>
            <a:r>
              <a:rPr lang="en-US" sz="2400" dirty="0"/>
              <a:t>for completing the form.</a:t>
            </a:r>
          </a:p>
          <a:p>
            <a:endParaRPr lang="en-US" sz="2400" dirty="0"/>
          </a:p>
          <a:p>
            <a:r>
              <a:rPr lang="en-US" sz="2400" dirty="0"/>
              <a:t>The purpose of collecting this data is </a:t>
            </a:r>
          </a:p>
          <a:p>
            <a:pPr lvl="1"/>
            <a:r>
              <a:rPr lang="en-US" sz="2000" dirty="0"/>
              <a:t>Help prove out effectiveness of DFARS Subpart 270.1 </a:t>
            </a:r>
          </a:p>
          <a:p>
            <a:pPr lvl="1"/>
            <a:r>
              <a:rPr lang="en-US" sz="2000" dirty="0"/>
              <a:t>Facilitate conversations between PCO’s to mitigate any uncertainty around usage of the pilot program</a:t>
            </a:r>
          </a:p>
        </p:txBody>
      </p:sp>
    </p:spTree>
    <p:extLst>
      <p:ext uri="{BB962C8B-B14F-4D97-AF65-F5344CB8AC3E}">
        <p14:creationId xmlns:p14="http://schemas.microsoft.com/office/powerpoint/2010/main" val="2697089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E6F9-F363-7B04-7EC6-AD122B209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DoD Implementation Highlights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2AB2B-788A-B35B-9736-8B1191A9C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r>
              <a:rPr lang="en-US" sz="2400" dirty="0"/>
              <a:t>Army Open Solicitation published May 9 by ACC-APG (</a:t>
            </a:r>
            <a:r>
              <a:rPr lang="en-US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n-US" sz="2400" dirty="0"/>
              <a:t>) included Sec 874/Sec 872 as </a:t>
            </a:r>
            <a:r>
              <a:rPr lang="en-US" sz="2400" u="sng" dirty="0"/>
              <a:t>one </a:t>
            </a:r>
            <a:r>
              <a:rPr lang="en-US" sz="2400" dirty="0"/>
              <a:t>of the potential contracting authorities</a:t>
            </a:r>
          </a:p>
          <a:p>
            <a:r>
              <a:rPr lang="en-US" sz="2400" dirty="0"/>
              <a:t>One Head of Contracting Agency (HCA) surveyed current contracts with 100% S Corp ESOPs as incumbents (40)</a:t>
            </a:r>
          </a:p>
          <a:p>
            <a:pPr lvl="1"/>
            <a:r>
              <a:rPr lang="en-US" sz="2000" dirty="0"/>
              <a:t>Should we create our own list to share? </a:t>
            </a:r>
          </a:p>
          <a:p>
            <a:r>
              <a:rPr lang="en-US" sz="2400" dirty="0"/>
              <a:t>Relentless Program Managers who won’t take no for an answer…</a:t>
            </a:r>
          </a:p>
          <a:p>
            <a:endParaRPr lang="en-US" sz="2400" dirty="0"/>
          </a:p>
          <a:p>
            <a:r>
              <a:rPr lang="en-US" sz="2400" dirty="0"/>
              <a:t>Documents for you to use – on website under Member’s Page</a:t>
            </a:r>
          </a:p>
          <a:p>
            <a:pPr lvl="1"/>
            <a:r>
              <a:rPr lang="en-US" sz="2000" dirty="0"/>
              <a:t>Generic strategic engagement slide deck for ECR members to use w/ customers; Feel free to add your company specific information</a:t>
            </a:r>
          </a:p>
          <a:p>
            <a:pPr lvl="1"/>
            <a:r>
              <a:rPr lang="en-US" sz="2000" dirty="0"/>
              <a:t>LCE shared glossy two pager</a:t>
            </a:r>
          </a:p>
          <a:p>
            <a:pPr lvl="1"/>
            <a:r>
              <a:rPr lang="en-US" sz="2000" dirty="0"/>
              <a:t>MTSI shared briefing and one pager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305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FBDDE3-39E3-E695-0F76-12A654A26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08926-0FA4-A8D1-75F1-3AC487C22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Agency Strategic Engagement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9C5D62-26F1-5C97-ECB4-DA54AABF6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r>
              <a:rPr lang="en-US" dirty="0"/>
              <a:t>Army – DASA(P)</a:t>
            </a:r>
          </a:p>
          <a:p>
            <a:pPr lvl="1"/>
            <a:r>
              <a:rPr lang="en-US" dirty="0"/>
              <a:t>July 11 - Briefing Army Head of Contracting Agency (HCAs)</a:t>
            </a:r>
          </a:p>
          <a:p>
            <a:pPr lvl="1"/>
            <a:r>
              <a:rPr lang="en-US" dirty="0"/>
              <a:t>In scheduling: Will record a training video over Teams and then post to the Army website</a:t>
            </a:r>
          </a:p>
          <a:p>
            <a:r>
              <a:rPr lang="en-US" dirty="0"/>
              <a:t>Air Force - SAF/AQC Deputy (this individual was previously DPC deputy)</a:t>
            </a:r>
          </a:p>
          <a:p>
            <a:pPr lvl="1"/>
            <a:r>
              <a:rPr lang="en-US" dirty="0"/>
              <a:t>Continuing dialogue – asked for list of 100% S Corp ESOPs</a:t>
            </a:r>
          </a:p>
          <a:p>
            <a:r>
              <a:rPr lang="en-US" dirty="0"/>
              <a:t>Navy - INW</a:t>
            </a:r>
          </a:p>
        </p:txBody>
      </p:sp>
    </p:spTree>
    <p:extLst>
      <p:ext uri="{BB962C8B-B14F-4D97-AF65-F5344CB8AC3E}">
        <p14:creationId xmlns:p14="http://schemas.microsoft.com/office/powerpoint/2010/main" val="203574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AE5D-AC41-F6C3-8401-E6398626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251"/>
            <a:ext cx="10972800" cy="724555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ECR July Activity 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ACD58F3-A0FD-33D9-7094-824D1E8C43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939370"/>
              </p:ext>
            </p:extLst>
          </p:nvPr>
        </p:nvGraphicFramePr>
        <p:xfrm>
          <a:off x="609600" y="734680"/>
          <a:ext cx="11175626" cy="4923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5950">
                  <a:extLst>
                    <a:ext uri="{9D8B030D-6E8A-4147-A177-3AD203B41FA5}">
                      <a16:colId xmlns:a16="http://schemas.microsoft.com/office/drawing/2014/main" val="3741842774"/>
                    </a:ext>
                  </a:extLst>
                </a:gridCol>
                <a:gridCol w="199190">
                  <a:extLst>
                    <a:ext uri="{9D8B030D-6E8A-4147-A177-3AD203B41FA5}">
                      <a16:colId xmlns:a16="http://schemas.microsoft.com/office/drawing/2014/main" val="983991447"/>
                    </a:ext>
                  </a:extLst>
                </a:gridCol>
                <a:gridCol w="2109019">
                  <a:extLst>
                    <a:ext uri="{9D8B030D-6E8A-4147-A177-3AD203B41FA5}">
                      <a16:colId xmlns:a16="http://schemas.microsoft.com/office/drawing/2014/main" val="2083601179"/>
                    </a:ext>
                  </a:extLst>
                </a:gridCol>
                <a:gridCol w="2707554">
                  <a:extLst>
                    <a:ext uri="{9D8B030D-6E8A-4147-A177-3AD203B41FA5}">
                      <a16:colId xmlns:a16="http://schemas.microsoft.com/office/drawing/2014/main" val="813961746"/>
                    </a:ext>
                  </a:extLst>
                </a:gridCol>
                <a:gridCol w="2793913">
                  <a:extLst>
                    <a:ext uri="{9D8B030D-6E8A-4147-A177-3AD203B41FA5}">
                      <a16:colId xmlns:a16="http://schemas.microsoft.com/office/drawing/2014/main" val="935215653"/>
                    </a:ext>
                  </a:extLst>
                </a:gridCol>
              </a:tblGrid>
              <a:tr h="553980">
                <a:tc gridSpan="5">
                  <a:txBody>
                    <a:bodyPr/>
                    <a:lstStyle/>
                    <a:p>
                      <a:r>
                        <a:rPr lang="en-US" sz="2000" dirty="0"/>
                        <a:t>Tuesday, July 8th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629749"/>
                  </a:ext>
                </a:extLst>
              </a:tr>
              <a:tr h="929895">
                <a:tc gridSpan="2">
                  <a:txBody>
                    <a:bodyPr/>
                    <a:lstStyle/>
                    <a:p>
                      <a:r>
                        <a:rPr lang="en-US" sz="2000" dirty="0"/>
                        <a:t>Executive Council Strategy Session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2-5pm 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Venn Strategies</a:t>
                      </a:r>
                    </a:p>
                    <a:p>
                      <a:pPr lvl="0">
                        <a:buNone/>
                      </a:pPr>
                      <a:r>
                        <a:rPr lang="en-US" sz="2000" i="1" dirty="0"/>
                        <a:t>virtual option 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EC Members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712947"/>
                  </a:ext>
                </a:extLst>
              </a:tr>
              <a:tr h="929895">
                <a:tc gridSpan="2">
                  <a:txBody>
                    <a:bodyPr/>
                    <a:lstStyle/>
                    <a:p>
                      <a:r>
                        <a:rPr lang="en-US" sz="2000" dirty="0"/>
                        <a:t>Congressional Engagement Workshop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4-5pm 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Venn Strategies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All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771370"/>
                  </a:ext>
                </a:extLst>
              </a:tr>
              <a:tr h="553980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dirty="0"/>
                        <a:t>Rooftop Reception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dirty="0"/>
                        <a:t>5-7pm 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dirty="0"/>
                        <a:t>Venn Strategies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dirty="0"/>
                        <a:t>All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801556"/>
                  </a:ext>
                </a:extLst>
              </a:tr>
              <a:tr h="553980">
                <a:tc gridSpan="5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Wednesday, July 9th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112359"/>
                  </a:ext>
                </a:extLst>
              </a:tr>
              <a:tr h="69247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Hill Day</a:t>
                      </a:r>
                    </a:p>
                  </a:txBody>
                  <a:tcPr>
                    <a:solidFill>
                      <a:srgbClr val="E7EBF2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8am EST- early afternoon</a:t>
                      </a:r>
                    </a:p>
                  </a:txBody>
                  <a:tcPr>
                    <a:solidFill>
                      <a:srgbClr val="E7EB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Venn Strategies, Capitol Hill</a:t>
                      </a:r>
                    </a:p>
                  </a:txBody>
                  <a:tcP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All Members</a:t>
                      </a:r>
                    </a:p>
                  </a:txBody>
                  <a:tcPr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350507"/>
                  </a:ext>
                </a:extLst>
              </a:tr>
              <a:tr h="69247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Congressman Turner PAC Lunch</a:t>
                      </a:r>
                    </a:p>
                  </a:txBody>
                  <a:tcPr>
                    <a:solidFill>
                      <a:srgbClr val="E7EBF2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12:30pm</a:t>
                      </a:r>
                    </a:p>
                    <a:p>
                      <a:pPr lvl="0">
                        <a:buNone/>
                      </a:pPr>
                      <a:r>
                        <a:rPr lang="en-US" sz="2000" b="0" i="1" dirty="0">
                          <a:solidFill>
                            <a:schemeClr val="tx1"/>
                          </a:solidFill>
                        </a:rPr>
                        <a:t>tentative</a:t>
                      </a:r>
                    </a:p>
                  </a:txBody>
                  <a:tcPr>
                    <a:solidFill>
                      <a:srgbClr val="E7EB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 i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>
                    <a:solidFill>
                      <a:srgbClr val="E7EBF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All Members</a:t>
                      </a:r>
                    </a:p>
                  </a:txBody>
                  <a:tcPr>
                    <a:solidFill>
                      <a:srgbClr val="E7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15296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170B87E-2DF1-F923-39D5-CF296D8ACC7F}"/>
              </a:ext>
            </a:extLst>
          </p:cNvPr>
          <p:cNvSpPr txBox="1"/>
          <p:nvPr/>
        </p:nvSpPr>
        <p:spPr>
          <a:xfrm>
            <a:off x="4506445" y="5957182"/>
            <a:ext cx="983186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ea typeface="Calibri"/>
                <a:cs typeface="Calibri"/>
              </a:rPr>
              <a:t>RSVP: </a:t>
            </a:r>
            <a:r>
              <a:rPr lang="en-US" sz="2000" dirty="0">
                <a:ea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https://forms.cloud.microsoft/r/AQLAa19L5g</a:t>
            </a:r>
            <a:endParaRPr lang="en-US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256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9" ma:contentTypeDescription="Create a new document." ma:contentTypeScope="" ma:versionID="078612c3d82564683767d597291047fa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c78b71992acbe0720f6a6b34dd4ccf44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A2D69DA-04A3-459A-92E8-F10629FA5E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AA5819-394D-4AB6-AD03-C9EE8C77BE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ec7bdb-4640-4ce8-bdb9-aaf32c714275"/>
    <ds:schemaRef ds:uri="f695447e-dcab-4201-b6d4-9a6c9a18c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2E4974-F039-41FC-8C8E-02AFB4E697BE}">
  <ds:schemaRefs>
    <ds:schemaRef ds:uri="599b6251-ab6a-47b3-8c32-73c548b68b4a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309bd3a7-f0f0-4db6-878d-a7a06391c396"/>
    <ds:schemaRef ds:uri="http://www.w3.org/XML/1998/namespace"/>
    <ds:schemaRef ds:uri="f695447e-dcab-4201-b6d4-9a6c9a18ca9c"/>
    <ds:schemaRef ds:uri="a5ec7bdb-4640-4ce8-bdb9-aaf32c71427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1148</Words>
  <Application>Microsoft Office PowerPoint</Application>
  <PresentationFormat>Widescreen</PresentationFormat>
  <Paragraphs>155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Monthly Meeting June 24, 2025 </vt:lpstr>
      <vt:lpstr>Agenda</vt:lpstr>
      <vt:lpstr>Political Update</vt:lpstr>
      <vt:lpstr>Political Update</vt:lpstr>
      <vt:lpstr>DFARS Subpart 270.1 Updates</vt:lpstr>
      <vt:lpstr>DFARS Subpart 270.1 Usage Tracking</vt:lpstr>
      <vt:lpstr>DoD Implementation Highlights</vt:lpstr>
      <vt:lpstr>Agency Strategic Engagement</vt:lpstr>
      <vt:lpstr>ECR July Activity </vt:lpstr>
      <vt:lpstr>Tuesday, July 8th</vt:lpstr>
      <vt:lpstr>Wednesday, July 9th: Hill Day</vt:lpstr>
      <vt:lpstr>Fundraising Event</vt:lpstr>
      <vt:lpstr>Scheduling – New Time, Same Day</vt:lpstr>
      <vt:lpstr>PowerPoint Presentation</vt:lpstr>
      <vt:lpstr> Monthly Meetings on last Tuesday of each month at 3:00 pm ET Office Hours on second Tuesday of each month at 3:00 pm 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Lerner</dc:creator>
  <cp:lastModifiedBy>Stephanie Halcrow</cp:lastModifiedBy>
  <cp:revision>1197</cp:revision>
  <cp:lastPrinted>2020-01-03T15:33:43Z</cp:lastPrinted>
  <dcterms:created xsi:type="dcterms:W3CDTF">2016-11-22T20:02:45Z</dcterms:created>
  <dcterms:modified xsi:type="dcterms:W3CDTF">2025-06-24T15:55:45Z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8630400.00000000</vt:lpwstr>
  </property>
  <property fmtid="{D5CDD505-2E9C-101B-9397-08002B2CF9AE}" pid="3" name="ContentTypeId">
    <vt:lpwstr>0x010100B782797039E10F4B877B1785F1083F48</vt:lpwstr>
  </property>
  <property fmtid="{D5CDD505-2E9C-101B-9397-08002B2CF9AE}" pid="4" name="MediaServiceImageTags">
    <vt:lpwstr/>
  </property>
</Properties>
</file>