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399" r:id="rId6"/>
    <p:sldId id="355" r:id="rId7"/>
    <p:sldId id="349" r:id="rId8"/>
    <p:sldId id="323" r:id="rId9"/>
    <p:sldId id="767" r:id="rId10"/>
    <p:sldId id="762" r:id="rId11"/>
    <p:sldId id="768" r:id="rId12"/>
    <p:sldId id="378" r:id="rId13"/>
    <p:sldId id="370" r:id="rId14"/>
    <p:sldId id="770" r:id="rId15"/>
    <p:sldId id="769" r:id="rId16"/>
    <p:sldId id="385" r:id="rId17"/>
    <p:sldId id="374" r:id="rId18"/>
    <p:sldId id="765" r:id="rId19"/>
    <p:sldId id="402" r:id="rId2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Olson" initials="EO" lastIdx="1" clrIdx="0">
    <p:extLst>
      <p:ext uri="{19B8F6BF-5375-455C-9EA6-DF929625EA0E}">
        <p15:presenceInfo xmlns:p15="http://schemas.microsoft.com/office/powerpoint/2012/main" userId="S-1-5-21-1644491937-1343024091-725345543-1662" providerId="AD"/>
      </p:ext>
    </p:extLst>
  </p:cmAuthor>
  <p:cmAuthor id="2" name="Matt Scott" initials="MS" lastIdx="3" clrIdx="1">
    <p:extLst>
      <p:ext uri="{19B8F6BF-5375-455C-9EA6-DF929625EA0E}">
        <p15:presenceInfo xmlns:p15="http://schemas.microsoft.com/office/powerpoint/2012/main" userId="Matt Scot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61"/>
    <a:srgbClr val="2A3658"/>
    <a:srgbClr val="CAD037"/>
    <a:srgbClr val="79D931"/>
    <a:srgbClr val="3DD97F"/>
    <a:srgbClr val="FFA981"/>
    <a:srgbClr val="CDFF8B"/>
    <a:srgbClr val="FF3300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79B7E-E07D-4A4D-BB99-335525F65E75}" v="30" dt="2022-11-28T19:21:21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78738" autoAdjust="0"/>
  </p:normalViewPr>
  <p:slideViewPr>
    <p:cSldViewPr>
      <p:cViewPr varScale="1">
        <p:scale>
          <a:sx n="125" d="100"/>
          <a:sy n="125" d="100"/>
        </p:scale>
        <p:origin x="53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C83AA-C7B8-4765-B3C6-6C118A31BF7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56750B-9A4F-4996-86E8-6C4173E8C380}">
      <dgm:prSet phldrT="[Text]" custT="1"/>
      <dgm:spPr/>
      <dgm:t>
        <a:bodyPr/>
        <a:lstStyle/>
        <a:p>
          <a:r>
            <a:rPr lang="en-US" sz="3200" dirty="0"/>
            <a:t>Sole Source Expansion</a:t>
          </a:r>
        </a:p>
      </dgm:t>
    </dgm:pt>
    <dgm:pt modelId="{39EDDC60-471F-49ED-8BC1-86DDFED04743}" type="parTrans" cxnId="{94688A7C-F4EA-41D0-9C2D-6B25B9778CC0}">
      <dgm:prSet/>
      <dgm:spPr/>
      <dgm:t>
        <a:bodyPr/>
        <a:lstStyle/>
        <a:p>
          <a:endParaRPr lang="en-US"/>
        </a:p>
      </dgm:t>
    </dgm:pt>
    <dgm:pt modelId="{34EF54CA-E1CF-43A1-A801-3A64A7D78A61}" type="sibTrans" cxnId="{94688A7C-F4EA-41D0-9C2D-6B25B9778CC0}">
      <dgm:prSet/>
      <dgm:spPr/>
      <dgm:t>
        <a:bodyPr/>
        <a:lstStyle/>
        <a:p>
          <a:endParaRPr lang="en-US"/>
        </a:p>
      </dgm:t>
    </dgm:pt>
    <dgm:pt modelId="{A764B8CD-043F-496E-AC20-9F19448CC6D2}">
      <dgm:prSet phldrT="[Text]" custT="1"/>
      <dgm:spPr/>
      <dgm:t>
        <a:bodyPr/>
        <a:lstStyle/>
        <a:p>
          <a:pPr rtl="0"/>
          <a:r>
            <a:rPr lang="en-US" sz="1800"/>
            <a:t>Surgical, no </a:t>
          </a:r>
          <a:r>
            <a:rPr lang="en-US" sz="1800">
              <a:latin typeface="Calibri"/>
            </a:rPr>
            <a:t>stand-alone legislation</a:t>
          </a:r>
        </a:p>
      </dgm:t>
    </dgm:pt>
    <dgm:pt modelId="{49FE1E3A-4F6A-4988-9D57-3064C735F69E}" type="parTrans" cxnId="{11E35246-ECD6-4596-90C4-D987575B1DD9}">
      <dgm:prSet/>
      <dgm:spPr/>
      <dgm:t>
        <a:bodyPr/>
        <a:lstStyle/>
        <a:p>
          <a:endParaRPr lang="en-US"/>
        </a:p>
      </dgm:t>
    </dgm:pt>
    <dgm:pt modelId="{E955CB4A-C945-4A15-AEB2-90836E0F8269}" type="sibTrans" cxnId="{11E35246-ECD6-4596-90C4-D987575B1DD9}">
      <dgm:prSet/>
      <dgm:spPr/>
      <dgm:t>
        <a:bodyPr/>
        <a:lstStyle/>
        <a:p>
          <a:endParaRPr lang="en-US"/>
        </a:p>
      </dgm:t>
    </dgm:pt>
    <dgm:pt modelId="{16F717B6-9A25-4448-AB2B-028E86220848}">
      <dgm:prSet phldrT="[Text]" custT="1"/>
      <dgm:spPr/>
      <dgm:t>
        <a:bodyPr/>
        <a:lstStyle/>
        <a:p>
          <a:r>
            <a:rPr lang="en-US" sz="1800">
              <a:latin typeface="Calibri"/>
            </a:rPr>
            <a:t>Respond</a:t>
          </a:r>
          <a:r>
            <a:rPr lang="en-US" sz="1800"/>
            <a:t> to implementation roadblocks or feedback</a:t>
          </a:r>
        </a:p>
      </dgm:t>
    </dgm:pt>
    <dgm:pt modelId="{14323A15-3CA1-4602-9D7D-0C27BD5BDF71}" type="parTrans" cxnId="{E896FE1D-F731-4B6D-B700-98443F86CBAF}">
      <dgm:prSet/>
      <dgm:spPr/>
      <dgm:t>
        <a:bodyPr/>
        <a:lstStyle/>
        <a:p>
          <a:endParaRPr lang="en-US"/>
        </a:p>
      </dgm:t>
    </dgm:pt>
    <dgm:pt modelId="{DCAF8721-B66F-4AAD-AF76-7FD8DDB6BBED}" type="sibTrans" cxnId="{E896FE1D-F731-4B6D-B700-98443F86CBAF}">
      <dgm:prSet/>
      <dgm:spPr/>
      <dgm:t>
        <a:bodyPr/>
        <a:lstStyle/>
        <a:p>
          <a:endParaRPr lang="en-US"/>
        </a:p>
      </dgm:t>
    </dgm:pt>
    <dgm:pt modelId="{12524CB0-E402-4E71-AD11-EEC474D99A10}">
      <dgm:prSet phldrT="[Text]" custT="1"/>
      <dgm:spPr/>
      <dgm:t>
        <a:bodyPr/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solidFill>
                <a:prstClr val="white"/>
              </a:solidFill>
              <a:latin typeface="Calibri"/>
              <a:ea typeface="+mn-ea"/>
              <a:cs typeface="+mn-cs"/>
            </a:rPr>
            <a:t>ECR’s Stand-Alone Legislation</a:t>
          </a:r>
        </a:p>
      </dgm:t>
    </dgm:pt>
    <dgm:pt modelId="{F866D000-0082-4AEF-ACF8-4585449E674B}" type="parTrans" cxnId="{04D8C756-92D3-41E4-BBDE-00B33E249918}">
      <dgm:prSet/>
      <dgm:spPr/>
      <dgm:t>
        <a:bodyPr/>
        <a:lstStyle/>
        <a:p>
          <a:endParaRPr lang="en-US"/>
        </a:p>
      </dgm:t>
    </dgm:pt>
    <dgm:pt modelId="{324EC3A4-03B4-4470-BBC3-AA835086C7F9}" type="sibTrans" cxnId="{04D8C756-92D3-41E4-BBDE-00B33E249918}">
      <dgm:prSet/>
      <dgm:spPr/>
      <dgm:t>
        <a:bodyPr/>
        <a:lstStyle/>
        <a:p>
          <a:endParaRPr lang="en-US"/>
        </a:p>
      </dgm:t>
    </dgm:pt>
    <dgm:pt modelId="{FCC7CA1D-67AB-4943-996B-4C5ADEFF3964}">
      <dgm:prSet phldrT="[Text]" custT="1"/>
      <dgm:spPr/>
      <dgm:t>
        <a:bodyPr/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Broad legislation reflecting ECR member driven priorities</a:t>
          </a:r>
        </a:p>
      </dgm:t>
    </dgm:pt>
    <dgm:pt modelId="{EDB78341-4379-4E9D-9B32-CC9944DB4F8F}" type="parTrans" cxnId="{CEB436B5-5E87-473A-86E4-AAD91DCE64AA}">
      <dgm:prSet/>
      <dgm:spPr/>
      <dgm:t>
        <a:bodyPr/>
        <a:lstStyle/>
        <a:p>
          <a:endParaRPr lang="en-US"/>
        </a:p>
      </dgm:t>
    </dgm:pt>
    <dgm:pt modelId="{B7A0B7FC-64A1-4020-979A-4978AB600EA8}" type="sibTrans" cxnId="{CEB436B5-5E87-473A-86E4-AAD91DCE64AA}">
      <dgm:prSet/>
      <dgm:spPr/>
      <dgm:t>
        <a:bodyPr/>
        <a:lstStyle/>
        <a:p>
          <a:endParaRPr lang="en-US"/>
        </a:p>
      </dgm:t>
    </dgm:pt>
    <dgm:pt modelId="{97FE83A7-30AD-4319-A09A-9ACDF7EBA99E}">
      <dgm:prSet phldrT="[Text]" custT="1"/>
      <dgm:spPr/>
      <dgm:t>
        <a:bodyPr/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 tool to engage and educate the Hill</a:t>
          </a:r>
        </a:p>
      </dgm:t>
    </dgm:pt>
    <dgm:pt modelId="{08231E2A-36EC-49EE-9931-1DCB421B08F8}" type="parTrans" cxnId="{F92BA619-5523-429C-A76F-8565BC00CECC}">
      <dgm:prSet/>
      <dgm:spPr/>
      <dgm:t>
        <a:bodyPr/>
        <a:lstStyle/>
        <a:p>
          <a:endParaRPr lang="en-US"/>
        </a:p>
      </dgm:t>
    </dgm:pt>
    <dgm:pt modelId="{91612D37-28B9-4E2D-B2B4-61E94D2D98BF}" type="sibTrans" cxnId="{F92BA619-5523-429C-A76F-8565BC00CECC}">
      <dgm:prSet/>
      <dgm:spPr/>
      <dgm:t>
        <a:bodyPr/>
        <a:lstStyle/>
        <a:p>
          <a:endParaRPr lang="en-US"/>
        </a:p>
      </dgm:t>
    </dgm:pt>
    <dgm:pt modelId="{E769CF18-210A-4E88-982B-811D76469821}">
      <dgm:prSet phldrT="[Text]" custT="1"/>
      <dgm:spPr/>
      <dgm:t>
        <a:bodyPr/>
        <a:lstStyle/>
        <a:p>
          <a:r>
            <a:rPr lang="en-US" sz="1800" dirty="0"/>
            <a:t>Work with key HASC/SASC allies</a:t>
          </a:r>
        </a:p>
      </dgm:t>
    </dgm:pt>
    <dgm:pt modelId="{D215B581-A23D-4DFB-9957-EF3B2DE6D7A3}" type="parTrans" cxnId="{FE3C6417-696E-4E8B-AA0C-70E961A47CE7}">
      <dgm:prSet/>
      <dgm:spPr/>
      <dgm:t>
        <a:bodyPr/>
        <a:lstStyle/>
        <a:p>
          <a:endParaRPr lang="en-US"/>
        </a:p>
      </dgm:t>
    </dgm:pt>
    <dgm:pt modelId="{9C4808D7-60E1-4E34-A340-59DA1771A53D}" type="sibTrans" cxnId="{FE3C6417-696E-4E8B-AA0C-70E961A47CE7}">
      <dgm:prSet/>
      <dgm:spPr/>
      <dgm:t>
        <a:bodyPr/>
        <a:lstStyle/>
        <a:p>
          <a:endParaRPr lang="en-US"/>
        </a:p>
      </dgm:t>
    </dgm:pt>
    <dgm:pt modelId="{B5885CFB-70B3-4534-8896-75DB98C5141C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“Pull” provisions to include in moving legislative vehicles</a:t>
          </a:r>
        </a:p>
      </dgm:t>
    </dgm:pt>
    <dgm:pt modelId="{82CC7ADC-6812-4BF7-A016-1AB04242012E}" type="parTrans" cxnId="{2FF2EFB7-24C4-424D-B50B-42AFC709E0E6}">
      <dgm:prSet/>
      <dgm:spPr/>
      <dgm:t>
        <a:bodyPr/>
        <a:lstStyle/>
        <a:p>
          <a:endParaRPr lang="en-US"/>
        </a:p>
      </dgm:t>
    </dgm:pt>
    <dgm:pt modelId="{831A1C91-C1EF-4AA9-A5B6-74CD7372627F}" type="sibTrans" cxnId="{2FF2EFB7-24C4-424D-B50B-42AFC709E0E6}">
      <dgm:prSet/>
      <dgm:spPr/>
      <dgm:t>
        <a:bodyPr/>
        <a:lstStyle/>
        <a:p>
          <a:endParaRPr lang="en-US"/>
        </a:p>
      </dgm:t>
    </dgm:pt>
    <dgm:pt modelId="{B0BF24A9-36F7-4AFC-8A91-D7018A3D6425}">
      <dgm:prSet phldr="0"/>
      <dgm:spPr/>
      <dgm:t>
        <a:bodyPr/>
        <a:lstStyle/>
        <a:p>
          <a:r>
            <a:rPr lang="en-US" sz="1800">
              <a:latin typeface="Calibri"/>
            </a:rPr>
            <a:t>NDAA </a:t>
          </a:r>
          <a:r>
            <a:rPr lang="en-US" sz="1800"/>
            <a:t>focused</a:t>
          </a:r>
          <a:endParaRPr lang="en-US"/>
        </a:p>
      </dgm:t>
    </dgm:pt>
    <dgm:pt modelId="{9C6F0D99-2129-45D7-BD90-A85D08AFEED5}" type="parTrans" cxnId="{5DB7EC81-40C1-49DE-A428-DA9A0EFCA3C6}">
      <dgm:prSet/>
      <dgm:spPr/>
      <dgm:t>
        <a:bodyPr/>
        <a:lstStyle/>
        <a:p>
          <a:endParaRPr lang="en-US"/>
        </a:p>
      </dgm:t>
    </dgm:pt>
    <dgm:pt modelId="{4BA32B36-B33D-4219-9928-C74B3A3C6181}" type="sibTrans" cxnId="{5DB7EC81-40C1-49DE-A428-DA9A0EFCA3C6}">
      <dgm:prSet/>
      <dgm:spPr/>
      <dgm:t>
        <a:bodyPr/>
        <a:lstStyle/>
        <a:p>
          <a:endParaRPr lang="en-US"/>
        </a:p>
      </dgm:t>
    </dgm:pt>
    <dgm:pt modelId="{97A35B14-CCBD-412E-A2CE-A1F03FD79755}" type="pres">
      <dgm:prSet presAssocID="{B68C83AA-C7B8-4765-B3C6-6C118A31BF7A}" presName="Name0" presStyleCnt="0">
        <dgm:presLayoutVars>
          <dgm:dir/>
          <dgm:animLvl val="lvl"/>
          <dgm:resizeHandles/>
        </dgm:presLayoutVars>
      </dgm:prSet>
      <dgm:spPr/>
    </dgm:pt>
    <dgm:pt modelId="{98A1141D-8105-43C2-A132-984C9D2C5C8B}" type="pres">
      <dgm:prSet presAssocID="{9056750B-9A4F-4996-86E8-6C4173E8C380}" presName="linNode" presStyleCnt="0"/>
      <dgm:spPr/>
    </dgm:pt>
    <dgm:pt modelId="{74028EB0-6BEA-4E66-BD96-638ACA67D819}" type="pres">
      <dgm:prSet presAssocID="{9056750B-9A4F-4996-86E8-6C4173E8C380}" presName="parentShp" presStyleLbl="node1" presStyleIdx="0" presStyleCnt="2">
        <dgm:presLayoutVars>
          <dgm:bulletEnabled val="1"/>
        </dgm:presLayoutVars>
      </dgm:prSet>
      <dgm:spPr/>
    </dgm:pt>
    <dgm:pt modelId="{97EC2FCD-6C9B-4EE5-9835-1766EEEBD2D9}" type="pres">
      <dgm:prSet presAssocID="{9056750B-9A4F-4996-86E8-6C4173E8C380}" presName="childShp" presStyleLbl="bgAccFollowNode1" presStyleIdx="0" presStyleCnt="2">
        <dgm:presLayoutVars>
          <dgm:bulletEnabled val="1"/>
        </dgm:presLayoutVars>
      </dgm:prSet>
      <dgm:spPr/>
    </dgm:pt>
    <dgm:pt modelId="{9EE05F2C-E364-43B6-B49D-190E1E719A0B}" type="pres">
      <dgm:prSet presAssocID="{34EF54CA-E1CF-43A1-A801-3A64A7D78A61}" presName="spacing" presStyleCnt="0"/>
      <dgm:spPr/>
    </dgm:pt>
    <dgm:pt modelId="{C3542F0B-D7F1-431D-B38D-8642C8E41245}" type="pres">
      <dgm:prSet presAssocID="{12524CB0-E402-4E71-AD11-EEC474D99A10}" presName="linNode" presStyleCnt="0"/>
      <dgm:spPr/>
    </dgm:pt>
    <dgm:pt modelId="{67464A53-699E-41DB-9AA8-C183787B2959}" type="pres">
      <dgm:prSet presAssocID="{12524CB0-E402-4E71-AD11-EEC474D99A10}" presName="parentShp" presStyleLbl="node1" presStyleIdx="1" presStyleCnt="2">
        <dgm:presLayoutVars>
          <dgm:bulletEnabled val="1"/>
        </dgm:presLayoutVars>
      </dgm:prSet>
      <dgm:spPr/>
    </dgm:pt>
    <dgm:pt modelId="{D1B3DA02-C940-47A8-B39C-844E9FE749B6}" type="pres">
      <dgm:prSet presAssocID="{12524CB0-E402-4E71-AD11-EEC474D99A10}" presName="childShp" presStyleLbl="bgAccFollowNode1" presStyleIdx="1" presStyleCnt="2" custScaleY="102634">
        <dgm:presLayoutVars>
          <dgm:bulletEnabled val="1"/>
        </dgm:presLayoutVars>
      </dgm:prSet>
      <dgm:spPr/>
    </dgm:pt>
  </dgm:ptLst>
  <dgm:cxnLst>
    <dgm:cxn modelId="{FE3C6417-696E-4E8B-AA0C-70E961A47CE7}" srcId="{9056750B-9A4F-4996-86E8-6C4173E8C380}" destId="{E769CF18-210A-4E88-982B-811D76469821}" srcOrd="2" destOrd="0" parTransId="{D215B581-A23D-4DFB-9957-EF3B2DE6D7A3}" sibTransId="{9C4808D7-60E1-4E34-A340-59DA1771A53D}"/>
    <dgm:cxn modelId="{F92BA619-5523-429C-A76F-8565BC00CECC}" srcId="{12524CB0-E402-4E71-AD11-EEC474D99A10}" destId="{97FE83A7-30AD-4319-A09A-9ACDF7EBA99E}" srcOrd="1" destOrd="0" parTransId="{08231E2A-36EC-49EE-9931-1DCB421B08F8}" sibTransId="{91612D37-28B9-4E2D-B2B4-61E94D2D98BF}"/>
    <dgm:cxn modelId="{E896FE1D-F731-4B6D-B700-98443F86CBAF}" srcId="{9056750B-9A4F-4996-86E8-6C4173E8C380}" destId="{16F717B6-9A25-4448-AB2B-028E86220848}" srcOrd="3" destOrd="0" parTransId="{14323A15-3CA1-4602-9D7D-0C27BD5BDF71}" sibTransId="{DCAF8721-B66F-4AAD-AF76-7FD8DDB6BBED}"/>
    <dgm:cxn modelId="{2FED6422-AFBA-4600-8EE7-CDE4BB92C4D0}" type="presOf" srcId="{9056750B-9A4F-4996-86E8-6C4173E8C380}" destId="{74028EB0-6BEA-4E66-BD96-638ACA67D819}" srcOrd="0" destOrd="0" presId="urn:microsoft.com/office/officeart/2005/8/layout/vList6"/>
    <dgm:cxn modelId="{03DC0B35-D327-4039-9F6E-460B7E348994}" type="presOf" srcId="{E769CF18-210A-4E88-982B-811D76469821}" destId="{97EC2FCD-6C9B-4EE5-9835-1766EEEBD2D9}" srcOrd="0" destOrd="2" presId="urn:microsoft.com/office/officeart/2005/8/layout/vList6"/>
    <dgm:cxn modelId="{D9FBEE37-3551-4AD4-AFBA-22023B861631}" type="presOf" srcId="{A764B8CD-043F-496E-AC20-9F19448CC6D2}" destId="{97EC2FCD-6C9B-4EE5-9835-1766EEEBD2D9}" srcOrd="0" destOrd="0" presId="urn:microsoft.com/office/officeart/2005/8/layout/vList6"/>
    <dgm:cxn modelId="{11E35246-ECD6-4596-90C4-D987575B1DD9}" srcId="{9056750B-9A4F-4996-86E8-6C4173E8C380}" destId="{A764B8CD-043F-496E-AC20-9F19448CC6D2}" srcOrd="0" destOrd="0" parTransId="{49FE1E3A-4F6A-4988-9D57-3064C735F69E}" sibTransId="{E955CB4A-C945-4A15-AEB2-90836E0F8269}"/>
    <dgm:cxn modelId="{1F1A3347-30D3-45E6-8615-C0DB04C08721}" type="presOf" srcId="{FCC7CA1D-67AB-4943-996B-4C5ADEFF3964}" destId="{D1B3DA02-C940-47A8-B39C-844E9FE749B6}" srcOrd="0" destOrd="0" presId="urn:microsoft.com/office/officeart/2005/8/layout/vList6"/>
    <dgm:cxn modelId="{C94D8767-6ACE-4D1F-B392-FD1314B20352}" type="presOf" srcId="{12524CB0-E402-4E71-AD11-EEC474D99A10}" destId="{67464A53-699E-41DB-9AA8-C183787B2959}" srcOrd="0" destOrd="0" presId="urn:microsoft.com/office/officeart/2005/8/layout/vList6"/>
    <dgm:cxn modelId="{EB764849-8F86-4FBA-BBCB-1996DA3EE2C1}" type="presOf" srcId="{B0BF24A9-36F7-4AFC-8A91-D7018A3D6425}" destId="{97EC2FCD-6C9B-4EE5-9835-1766EEEBD2D9}" srcOrd="0" destOrd="1" presId="urn:microsoft.com/office/officeart/2005/8/layout/vList6"/>
    <dgm:cxn modelId="{04D8C756-92D3-41E4-BBDE-00B33E249918}" srcId="{B68C83AA-C7B8-4765-B3C6-6C118A31BF7A}" destId="{12524CB0-E402-4E71-AD11-EEC474D99A10}" srcOrd="1" destOrd="0" parTransId="{F866D000-0082-4AEF-ACF8-4585449E674B}" sibTransId="{324EC3A4-03B4-4470-BBC3-AA835086C7F9}"/>
    <dgm:cxn modelId="{94688A7C-F4EA-41D0-9C2D-6B25B9778CC0}" srcId="{B68C83AA-C7B8-4765-B3C6-6C118A31BF7A}" destId="{9056750B-9A4F-4996-86E8-6C4173E8C380}" srcOrd="0" destOrd="0" parTransId="{39EDDC60-471F-49ED-8BC1-86DDFED04743}" sibTransId="{34EF54CA-E1CF-43A1-A801-3A64A7D78A61}"/>
    <dgm:cxn modelId="{5A6C3681-83B5-488B-9026-4BC2A0A5D040}" type="presOf" srcId="{97FE83A7-30AD-4319-A09A-9ACDF7EBA99E}" destId="{D1B3DA02-C940-47A8-B39C-844E9FE749B6}" srcOrd="0" destOrd="1" presId="urn:microsoft.com/office/officeart/2005/8/layout/vList6"/>
    <dgm:cxn modelId="{5DB7EC81-40C1-49DE-A428-DA9A0EFCA3C6}" srcId="{9056750B-9A4F-4996-86E8-6C4173E8C380}" destId="{B0BF24A9-36F7-4AFC-8A91-D7018A3D6425}" srcOrd="1" destOrd="0" parTransId="{9C6F0D99-2129-45D7-BD90-A85D08AFEED5}" sibTransId="{4BA32B36-B33D-4219-9928-C74B3A3C6181}"/>
    <dgm:cxn modelId="{C93C9D93-BD3F-487B-97F6-761B98143270}" type="presOf" srcId="{B5885CFB-70B3-4534-8896-75DB98C5141C}" destId="{D1B3DA02-C940-47A8-B39C-844E9FE749B6}" srcOrd="0" destOrd="2" presId="urn:microsoft.com/office/officeart/2005/8/layout/vList6"/>
    <dgm:cxn modelId="{A1B137A1-6203-40A0-AE90-CB5B210E42A7}" type="presOf" srcId="{B68C83AA-C7B8-4765-B3C6-6C118A31BF7A}" destId="{97A35B14-CCBD-412E-A2CE-A1F03FD79755}" srcOrd="0" destOrd="0" presId="urn:microsoft.com/office/officeart/2005/8/layout/vList6"/>
    <dgm:cxn modelId="{CEB436B5-5E87-473A-86E4-AAD91DCE64AA}" srcId="{12524CB0-E402-4E71-AD11-EEC474D99A10}" destId="{FCC7CA1D-67AB-4943-996B-4C5ADEFF3964}" srcOrd="0" destOrd="0" parTransId="{EDB78341-4379-4E9D-9B32-CC9944DB4F8F}" sibTransId="{B7A0B7FC-64A1-4020-979A-4978AB600EA8}"/>
    <dgm:cxn modelId="{2FF2EFB7-24C4-424D-B50B-42AFC709E0E6}" srcId="{12524CB0-E402-4E71-AD11-EEC474D99A10}" destId="{B5885CFB-70B3-4534-8896-75DB98C5141C}" srcOrd="2" destOrd="0" parTransId="{82CC7ADC-6812-4BF7-A016-1AB04242012E}" sibTransId="{831A1C91-C1EF-4AA9-A5B6-74CD7372627F}"/>
    <dgm:cxn modelId="{A76513FB-9FB7-46C6-80E2-31A006F7BA41}" type="presOf" srcId="{16F717B6-9A25-4448-AB2B-028E86220848}" destId="{97EC2FCD-6C9B-4EE5-9835-1766EEEBD2D9}" srcOrd="0" destOrd="3" presId="urn:microsoft.com/office/officeart/2005/8/layout/vList6"/>
    <dgm:cxn modelId="{765413E4-1246-4547-A5F1-FCCD37083E1A}" type="presParOf" srcId="{97A35B14-CCBD-412E-A2CE-A1F03FD79755}" destId="{98A1141D-8105-43C2-A132-984C9D2C5C8B}" srcOrd="0" destOrd="0" presId="urn:microsoft.com/office/officeart/2005/8/layout/vList6"/>
    <dgm:cxn modelId="{F53D2DA1-76AB-4317-BA7D-D0A8C36B0058}" type="presParOf" srcId="{98A1141D-8105-43C2-A132-984C9D2C5C8B}" destId="{74028EB0-6BEA-4E66-BD96-638ACA67D819}" srcOrd="0" destOrd="0" presId="urn:microsoft.com/office/officeart/2005/8/layout/vList6"/>
    <dgm:cxn modelId="{6ACDC04F-CAB0-44B0-AB1F-8BF386418F2F}" type="presParOf" srcId="{98A1141D-8105-43C2-A132-984C9D2C5C8B}" destId="{97EC2FCD-6C9B-4EE5-9835-1766EEEBD2D9}" srcOrd="1" destOrd="0" presId="urn:microsoft.com/office/officeart/2005/8/layout/vList6"/>
    <dgm:cxn modelId="{B70F7A38-8625-433D-8894-4EBDFB32A08D}" type="presParOf" srcId="{97A35B14-CCBD-412E-A2CE-A1F03FD79755}" destId="{9EE05F2C-E364-43B6-B49D-190E1E719A0B}" srcOrd="1" destOrd="0" presId="urn:microsoft.com/office/officeart/2005/8/layout/vList6"/>
    <dgm:cxn modelId="{0628DFAF-896E-4D56-BD41-E02761DABA58}" type="presParOf" srcId="{97A35B14-CCBD-412E-A2CE-A1F03FD79755}" destId="{C3542F0B-D7F1-431D-B38D-8642C8E41245}" srcOrd="2" destOrd="0" presId="urn:microsoft.com/office/officeart/2005/8/layout/vList6"/>
    <dgm:cxn modelId="{2E1362C8-D511-4A14-9BBE-44269E7259D0}" type="presParOf" srcId="{C3542F0B-D7F1-431D-B38D-8642C8E41245}" destId="{67464A53-699E-41DB-9AA8-C183787B2959}" srcOrd="0" destOrd="0" presId="urn:microsoft.com/office/officeart/2005/8/layout/vList6"/>
    <dgm:cxn modelId="{1515F296-C8E0-43F4-B154-7549C2A18B5B}" type="presParOf" srcId="{C3542F0B-D7F1-431D-B38D-8642C8E41245}" destId="{D1B3DA02-C940-47A8-B39C-844E9FE749B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929A00-D2C1-4F7C-A4FC-5D368C5F1B2F}" type="doc">
      <dgm:prSet loTypeId="urn:diagrams.loki3.com/Bracket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21342E-51AA-48ED-83A8-155780CA96DA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Current Membership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Structure  </a:t>
          </a:r>
        </a:p>
      </dgm:t>
    </dgm:pt>
    <dgm:pt modelId="{483914A1-661C-4470-AF75-B574D0A07726}" type="parTrans" cxnId="{54ACAB06-1683-4E07-BCCE-36362416F689}">
      <dgm:prSet/>
      <dgm:spPr/>
      <dgm:t>
        <a:bodyPr/>
        <a:lstStyle/>
        <a:p>
          <a:endParaRPr lang="en-US"/>
        </a:p>
      </dgm:t>
    </dgm:pt>
    <dgm:pt modelId="{9034D688-8653-4C4A-B5AA-3B5E5CB54471}" type="sibTrans" cxnId="{54ACAB06-1683-4E07-BCCE-36362416F689}">
      <dgm:prSet/>
      <dgm:spPr/>
      <dgm:t>
        <a:bodyPr/>
        <a:lstStyle/>
        <a:p>
          <a:endParaRPr lang="en-US"/>
        </a:p>
      </dgm:t>
    </dgm:pt>
    <dgm:pt modelId="{FBD3F579-96CE-4169-8A0D-DB3CDBFF37D8}">
      <dgm:prSet phldrT="[Text]" custT="1"/>
      <dgm:spPr/>
      <dgm:t>
        <a:bodyPr/>
        <a:lstStyle/>
        <a:p>
          <a:r>
            <a:rPr lang="en-US" sz="2000" dirty="0"/>
            <a:t>One membership dues structure - $25,000 annual</a:t>
          </a:r>
        </a:p>
      </dgm:t>
    </dgm:pt>
    <dgm:pt modelId="{C5D54C4C-2475-443F-AF1E-8088B377844E}" type="parTrans" cxnId="{F4FBDB16-EFEF-4A59-ABEC-26176A84B3B3}">
      <dgm:prSet/>
      <dgm:spPr/>
      <dgm:t>
        <a:bodyPr/>
        <a:lstStyle/>
        <a:p>
          <a:endParaRPr lang="en-US"/>
        </a:p>
      </dgm:t>
    </dgm:pt>
    <dgm:pt modelId="{43DA4435-D9B4-4DE9-ACEE-297A83DEAA7A}" type="sibTrans" cxnId="{F4FBDB16-EFEF-4A59-ABEC-26176A84B3B3}">
      <dgm:prSet/>
      <dgm:spPr/>
      <dgm:t>
        <a:bodyPr/>
        <a:lstStyle/>
        <a:p>
          <a:endParaRPr lang="en-US"/>
        </a:p>
      </dgm:t>
    </dgm:pt>
    <dgm:pt modelId="{C8D61160-D52E-4774-A30C-B4A5C2AFD298}">
      <dgm:prSet phldrT="[Text]" custT="1"/>
      <dgm:spPr/>
      <dgm:t>
        <a:bodyPr/>
        <a:lstStyle/>
        <a:p>
          <a:r>
            <a:rPr lang="en-US" sz="2000" dirty="0"/>
            <a:t>Quarterly billing options</a:t>
          </a:r>
        </a:p>
      </dgm:t>
    </dgm:pt>
    <dgm:pt modelId="{0A6574EB-AFA4-4F94-863B-863647031FDC}" type="parTrans" cxnId="{5B0540EE-3C19-4CEC-B3E7-231FB7CCDD3D}">
      <dgm:prSet/>
      <dgm:spPr/>
      <dgm:t>
        <a:bodyPr/>
        <a:lstStyle/>
        <a:p>
          <a:endParaRPr lang="en-US"/>
        </a:p>
      </dgm:t>
    </dgm:pt>
    <dgm:pt modelId="{CEB364C0-FCCA-44F4-AE7C-D92180DF130A}" type="sibTrans" cxnId="{5B0540EE-3C19-4CEC-B3E7-231FB7CCDD3D}">
      <dgm:prSet/>
      <dgm:spPr/>
      <dgm:t>
        <a:bodyPr/>
        <a:lstStyle/>
        <a:p>
          <a:endParaRPr lang="en-US"/>
        </a:p>
      </dgm:t>
    </dgm:pt>
    <dgm:pt modelId="{DFEA90D9-5A9C-4243-BAB3-CC6E52E82743}">
      <dgm:prSet phldrT="[Text]" custT="1"/>
      <dgm:spPr/>
      <dgm:t>
        <a:bodyPr/>
        <a:lstStyle/>
        <a:p>
          <a:r>
            <a:rPr lang="en-US" sz="2000" dirty="0"/>
            <a:t>One Membership level (Executive Council)</a:t>
          </a:r>
        </a:p>
      </dgm:t>
    </dgm:pt>
    <dgm:pt modelId="{873140AC-E208-4C25-98F3-CAD72EEAACD6}" type="parTrans" cxnId="{AAEE11E6-C668-4584-8464-C35B9E7FA77E}">
      <dgm:prSet/>
      <dgm:spPr/>
      <dgm:t>
        <a:bodyPr/>
        <a:lstStyle/>
        <a:p>
          <a:endParaRPr lang="en-US"/>
        </a:p>
      </dgm:t>
    </dgm:pt>
    <dgm:pt modelId="{5D8B1C8B-E0AF-4159-B555-DF0789DA8363}" type="sibTrans" cxnId="{AAEE11E6-C668-4584-8464-C35B9E7FA77E}">
      <dgm:prSet/>
      <dgm:spPr/>
      <dgm:t>
        <a:bodyPr/>
        <a:lstStyle/>
        <a:p>
          <a:endParaRPr lang="en-US"/>
        </a:p>
      </dgm:t>
    </dgm:pt>
    <dgm:pt modelId="{9ECB0492-6643-4D55-A3F7-2E4EF4AF2E76}">
      <dgm:prSet phldrT="[Text]" custT="1"/>
      <dgm:spPr/>
      <dgm:t>
        <a:bodyPr/>
        <a:lstStyle/>
        <a:p>
          <a:r>
            <a:rPr lang="en-US" sz="2000" dirty="0"/>
            <a:t>March to March cycle </a:t>
          </a:r>
        </a:p>
      </dgm:t>
    </dgm:pt>
    <dgm:pt modelId="{907F9854-9C82-4FC0-B5B6-22D3DC2FD4DF}" type="parTrans" cxnId="{0CF47395-42FD-439C-9717-76041CEEAAAA}">
      <dgm:prSet/>
      <dgm:spPr/>
      <dgm:t>
        <a:bodyPr/>
        <a:lstStyle/>
        <a:p>
          <a:endParaRPr lang="en-US"/>
        </a:p>
      </dgm:t>
    </dgm:pt>
    <dgm:pt modelId="{9A5927B9-7527-409A-8BB3-AE033C78D611}" type="sibTrans" cxnId="{0CF47395-42FD-439C-9717-76041CEEAAAA}">
      <dgm:prSet/>
      <dgm:spPr/>
      <dgm:t>
        <a:bodyPr/>
        <a:lstStyle/>
        <a:p>
          <a:endParaRPr lang="en-US"/>
        </a:p>
      </dgm:t>
    </dgm:pt>
    <dgm:pt modelId="{73A7A1D9-A5D6-4D27-AA05-8C1B85983749}" type="pres">
      <dgm:prSet presAssocID="{0B929A00-D2C1-4F7C-A4FC-5D368C5F1B2F}" presName="Name0" presStyleCnt="0">
        <dgm:presLayoutVars>
          <dgm:dir/>
          <dgm:animLvl val="lvl"/>
          <dgm:resizeHandles val="exact"/>
        </dgm:presLayoutVars>
      </dgm:prSet>
      <dgm:spPr/>
    </dgm:pt>
    <dgm:pt modelId="{01B0A800-C39B-49E5-866F-344156F14C3F}" type="pres">
      <dgm:prSet presAssocID="{6C21342E-51AA-48ED-83A8-155780CA96DA}" presName="linNode" presStyleCnt="0"/>
      <dgm:spPr/>
    </dgm:pt>
    <dgm:pt modelId="{ED05FC33-B263-41AE-BE42-9F1173BDD9F6}" type="pres">
      <dgm:prSet presAssocID="{6C21342E-51AA-48ED-83A8-155780CA96DA}" presName="parTx" presStyleLbl="revTx" presStyleIdx="0" presStyleCnt="1">
        <dgm:presLayoutVars>
          <dgm:chMax val="1"/>
          <dgm:bulletEnabled val="1"/>
        </dgm:presLayoutVars>
      </dgm:prSet>
      <dgm:spPr/>
    </dgm:pt>
    <dgm:pt modelId="{92476AC7-EAFE-4E13-A7BE-5C225E2B58A4}" type="pres">
      <dgm:prSet presAssocID="{6C21342E-51AA-48ED-83A8-155780CA96DA}" presName="bracket" presStyleLbl="parChTrans1D1" presStyleIdx="0" presStyleCnt="1"/>
      <dgm:spPr/>
    </dgm:pt>
    <dgm:pt modelId="{C4BBEE60-3FE6-4F1B-B331-9BE398493C83}" type="pres">
      <dgm:prSet presAssocID="{6C21342E-51AA-48ED-83A8-155780CA96DA}" presName="spH" presStyleCnt="0"/>
      <dgm:spPr/>
    </dgm:pt>
    <dgm:pt modelId="{71483B19-0C5F-47CE-A12C-E1FC7A75E93A}" type="pres">
      <dgm:prSet presAssocID="{6C21342E-51AA-48ED-83A8-155780CA96DA}" presName="desTx" presStyleLbl="node1" presStyleIdx="0" presStyleCnt="1" custScaleX="100282" custScaleY="92788">
        <dgm:presLayoutVars>
          <dgm:bulletEnabled val="1"/>
        </dgm:presLayoutVars>
      </dgm:prSet>
      <dgm:spPr/>
    </dgm:pt>
  </dgm:ptLst>
  <dgm:cxnLst>
    <dgm:cxn modelId="{990CCF05-CB28-40A6-8DF6-33A0D038ADD7}" type="presOf" srcId="{9ECB0492-6643-4D55-A3F7-2E4EF4AF2E76}" destId="{71483B19-0C5F-47CE-A12C-E1FC7A75E93A}" srcOrd="0" destOrd="3" presId="urn:diagrams.loki3.com/BracketList"/>
    <dgm:cxn modelId="{54ACAB06-1683-4E07-BCCE-36362416F689}" srcId="{0B929A00-D2C1-4F7C-A4FC-5D368C5F1B2F}" destId="{6C21342E-51AA-48ED-83A8-155780CA96DA}" srcOrd="0" destOrd="0" parTransId="{483914A1-661C-4470-AF75-B574D0A07726}" sibTransId="{9034D688-8653-4C4A-B5AA-3B5E5CB54471}"/>
    <dgm:cxn modelId="{F4FBDB16-EFEF-4A59-ABEC-26176A84B3B3}" srcId="{6C21342E-51AA-48ED-83A8-155780CA96DA}" destId="{FBD3F579-96CE-4169-8A0D-DB3CDBFF37D8}" srcOrd="1" destOrd="0" parTransId="{C5D54C4C-2475-443F-AF1E-8088B377844E}" sibTransId="{43DA4435-D9B4-4DE9-ACEE-297A83DEAA7A}"/>
    <dgm:cxn modelId="{8783543A-6A21-431F-A506-4869A36600A5}" type="presOf" srcId="{0B929A00-D2C1-4F7C-A4FC-5D368C5F1B2F}" destId="{73A7A1D9-A5D6-4D27-AA05-8C1B85983749}" srcOrd="0" destOrd="0" presId="urn:diagrams.loki3.com/BracketList"/>
    <dgm:cxn modelId="{2388693B-E4CA-4BEC-A3AF-27A540F5119D}" type="presOf" srcId="{6C21342E-51AA-48ED-83A8-155780CA96DA}" destId="{ED05FC33-B263-41AE-BE42-9F1173BDD9F6}" srcOrd="0" destOrd="0" presId="urn:diagrams.loki3.com/BracketList"/>
    <dgm:cxn modelId="{AB43FA58-1D59-434B-8F68-86EA358928EB}" type="presOf" srcId="{C8D61160-D52E-4774-A30C-B4A5C2AFD298}" destId="{71483B19-0C5F-47CE-A12C-E1FC7A75E93A}" srcOrd="0" destOrd="2" presId="urn:diagrams.loki3.com/BracketList"/>
    <dgm:cxn modelId="{0CF47395-42FD-439C-9717-76041CEEAAAA}" srcId="{6C21342E-51AA-48ED-83A8-155780CA96DA}" destId="{9ECB0492-6643-4D55-A3F7-2E4EF4AF2E76}" srcOrd="3" destOrd="0" parTransId="{907F9854-9C82-4FC0-B5B6-22D3DC2FD4DF}" sibTransId="{9A5927B9-7527-409A-8BB3-AE033C78D611}"/>
    <dgm:cxn modelId="{9B7256A9-6CC3-400A-A81C-569D9957C881}" type="presOf" srcId="{DFEA90D9-5A9C-4243-BAB3-CC6E52E82743}" destId="{71483B19-0C5F-47CE-A12C-E1FC7A75E93A}" srcOrd="0" destOrd="0" presId="urn:diagrams.loki3.com/BracketList"/>
    <dgm:cxn modelId="{AAEE11E6-C668-4584-8464-C35B9E7FA77E}" srcId="{6C21342E-51AA-48ED-83A8-155780CA96DA}" destId="{DFEA90D9-5A9C-4243-BAB3-CC6E52E82743}" srcOrd="0" destOrd="0" parTransId="{873140AC-E208-4C25-98F3-CAD72EEAACD6}" sibTransId="{5D8B1C8B-E0AF-4159-B555-DF0789DA8363}"/>
    <dgm:cxn modelId="{5B0540EE-3C19-4CEC-B3E7-231FB7CCDD3D}" srcId="{6C21342E-51AA-48ED-83A8-155780CA96DA}" destId="{C8D61160-D52E-4774-A30C-B4A5C2AFD298}" srcOrd="2" destOrd="0" parTransId="{0A6574EB-AFA4-4F94-863B-863647031FDC}" sibTransId="{CEB364C0-FCCA-44F4-AE7C-D92180DF130A}"/>
    <dgm:cxn modelId="{2DA409F9-927C-4EDD-93F4-99510BCBF4E8}" type="presOf" srcId="{FBD3F579-96CE-4169-8A0D-DB3CDBFF37D8}" destId="{71483B19-0C5F-47CE-A12C-E1FC7A75E93A}" srcOrd="0" destOrd="1" presId="urn:diagrams.loki3.com/BracketList"/>
    <dgm:cxn modelId="{D8FDD829-5CF7-44CF-9E97-6E45D8EE1D92}" type="presParOf" srcId="{73A7A1D9-A5D6-4D27-AA05-8C1B85983749}" destId="{01B0A800-C39B-49E5-866F-344156F14C3F}" srcOrd="0" destOrd="0" presId="urn:diagrams.loki3.com/BracketList"/>
    <dgm:cxn modelId="{904AA841-4FFF-4C44-B285-4CD4290B6C1E}" type="presParOf" srcId="{01B0A800-C39B-49E5-866F-344156F14C3F}" destId="{ED05FC33-B263-41AE-BE42-9F1173BDD9F6}" srcOrd="0" destOrd="0" presId="urn:diagrams.loki3.com/BracketList"/>
    <dgm:cxn modelId="{9D1AB59F-808E-45A0-A428-AB1F777CCF4D}" type="presParOf" srcId="{01B0A800-C39B-49E5-866F-344156F14C3F}" destId="{92476AC7-EAFE-4E13-A7BE-5C225E2B58A4}" srcOrd="1" destOrd="0" presId="urn:diagrams.loki3.com/BracketList"/>
    <dgm:cxn modelId="{FA8D450E-75D8-4260-B671-E654884CECB8}" type="presParOf" srcId="{01B0A800-C39B-49E5-866F-344156F14C3F}" destId="{C4BBEE60-3FE6-4F1B-B331-9BE398493C83}" srcOrd="2" destOrd="0" presId="urn:diagrams.loki3.com/BracketList"/>
    <dgm:cxn modelId="{B1604BE8-CB68-47B1-A86A-8F512E19C3EB}" type="presParOf" srcId="{01B0A800-C39B-49E5-866F-344156F14C3F}" destId="{71483B19-0C5F-47CE-A12C-E1FC7A75E93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EC2FCD-6C9B-4EE5-9835-1766EEEBD2D9}">
      <dsp:nvSpPr>
        <dsp:cNvPr id="0" name=""/>
        <dsp:cNvSpPr/>
      </dsp:nvSpPr>
      <dsp:spPr>
        <a:xfrm>
          <a:off x="3632081" y="373"/>
          <a:ext cx="5448122" cy="21498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Surgical, no </a:t>
          </a:r>
          <a:r>
            <a:rPr lang="en-US" sz="1800" kern="1200">
              <a:latin typeface="Calibri"/>
            </a:rPr>
            <a:t>stand-alone legislation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" kern="1200">
              <a:latin typeface="Calibri"/>
            </a:rPr>
            <a:t>NDAA </a:t>
          </a:r>
          <a:r>
            <a:rPr lang="en-US" sz="100" kern="1200"/>
            <a:t>focused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Work with key HASC/SASC allies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latin typeface="Calibri"/>
            </a:rPr>
            <a:t>Respond</a:t>
          </a:r>
          <a:r>
            <a:rPr lang="en-US" sz="1800" kern="1200"/>
            <a:t> to implementation roadblocks or feedback</a:t>
          </a:r>
        </a:p>
      </dsp:txBody>
      <dsp:txXfrm>
        <a:off x="3632081" y="269101"/>
        <a:ext cx="4641939" cy="1612366"/>
      </dsp:txXfrm>
    </dsp:sp>
    <dsp:sp modelId="{74028EB0-6BEA-4E66-BD96-638ACA67D819}">
      <dsp:nvSpPr>
        <dsp:cNvPr id="0" name=""/>
        <dsp:cNvSpPr/>
      </dsp:nvSpPr>
      <dsp:spPr>
        <a:xfrm>
          <a:off x="0" y="373"/>
          <a:ext cx="3632081" cy="21498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Sole Source Expansion</a:t>
          </a:r>
        </a:p>
      </dsp:txBody>
      <dsp:txXfrm>
        <a:off x="104946" y="105319"/>
        <a:ext cx="3422189" cy="1939930"/>
      </dsp:txXfrm>
    </dsp:sp>
    <dsp:sp modelId="{D1B3DA02-C940-47A8-B39C-844E9FE749B6}">
      <dsp:nvSpPr>
        <dsp:cNvPr id="0" name=""/>
        <dsp:cNvSpPr/>
      </dsp:nvSpPr>
      <dsp:spPr>
        <a:xfrm>
          <a:off x="3632968" y="2365177"/>
          <a:ext cx="5442801" cy="22064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Broad legislation reflecting ECR member driven priorities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 tool to engage and educate the Hill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“Pull” provisions to include in moving legislative vehicles</a:t>
          </a:r>
        </a:p>
      </dsp:txBody>
      <dsp:txXfrm>
        <a:off x="3632968" y="2640983"/>
        <a:ext cx="4615383" cy="1654836"/>
      </dsp:txXfrm>
    </dsp:sp>
    <dsp:sp modelId="{67464A53-699E-41DB-9AA8-C183787B2959}">
      <dsp:nvSpPr>
        <dsp:cNvPr id="0" name=""/>
        <dsp:cNvSpPr/>
      </dsp:nvSpPr>
      <dsp:spPr>
        <a:xfrm>
          <a:off x="4433" y="2393491"/>
          <a:ext cx="3628534" cy="21498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solidFill>
                <a:prstClr val="white"/>
              </a:solidFill>
              <a:latin typeface="Calibri"/>
              <a:ea typeface="+mn-ea"/>
              <a:cs typeface="+mn-cs"/>
            </a:rPr>
            <a:t>ECR’s Stand-Alone Legislation</a:t>
          </a:r>
        </a:p>
      </dsp:txBody>
      <dsp:txXfrm>
        <a:off x="109379" y="2498437"/>
        <a:ext cx="3418642" cy="1939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5FC33-B263-41AE-BE42-9F1173BDD9F6}">
      <dsp:nvSpPr>
        <dsp:cNvPr id="0" name=""/>
        <dsp:cNvSpPr/>
      </dsp:nvSpPr>
      <dsp:spPr>
        <a:xfrm>
          <a:off x="172" y="126088"/>
          <a:ext cx="2188302" cy="126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Current Membership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Structure  </a:t>
          </a:r>
        </a:p>
      </dsp:txBody>
      <dsp:txXfrm>
        <a:off x="172" y="126088"/>
        <a:ext cx="2188302" cy="1265962"/>
      </dsp:txXfrm>
    </dsp:sp>
    <dsp:sp modelId="{92476AC7-EAFE-4E13-A7BE-5C225E2B58A4}">
      <dsp:nvSpPr>
        <dsp:cNvPr id="0" name=""/>
        <dsp:cNvSpPr/>
      </dsp:nvSpPr>
      <dsp:spPr>
        <a:xfrm>
          <a:off x="2188474" y="46965"/>
          <a:ext cx="437660" cy="142420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83B19-0C5F-47CE-A12C-E1FC7A75E93A}">
      <dsp:nvSpPr>
        <dsp:cNvPr id="0" name=""/>
        <dsp:cNvSpPr/>
      </dsp:nvSpPr>
      <dsp:spPr>
        <a:xfrm>
          <a:off x="2801199" y="98322"/>
          <a:ext cx="5968968" cy="1321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One Membership level (Executive Council)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One membership dues structure - $25,000 annual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Quarterly billing options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March to March cycle </a:t>
          </a:r>
        </a:p>
      </dsp:txBody>
      <dsp:txXfrm>
        <a:off x="2801199" y="98322"/>
        <a:ext cx="5968968" cy="1321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9F6A9-67DC-4F6E-821B-1ECAB8F4501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7B175-6FDD-4592-9E4D-06A1E3075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345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Plan: </a:t>
            </a:r>
          </a:p>
          <a:p>
            <a:r>
              <a:rPr lang="en-US" b="0" dirty="0"/>
              <a:t>Stephanie to discuss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868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009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Plan: </a:t>
            </a:r>
          </a:p>
          <a:p>
            <a:r>
              <a:rPr lang="en-US" b="0" dirty="0"/>
              <a:t>Matt P. to lead discussion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4954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Plan: </a:t>
            </a:r>
          </a:p>
          <a:p>
            <a:r>
              <a:rPr lang="en-US" b="0" dirty="0"/>
              <a:t>Stephanie to discuss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94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ea typeface="Calibri"/>
                <a:cs typeface="Calibri"/>
              </a:rPr>
              <a:t>Topline messages:</a:t>
            </a:r>
          </a:p>
          <a:p>
            <a:r>
              <a:rPr lang="en-US">
                <a:ea typeface="Calibri"/>
                <a:cs typeface="Calibri"/>
              </a:rPr>
              <a:t>They were thanked for their support</a:t>
            </a:r>
          </a:p>
          <a:p>
            <a:r>
              <a:rPr lang="en-US">
                <a:ea typeface="Calibri"/>
                <a:cs typeface="Calibri"/>
              </a:rPr>
              <a:t>ECR hosted call in June to get them up to speed</a:t>
            </a:r>
          </a:p>
          <a:p>
            <a:r>
              <a:rPr lang="en-US">
                <a:ea typeface="Calibri"/>
                <a:cs typeface="Calibri"/>
              </a:rPr>
              <a:t>We need to discuss what role/engagement we can activate them for?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497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Lost </a:t>
            </a:r>
            <a:r>
              <a:rPr lang="en-US" dirty="0" err="1"/>
              <a:t>Dynetics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5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Plan: </a:t>
            </a:r>
          </a:p>
          <a:p>
            <a:r>
              <a:rPr lang="en-US" b="0" dirty="0"/>
              <a:t>Erik will lead off and go to initial members</a:t>
            </a:r>
          </a:p>
          <a:p>
            <a:r>
              <a:rPr lang="en-US" b="0" dirty="0"/>
              <a:t>Matt P. will discuss new members and growth of ECR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DFD58-E265-4BC7-B188-C9F1182790CF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552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Lost </a:t>
            </a:r>
            <a:r>
              <a:rPr lang="en-US" dirty="0" err="1"/>
              <a:t>Dynetics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43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Lost </a:t>
            </a:r>
            <a:r>
              <a:rPr lang="en-US" dirty="0" err="1"/>
              <a:t>Dynetics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1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Lost </a:t>
            </a:r>
            <a:r>
              <a:rPr lang="en-US" dirty="0" err="1"/>
              <a:t>Dynetics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92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06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Plan: </a:t>
            </a:r>
          </a:p>
          <a:p>
            <a:r>
              <a:rPr lang="en-US" b="0" dirty="0"/>
              <a:t>Stephanie to discuss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223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Plan: </a:t>
            </a:r>
          </a:p>
          <a:p>
            <a:r>
              <a:rPr lang="en-US" b="0" dirty="0"/>
              <a:t>Stephanie to discuss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13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324F-5F61-434E-B4CD-3924997E727B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0A4B-CF53-4CA7-BD27-AD3731B684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450FA-EC75-4B75-A8F0-A1AB57D055B5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EB0D0-19AC-4D92-B037-0F2D7D9C12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807075"/>
            <a:ext cx="2124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807075"/>
            <a:ext cx="208121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olumn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7075"/>
            <a:ext cx="23622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2"/>
          <p:cNvGrpSpPr>
            <a:grpSpLocks/>
          </p:cNvGrpSpPr>
          <p:nvPr userDrawn="1"/>
        </p:nvGrpSpPr>
        <p:grpSpPr bwMode="auto">
          <a:xfrm>
            <a:off x="6858000" y="6121400"/>
            <a:ext cx="2057400" cy="584200"/>
            <a:chOff x="6858000" y="6120825"/>
            <a:chExt cx="2057400" cy="584775"/>
          </a:xfrm>
        </p:grpSpPr>
        <p:sp>
          <p:nvSpPr>
            <p:cNvPr id="8" name="TextBox 18"/>
            <p:cNvSpPr txBox="1"/>
            <p:nvPr/>
          </p:nvSpPr>
          <p:spPr>
            <a:xfrm>
              <a:off x="68580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V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  <p:sp>
          <p:nvSpPr>
            <p:cNvPr id="9" name="TextBox 19"/>
            <p:cNvSpPr txBox="1"/>
            <p:nvPr/>
          </p:nvSpPr>
          <p:spPr>
            <a:xfrm>
              <a:off x="73406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E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  <p:sp>
          <p:nvSpPr>
            <p:cNvPr id="10" name="TextBox 20"/>
            <p:cNvSpPr txBox="1"/>
            <p:nvPr/>
          </p:nvSpPr>
          <p:spPr>
            <a:xfrm>
              <a:off x="78232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  <p:sp>
          <p:nvSpPr>
            <p:cNvPr id="11" name="TextBox 21"/>
            <p:cNvSpPr txBox="1"/>
            <p:nvPr/>
          </p:nvSpPr>
          <p:spPr>
            <a:xfrm>
              <a:off x="83058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6705600" y="6550025"/>
            <a:ext cx="2362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4D4D4D"/>
                </a:solidFill>
                <a:latin typeface="+mn-lt"/>
              </a:rPr>
              <a:t>S T R A T E G I E S , L </a:t>
            </a:r>
            <a:r>
              <a:rPr lang="en-US" sz="1400" dirty="0" err="1">
                <a:solidFill>
                  <a:srgbClr val="4D4D4D"/>
                </a:solidFill>
                <a:latin typeface="+mn-lt"/>
              </a:rPr>
              <a:t>L</a:t>
            </a:r>
            <a:r>
              <a:rPr lang="en-US" sz="1400" dirty="0">
                <a:solidFill>
                  <a:srgbClr val="4D4D4D"/>
                </a:solidFill>
                <a:latin typeface="+mn-lt"/>
              </a:rPr>
              <a:t> C</a:t>
            </a:r>
          </a:p>
        </p:txBody>
      </p:sp>
      <p:sp>
        <p:nvSpPr>
          <p:cNvPr id="13" name="Oval 16"/>
          <p:cNvSpPr/>
          <p:nvPr/>
        </p:nvSpPr>
        <p:spPr>
          <a:xfrm>
            <a:off x="77343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23"/>
          <p:cNvSpPr/>
          <p:nvPr userDrawn="1"/>
        </p:nvSpPr>
        <p:spPr>
          <a:xfrm>
            <a:off x="7924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24"/>
          <p:cNvSpPr/>
          <p:nvPr userDrawn="1"/>
        </p:nvSpPr>
        <p:spPr>
          <a:xfrm>
            <a:off x="7543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  <a:lvl2pPr>
              <a:defRPr>
                <a:latin typeface="Cambria" pitchFamily="18" charset="0"/>
              </a:defRPr>
            </a:lvl2pPr>
            <a:lvl3pPr>
              <a:defRPr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1A3E-71D8-4BDB-AEF9-BF86D5E277CF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742A2-CE89-4A11-B3B4-FB9DD3823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807075"/>
            <a:ext cx="2124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807075"/>
            <a:ext cx="208121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olumn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7075"/>
            <a:ext cx="23622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2"/>
          <p:cNvGrpSpPr>
            <a:grpSpLocks/>
          </p:cNvGrpSpPr>
          <p:nvPr userDrawn="1"/>
        </p:nvGrpSpPr>
        <p:grpSpPr bwMode="auto">
          <a:xfrm>
            <a:off x="6858000" y="6121400"/>
            <a:ext cx="2057400" cy="584200"/>
            <a:chOff x="6858000" y="6120825"/>
            <a:chExt cx="2057400" cy="584775"/>
          </a:xfrm>
        </p:grpSpPr>
        <p:sp>
          <p:nvSpPr>
            <p:cNvPr id="6" name="TextBox 18"/>
            <p:cNvSpPr txBox="1"/>
            <p:nvPr/>
          </p:nvSpPr>
          <p:spPr>
            <a:xfrm>
              <a:off x="68580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V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  <p:sp>
          <p:nvSpPr>
            <p:cNvPr id="7" name="TextBox 19"/>
            <p:cNvSpPr txBox="1"/>
            <p:nvPr/>
          </p:nvSpPr>
          <p:spPr>
            <a:xfrm>
              <a:off x="73406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E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  <p:sp>
          <p:nvSpPr>
            <p:cNvPr id="8" name="TextBox 20"/>
            <p:cNvSpPr txBox="1"/>
            <p:nvPr/>
          </p:nvSpPr>
          <p:spPr>
            <a:xfrm>
              <a:off x="78232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  <p:sp>
          <p:nvSpPr>
            <p:cNvPr id="9" name="TextBox 21"/>
            <p:cNvSpPr txBox="1"/>
            <p:nvPr/>
          </p:nvSpPr>
          <p:spPr>
            <a:xfrm>
              <a:off x="83058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 dirty="0">
                  <a:latin typeface="+mn-lt"/>
                </a:rPr>
                <a:t> </a:t>
              </a:r>
            </a:p>
          </p:txBody>
        </p:sp>
      </p:grpSp>
      <p:sp>
        <p:nvSpPr>
          <p:cNvPr id="10" name="TextBox 15"/>
          <p:cNvSpPr txBox="1"/>
          <p:nvPr userDrawn="1"/>
        </p:nvSpPr>
        <p:spPr>
          <a:xfrm>
            <a:off x="6705600" y="6550025"/>
            <a:ext cx="2362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4D4D4D"/>
                </a:solidFill>
                <a:latin typeface="+mn-lt"/>
              </a:rPr>
              <a:t>S T R A T E G I E S , L </a:t>
            </a:r>
            <a:r>
              <a:rPr lang="en-US" sz="1400" dirty="0" err="1">
                <a:solidFill>
                  <a:srgbClr val="4D4D4D"/>
                </a:solidFill>
                <a:latin typeface="+mn-lt"/>
              </a:rPr>
              <a:t>L</a:t>
            </a:r>
            <a:r>
              <a:rPr lang="en-US" sz="1400" dirty="0">
                <a:solidFill>
                  <a:srgbClr val="4D4D4D"/>
                </a:solidFill>
                <a:latin typeface="+mn-lt"/>
              </a:rPr>
              <a:t> C</a:t>
            </a:r>
          </a:p>
        </p:txBody>
      </p:sp>
      <p:sp>
        <p:nvSpPr>
          <p:cNvPr id="11" name="Oval 16"/>
          <p:cNvSpPr/>
          <p:nvPr userDrawn="1"/>
        </p:nvSpPr>
        <p:spPr>
          <a:xfrm>
            <a:off x="77343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23"/>
          <p:cNvSpPr/>
          <p:nvPr userDrawn="1"/>
        </p:nvSpPr>
        <p:spPr>
          <a:xfrm>
            <a:off x="7924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24"/>
          <p:cNvSpPr/>
          <p:nvPr userDrawn="1"/>
        </p:nvSpPr>
        <p:spPr>
          <a:xfrm>
            <a:off x="7543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32E7-B787-4EA7-AE4D-8A1F8AA608B1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C7AA-9784-4C1A-85D3-B7102E5802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1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E029531-8D08-4B6A-8CCB-C46C268D0C58}"/>
              </a:ext>
            </a:extLst>
          </p:cNvPr>
          <p:cNvSpPr txBox="1"/>
          <p:nvPr/>
        </p:nvSpPr>
        <p:spPr>
          <a:xfrm>
            <a:off x="0" y="4747676"/>
            <a:ext cx="91780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30</a:t>
            </a:r>
            <a:r>
              <a:rPr lang="en-US" sz="2000" b="1" i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2022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6AE75B-5E4D-49FA-9EAD-D45817DB6EBC}"/>
              </a:ext>
            </a:extLst>
          </p:cNvPr>
          <p:cNvSpPr/>
          <p:nvPr/>
        </p:nvSpPr>
        <p:spPr>
          <a:xfrm>
            <a:off x="34091" y="307848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Rockwell Nova Extra Bold" panose="020B0604020202020204" pitchFamily="18" charset="0"/>
                <a:cs typeface="Arial" panose="020B0604020202020204" pitchFamily="34" charset="0"/>
              </a:rPr>
              <a:t>ECR Community Conversation and Sec. 874 Update</a:t>
            </a:r>
            <a:endParaRPr lang="en-US" sz="3000" dirty="0">
              <a:latin typeface="Rockwell Nova Extra Bold" panose="020B060402020202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BC894-EDEB-94F2-F168-F101B9DAC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335" y="667941"/>
            <a:ext cx="5075328" cy="17570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rrow: Left-Up 2">
            <a:extLst>
              <a:ext uri="{FF2B5EF4-FFF2-40B4-BE49-F238E27FC236}">
                <a16:creationId xmlns:a16="http://schemas.microsoft.com/office/drawing/2014/main" id="{9F49EDEF-140B-C24A-84FA-862A10DD0EE3}"/>
              </a:ext>
            </a:extLst>
          </p:cNvPr>
          <p:cNvSpPr/>
          <p:nvPr/>
        </p:nvSpPr>
        <p:spPr>
          <a:xfrm>
            <a:off x="6865684" y="1893620"/>
            <a:ext cx="1580605" cy="3262448"/>
          </a:xfrm>
          <a:prstGeom prst="leftUpArrow">
            <a:avLst>
              <a:gd name="adj1" fmla="val 25000"/>
              <a:gd name="adj2" fmla="val 26252"/>
              <a:gd name="adj3" fmla="val 2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E805E1-1887-4F47-B32B-ED02D565EEC9}"/>
              </a:ext>
            </a:extLst>
          </p:cNvPr>
          <p:cNvSpPr/>
          <p:nvPr/>
        </p:nvSpPr>
        <p:spPr>
          <a:xfrm>
            <a:off x="0" y="1390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 Made Implementation Happen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DE4413-2ABD-9F4F-98C8-5C382679BF21}"/>
              </a:ext>
            </a:extLst>
          </p:cNvPr>
          <p:cNvSpPr txBox="1"/>
          <p:nvPr/>
        </p:nvSpPr>
        <p:spPr>
          <a:xfrm>
            <a:off x="101808" y="757233"/>
            <a:ext cx="5509430" cy="49774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13995" indent="-21399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000" b="1" i="1" u="sng" dirty="0">
                <a:solidFill>
                  <a:schemeClr val="bg1"/>
                </a:solidFill>
                <a:latin typeface="+mj-lt"/>
              </a:rPr>
              <a:t>Goal</a:t>
            </a:r>
            <a:r>
              <a:rPr lang="en-US" sz="2000" b="1" i="1" dirty="0">
                <a:solidFill>
                  <a:schemeClr val="bg1"/>
                </a:solidFill>
                <a:latin typeface="+mj-lt"/>
              </a:rPr>
              <a:t> :  </a:t>
            </a:r>
            <a:r>
              <a:rPr lang="en-US" sz="2000" i="1" dirty="0">
                <a:solidFill>
                  <a:schemeClr val="bg1"/>
                </a:solidFill>
                <a:latin typeface="+mj-lt"/>
              </a:rPr>
              <a:t>Engage, educate, and support decision-maker(s) to implement the pilot program as quickly as possible.</a:t>
            </a:r>
            <a:endParaRPr lang="en-US" sz="2000" i="1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213995" indent="-21399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i="1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213995" indent="-21399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chemeClr val="bg1"/>
                </a:solidFill>
                <a:latin typeface="+mj-lt"/>
              </a:rPr>
              <a:t>Strategy:</a:t>
            </a:r>
            <a:endParaRPr lang="en-US" sz="2000" b="1" u="sng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6895" lvl="1" indent="-213995">
              <a:lnSpc>
                <a:spcPct val="107000"/>
              </a:lnSpc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j-lt"/>
              </a:rPr>
              <a:t>Draft the data collection strategy and DFAR regs for DoD </a:t>
            </a:r>
          </a:p>
          <a:p>
            <a:pPr marL="556895" lvl="1" indent="-213995">
              <a:lnSpc>
                <a:spcPct val="107000"/>
              </a:lnSpc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j-lt"/>
              </a:rPr>
              <a:t>Work to educate COs/PMs about the authority/100% ESOPs, and push for timely implementation</a:t>
            </a:r>
            <a:endParaRPr lang="en-US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6895" lvl="1" indent="-213995">
              <a:lnSpc>
                <a:spcPct val="107000"/>
              </a:lnSpc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j-lt"/>
              </a:rPr>
              <a:t>Engage directly with the office of Defense Pricing and Contracting</a:t>
            </a:r>
            <a:endParaRPr lang="en-US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6895" lvl="1" indent="-213995">
              <a:lnSpc>
                <a:spcPct val="107000"/>
              </a:lnSpc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j-lt"/>
              </a:rPr>
              <a:t>Activate Members of Congress (direct outreach/letters, etc.) to encourage DoD to establish this authority </a:t>
            </a:r>
            <a:endParaRPr lang="en-US" sz="16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6895" lvl="1" indent="-213995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en-US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Picture 2" descr="286,865 BEST Person Clipart IMAGES, STOCK PHOTOS &amp;amp; VECTORS | Adobe Stock">
            <a:extLst>
              <a:ext uri="{FF2B5EF4-FFF2-40B4-BE49-F238E27FC236}">
                <a16:creationId xmlns:a16="http://schemas.microsoft.com/office/drawing/2014/main" id="{6EC10E52-CCDF-4441-89AB-DF30ED3129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2" t="9428" r="33492" b="9809"/>
          <a:stretch/>
        </p:blipFill>
        <p:spPr bwMode="auto">
          <a:xfrm>
            <a:off x="7514471" y="4331970"/>
            <a:ext cx="283029" cy="69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286,865 BEST Person Clipart IMAGES, STOCK PHOTOS &amp;amp; VECTORS | Adobe Stock">
            <a:extLst>
              <a:ext uri="{FF2B5EF4-FFF2-40B4-BE49-F238E27FC236}">
                <a16:creationId xmlns:a16="http://schemas.microsoft.com/office/drawing/2014/main" id="{0E979189-DD3E-114D-926E-5A030C01A4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2" t="9428" r="33492" b="9809"/>
          <a:stretch/>
        </p:blipFill>
        <p:spPr bwMode="auto">
          <a:xfrm>
            <a:off x="7886699" y="4331970"/>
            <a:ext cx="283029" cy="69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286,865 BEST Person Clipart IMAGES, STOCK PHOTOS &amp;amp; VECTORS | Adobe Stock">
            <a:extLst>
              <a:ext uri="{FF2B5EF4-FFF2-40B4-BE49-F238E27FC236}">
                <a16:creationId xmlns:a16="http://schemas.microsoft.com/office/drawing/2014/main" id="{C49D4DBE-CF37-D149-94CD-26148E7F6D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2" t="9428" r="33492" b="9809"/>
          <a:stretch/>
        </p:blipFill>
        <p:spPr bwMode="auto">
          <a:xfrm>
            <a:off x="8272178" y="4331970"/>
            <a:ext cx="283029" cy="69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Pentagon Logo - Centerpoint Cybersecurity Lifecycle Management &amp;amp; Enterprise  Mobile Solutions">
            <a:extLst>
              <a:ext uri="{FF2B5EF4-FFF2-40B4-BE49-F238E27FC236}">
                <a16:creationId xmlns:a16="http://schemas.microsoft.com/office/drawing/2014/main" id="{D1D0A573-6583-5B41-95C2-B1AD937E13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9" t="4221" r="13139" b="7776"/>
          <a:stretch/>
        </p:blipFill>
        <p:spPr bwMode="auto">
          <a:xfrm>
            <a:off x="7248170" y="2476035"/>
            <a:ext cx="1696622" cy="1132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Suit Png - Suit Clipart Transparent PNG - 360x720 - Free Download on NicePNG">
            <a:extLst>
              <a:ext uri="{FF2B5EF4-FFF2-40B4-BE49-F238E27FC236}">
                <a16:creationId xmlns:a16="http://schemas.microsoft.com/office/drawing/2014/main" id="{512662D7-25B8-C049-8B81-479EE74E32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0" t="3302" r="31640" b="4508"/>
          <a:stretch/>
        </p:blipFill>
        <p:spPr bwMode="auto">
          <a:xfrm>
            <a:off x="7821930" y="947758"/>
            <a:ext cx="412570" cy="95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F9C54D9-FDE6-CE42-894E-3759D05CA664}"/>
              </a:ext>
            </a:extLst>
          </p:cNvPr>
          <p:cNvSpPr txBox="1"/>
          <p:nvPr/>
        </p:nvSpPr>
        <p:spPr>
          <a:xfrm>
            <a:off x="4971569" y="4267200"/>
            <a:ext cx="1894115" cy="1015663"/>
          </a:xfrm>
          <a:prstGeom prst="rect">
            <a:avLst/>
          </a:prstGeom>
          <a:solidFill>
            <a:srgbClr val="C00000">
              <a:alpha val="6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ECR Members Interface Directly w/ CO/PMS handing off prewritten data collection strategy and regs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1D6C14-0690-3546-9FDE-165AE9DE3CDB}"/>
              </a:ext>
            </a:extLst>
          </p:cNvPr>
          <p:cNvSpPr txBox="1"/>
          <p:nvPr/>
        </p:nvSpPr>
        <p:spPr>
          <a:xfrm>
            <a:off x="7167698" y="3870061"/>
            <a:ext cx="1721032" cy="276999"/>
          </a:xfrm>
          <a:prstGeom prst="rect">
            <a:avLst/>
          </a:prstGeom>
          <a:solidFill>
            <a:srgbClr val="FF0000">
              <a:alpha val="6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CO’s ask for authority</a:t>
            </a:r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5D160B64-2C6D-9D40-AC93-98476761BF2F}"/>
              </a:ext>
            </a:extLst>
          </p:cNvPr>
          <p:cNvSpPr/>
          <p:nvPr/>
        </p:nvSpPr>
        <p:spPr>
          <a:xfrm>
            <a:off x="6898279" y="1042112"/>
            <a:ext cx="650652" cy="2592977"/>
          </a:xfrm>
          <a:prstGeom prst="lef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7AA2EB-D7D6-BF4D-8759-7ABAE431FAC4}"/>
              </a:ext>
            </a:extLst>
          </p:cNvPr>
          <p:cNvSpPr txBox="1"/>
          <p:nvPr/>
        </p:nvSpPr>
        <p:spPr>
          <a:xfrm>
            <a:off x="5644872" y="2572957"/>
            <a:ext cx="1411880" cy="461665"/>
          </a:xfrm>
          <a:prstGeom prst="rect">
            <a:avLst/>
          </a:prstGeom>
          <a:solidFill>
            <a:srgbClr val="C00000">
              <a:alpha val="6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MoC Political Engagement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68518A6-6BC6-F643-A177-75FA79FDF27F}"/>
              </a:ext>
            </a:extLst>
          </p:cNvPr>
          <p:cNvSpPr txBox="1"/>
          <p:nvPr/>
        </p:nvSpPr>
        <p:spPr>
          <a:xfrm>
            <a:off x="5573024" y="1123314"/>
            <a:ext cx="1411879" cy="461665"/>
          </a:xfrm>
          <a:prstGeom prst="rect">
            <a:avLst/>
          </a:prstGeom>
          <a:solidFill>
            <a:srgbClr val="C00000">
              <a:alpha val="6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DoD 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</a:rPr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8407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6E805E1-1887-4F47-B32B-ED02D565EEC9}"/>
              </a:ext>
            </a:extLst>
          </p:cNvPr>
          <p:cNvSpPr/>
          <p:nvPr/>
        </p:nvSpPr>
        <p:spPr>
          <a:xfrm>
            <a:off x="0" y="1390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 Class Deviation a Giant First Step 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65AEF3C-2D05-7C0E-1184-D9A41A854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1991"/>
            <a:ext cx="9144000" cy="5040839"/>
          </a:xfrm>
        </p:spPr>
        <p:txBody>
          <a:bodyPr/>
          <a:lstStyle/>
          <a:p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deviation published on November 8, 2022</a:t>
            </a:r>
          </a:p>
          <a:p>
            <a:pPr lvl="1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 than 12 months from enactment of Sec. 874</a:t>
            </a:r>
          </a:p>
          <a:p>
            <a:pPr lvl="2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Permissive authority for a pilot program</a:t>
            </a:r>
          </a:p>
          <a:p>
            <a:pPr lvl="1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Requires contracting officers submit requests to Defense Pricing &amp; Contracting (DPC)</a:t>
            </a:r>
          </a:p>
          <a:p>
            <a:pPr lvl="1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Includes data collection to address future reporting requirements</a:t>
            </a:r>
          </a:p>
          <a:p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Paperwork Reduction Act Impact</a:t>
            </a:r>
          </a:p>
          <a:p>
            <a:pPr lvl="1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Requires executive agencies to complete a public comment period if data collection from 10 or more private entities or for longer than 180 days;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DPC limited class deviation to nine (9) uses and 179 days</a:t>
            </a:r>
          </a:p>
          <a:p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 continuing to work with DoD and the Hill to fully implement pilot program as well as make any clarifying changes</a:t>
            </a:r>
          </a:p>
        </p:txBody>
      </p:sp>
    </p:spTree>
    <p:extLst>
      <p:ext uri="{BB962C8B-B14F-4D97-AF65-F5344CB8AC3E}">
        <p14:creationId xmlns:p14="http://schemas.microsoft.com/office/powerpoint/2010/main" val="3034490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6E805E1-1887-4F47-B32B-ED02D565EEC9}"/>
              </a:ext>
            </a:extLst>
          </p:cNvPr>
          <p:cNvSpPr/>
          <p:nvPr/>
        </p:nvSpPr>
        <p:spPr>
          <a:xfrm>
            <a:off x="0" y="1390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bg1"/>
                </a:solidFill>
                <a:cs typeface="Arial"/>
              </a:rPr>
              <a:t>Sec. 874 Legislative Strategy</a:t>
            </a:r>
            <a:r>
              <a:rPr lang="en-US" sz="3200" b="1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3200" b="1" dirty="0">
                <a:solidFill>
                  <a:schemeClr val="bg1"/>
                </a:solidFill>
                <a:cs typeface="Arial"/>
              </a:rPr>
              <a:t>for 2023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215195C5-0EFC-1D8D-7AB9-B53577B062EE}"/>
              </a:ext>
            </a:extLst>
          </p:cNvPr>
          <p:cNvSpPr txBox="1">
            <a:spLocks/>
          </p:cNvSpPr>
          <p:nvPr/>
        </p:nvSpPr>
        <p:spPr bwMode="auto">
          <a:xfrm>
            <a:off x="38100" y="914400"/>
            <a:ext cx="8872870" cy="378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Deviation memo now allows ECR to work to “perfect” Sec. 874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Possible Sec. 874 policy changes to advance in the FY24 NDAA process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cs typeface="Calibri"/>
              </a:rPr>
              <a:t>Removing the limit on “one-time” per company follow-on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cs typeface="Calibri"/>
              </a:rPr>
              <a:t>Making pilot permanent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cs typeface="Calibri"/>
              </a:rPr>
              <a:t>Eliminating 50% subcontracting provision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cs typeface="Calibri"/>
              </a:rPr>
              <a:t>Expanding Sec. 874 authority to all federal agencies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45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-61137" y="7620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  <a:cs typeface="Arial" panose="020B0604020202020204" pitchFamily="34" charset="0"/>
              </a:rPr>
              <a:t>Dual Track Strategy </a:t>
            </a:r>
            <a:endParaRPr lang="en-US" sz="3000" b="1" dirty="0">
              <a:solidFill>
                <a:prstClr val="black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E7DA313-597A-11BA-3BE4-A5E978B2C5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4730333"/>
              </p:ext>
            </p:extLst>
          </p:nvPr>
        </p:nvGraphicFramePr>
        <p:xfrm>
          <a:off x="63796" y="990600"/>
          <a:ext cx="9080204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2967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48714" y="0"/>
            <a:ext cx="68465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  <a:cs typeface="Arial" panose="020B0604020202020204" pitchFamily="34" charset="0"/>
              </a:rPr>
              <a:t>Membership </a:t>
            </a:r>
            <a:endParaRPr lang="en-US" sz="30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13C06C8-FFFD-421B-AA08-678A9D3C6F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0018249"/>
              </p:ext>
            </p:extLst>
          </p:nvPr>
        </p:nvGraphicFramePr>
        <p:xfrm>
          <a:off x="186829" y="762000"/>
          <a:ext cx="8770340" cy="1518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3AC87E9C-C44C-42DD-BEC0-69AC0D0181F3}"/>
              </a:ext>
            </a:extLst>
          </p:cNvPr>
          <p:cNvGrpSpPr/>
          <p:nvPr/>
        </p:nvGrpSpPr>
        <p:grpSpPr>
          <a:xfrm>
            <a:off x="186829" y="2469828"/>
            <a:ext cx="8569232" cy="3245172"/>
            <a:chOff x="313510" y="966650"/>
            <a:chExt cx="11425643" cy="432689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2EE1005-AD80-4C06-ACF8-BF546B35D35C}"/>
                </a:ext>
              </a:extLst>
            </p:cNvPr>
            <p:cNvSpPr/>
            <p:nvPr/>
          </p:nvSpPr>
          <p:spPr>
            <a:xfrm>
              <a:off x="313510" y="966650"/>
              <a:ext cx="5547359" cy="43268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u="sng" dirty="0"/>
                <a:t>Executive Roundtable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ECR “Board”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Drives overall ECR direction and policy priorities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Quarterly meetings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Supports political giving and political engagement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Participates in sole-source implementation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Assists in Membership recruitment</a:t>
              </a:r>
            </a:p>
            <a:p>
              <a:pPr algn="ctr"/>
              <a:r>
                <a:rPr lang="en-US" b="1" i="1" dirty="0"/>
                <a:t>Current @ $25,000/year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A12C684-3CC9-4095-9D8B-551B58E44AFD}"/>
                </a:ext>
              </a:extLst>
            </p:cNvPr>
            <p:cNvSpPr/>
            <p:nvPr/>
          </p:nvSpPr>
          <p:spPr>
            <a:xfrm>
              <a:off x="6096000" y="966650"/>
              <a:ext cx="5643153" cy="43268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u="sng" dirty="0"/>
                <a:t>Supporter Level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Supports advocacy and political engagement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Access to monthly update calls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Participates in the sole-source implementation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Dues support ECR consultants and data research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dirty="0"/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dirty="0"/>
            </a:p>
            <a:p>
              <a:pPr algn="ctr"/>
              <a:r>
                <a:rPr lang="en-US" b="1" i="1" dirty="0"/>
                <a:t>Proposed @ $10,000/year</a:t>
              </a:r>
            </a:p>
            <a:p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462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6E805E1-1887-4F47-B32B-ED02D565EEC9}"/>
              </a:ext>
            </a:extLst>
          </p:cNvPr>
          <p:cNvSpPr/>
          <p:nvPr/>
        </p:nvSpPr>
        <p:spPr>
          <a:xfrm>
            <a:off x="0" y="1390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Join ECR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952C-934C-BF67-62B0-20D0E650F35F}"/>
              </a:ext>
            </a:extLst>
          </p:cNvPr>
          <p:cNvSpPr txBox="1"/>
          <p:nvPr/>
        </p:nvSpPr>
        <p:spPr>
          <a:xfrm>
            <a:off x="136527" y="990600"/>
            <a:ext cx="9007473" cy="51937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Laser Focused on issues impacting ESOP federal contractors</a:t>
            </a:r>
          </a:p>
          <a:p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Increases ECR’s political footprint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Ensures accurate coordination on Sec. 874 implementation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Network with leaders of like-minded ESOP businesses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Helps socialize ECR objectives in the small business community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Increased resources to commission studies and data that reinforce our priorities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Supported engagement with Capitol Hill, DoD, and other agencies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5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5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050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656B5F-BBDF-0F3A-7C81-E11F768C3E83}"/>
              </a:ext>
            </a:extLst>
          </p:cNvPr>
          <p:cNvSpPr txBox="1"/>
          <p:nvPr/>
        </p:nvSpPr>
        <p:spPr>
          <a:xfrm>
            <a:off x="381000" y="2438400"/>
            <a:ext cx="8680271" cy="9925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  <a:ea typeface="Calibri"/>
                <a:cs typeface="Calibri"/>
              </a:rPr>
              <a:t>Discussion</a:t>
            </a:r>
            <a:r>
              <a:rPr lang="en-US" sz="3600" i="1" dirty="0">
                <a:solidFill>
                  <a:schemeClr val="bg1"/>
                </a:solidFill>
                <a:latin typeface="+mn-lt"/>
                <a:ea typeface="Calibri"/>
                <a:cs typeface="Calibri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551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75998C-517C-4E0F-92DD-5502546D4CBD}"/>
              </a:ext>
            </a:extLst>
          </p:cNvPr>
          <p:cNvSpPr txBox="1">
            <a:spLocks/>
          </p:cNvSpPr>
          <p:nvPr/>
        </p:nvSpPr>
        <p:spPr bwMode="auto">
          <a:xfrm>
            <a:off x="294550" y="1066800"/>
            <a:ext cx="8764689" cy="342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ECR Overview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prstClr val="white"/>
                </a:solidFill>
                <a:cs typeface="Arial" panose="020B0604020202020204" pitchFamily="34" charset="0"/>
              </a:rPr>
              <a:t>Sec. 874 Implementation and Class Deviation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dirty="0">
              <a:solidFill>
                <a:prstClr val="white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Sec. 874 – What’s Next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Legislative Approach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ECR Engagement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Discussion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tx1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725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-84761" y="15240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  <a:latin typeface="+mn-lt"/>
                <a:cs typeface="Arial" panose="020B0604020202020204" pitchFamily="34" charset="0"/>
              </a:rPr>
              <a:t>Agenda</a:t>
            </a:r>
            <a:endParaRPr lang="en-US" sz="3000" b="1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949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C19588-5D3A-4580-9570-40C3870A37A0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ECR</a:t>
            </a:r>
            <a:endParaRPr lang="en-US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0257D-0C49-3C28-F925-F0103C7616AB}"/>
              </a:ext>
            </a:extLst>
          </p:cNvPr>
          <p:cNvSpPr txBox="1"/>
          <p:nvPr/>
        </p:nvSpPr>
        <p:spPr>
          <a:xfrm>
            <a:off x="225136" y="914400"/>
            <a:ext cx="8915400" cy="447814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900" b="0" i="0" dirty="0">
                <a:solidFill>
                  <a:schemeClr val="bg1"/>
                </a:solidFill>
                <a:effectLst/>
                <a:latin typeface="+mn-lt"/>
              </a:rPr>
              <a:t>The Employee-Owned Contractor Roundtable (ECR) is a coalition of federal government contractors that are organized as private subchapter S corporations wholly-owned through an employee stock ownership plan (ESOP). The Employee-Owned Contractors Roundtable is committed to policy solutions that modernize contracting practices that align with federal government goals of increasing employee ownership.</a:t>
            </a:r>
            <a:r>
              <a:rPr lang="en-US" sz="1900" dirty="0">
                <a:solidFill>
                  <a:schemeClr val="bg1"/>
                </a:solidFill>
                <a:latin typeface="+mn-lt"/>
              </a:rPr>
              <a:t> </a:t>
            </a:r>
            <a:endParaRPr lang="en-US" sz="1900">
              <a:solidFill>
                <a:schemeClr val="bg1"/>
              </a:solidFill>
              <a:cs typeface="Arial"/>
            </a:endParaRPr>
          </a:p>
          <a:p>
            <a:endParaRPr lang="en-US" sz="1900" dirty="0">
              <a:solidFill>
                <a:schemeClr val="bg1"/>
              </a:solidFill>
              <a:latin typeface="+mn-lt"/>
              <a:cs typeface="Calibri"/>
            </a:endParaRPr>
          </a:p>
          <a:p>
            <a:pPr algn="l"/>
            <a:r>
              <a:rPr lang="en-US" sz="1900" b="1" i="1" dirty="0">
                <a:solidFill>
                  <a:schemeClr val="bg1"/>
                </a:solidFill>
                <a:effectLst/>
                <a:latin typeface="+mn-lt"/>
              </a:rPr>
              <a:t>ECR Values are as follows: </a:t>
            </a:r>
            <a:endParaRPr lang="en-US" sz="1900" b="1" i="1">
              <a:solidFill>
                <a:schemeClr val="bg1"/>
              </a:solidFill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All small businesses</a:t>
            </a:r>
            <a:r>
              <a:rPr lang="en-US" sz="1900" b="0" strike="sngStrike" dirty="0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need to thrive and have a pathway to growth</a:t>
            </a:r>
            <a:r>
              <a:rPr lang="en-US" sz="19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and studies</a:t>
            </a:r>
            <a:r>
              <a:rPr lang="en-US" sz="1900" dirty="0">
                <a:solidFill>
                  <a:schemeClr val="bg1"/>
                </a:solidFill>
                <a:latin typeface="+mn-lt"/>
              </a:rPr>
              <a:t> </a:t>
            </a: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demonstrate the 100% ESOP structure is </a:t>
            </a:r>
            <a:r>
              <a:rPr lang="en-US" sz="1900" dirty="0">
                <a:solidFill>
                  <a:schemeClr val="bg1"/>
                </a:solidFill>
                <a:latin typeface="+mn-lt"/>
              </a:rPr>
              <a:t>preferred for</a:t>
            </a: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 growth. </a:t>
            </a:r>
            <a:endParaRPr lang="en-US" sz="1900" b="0" dirty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Creating and sustaining employee ownership is in the interest of businesses, workers, the American economy,</a:t>
            </a:r>
            <a:r>
              <a:rPr lang="en-US" sz="1900" dirty="0">
                <a:solidFill>
                  <a:schemeClr val="bg1"/>
                </a:solidFill>
                <a:latin typeface="+mn-lt"/>
              </a:rPr>
              <a:t> and</a:t>
            </a: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 the federal government. </a:t>
            </a:r>
            <a:endParaRPr lang="en-US" sz="1900" b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It will strengthen the U.S.  industrial base to encourage growth and prevent stagnation among small businesses  </a:t>
            </a:r>
            <a:endParaRPr lang="en-US" sz="1900" b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bg1"/>
                </a:solidFill>
                <a:effectLst/>
                <a:latin typeface="+mn-lt"/>
              </a:rPr>
              <a:t>Creating and protecting retirement value for employee-owners by giving 100% ESOPs a pathway to growth will lead to a more equitable future. </a:t>
            </a:r>
            <a:endParaRPr lang="en-US" sz="1900" b="0" i="1">
              <a:solidFill>
                <a:schemeClr val="bg1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4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75998C-517C-4E0F-92DD-5502546D4CBD}"/>
              </a:ext>
            </a:extLst>
          </p:cNvPr>
          <p:cNvSpPr txBox="1">
            <a:spLocks/>
          </p:cNvSpPr>
          <p:nvPr/>
        </p:nvSpPr>
        <p:spPr bwMode="auto">
          <a:xfrm>
            <a:off x="1" y="707886"/>
            <a:ext cx="9136380" cy="5007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3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Applied Research Associates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Avion Solutions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Burns &amp; McDonnell Engineering </a:t>
            </a:r>
          </a:p>
          <a:p>
            <a:pPr marL="342900" lvl="0" indent="-342900"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CSS, Inc.</a:t>
            </a:r>
          </a:p>
          <a:p>
            <a:pPr marL="342900" lvl="0" indent="-342900"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DSA Inc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Decibel Research</a:t>
            </a:r>
            <a:endParaRPr lang="en-US" sz="2400" dirty="0">
              <a:solidFill>
                <a:schemeClr val="bg1"/>
              </a:solidFill>
              <a:cs typeface="Calibri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EA Engineering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Integration Innovation, Inc.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Jasper Engines &amp; Transmissions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Life Cycle Engineering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MTSI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</a:t>
            </a:r>
            <a:r>
              <a:rPr lang="en-US" sz="2400" dirty="0" err="1">
                <a:solidFill>
                  <a:schemeClr val="bg1"/>
                </a:solidFill>
              </a:rPr>
              <a:t>PatchPlus</a:t>
            </a:r>
            <a:r>
              <a:rPr lang="en-US" sz="2400" dirty="0">
                <a:solidFill>
                  <a:schemeClr val="bg1"/>
                </a:solidFill>
              </a:rPr>
              <a:t> Consulting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Pinnacle Solutions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Radiance Technologies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Sonalysts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Torch Technologies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TSC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- Will-Burt Company</a:t>
            </a:r>
          </a:p>
          <a:p>
            <a:pPr lvl="0"/>
            <a:endParaRPr lang="en-US" sz="2400" b="1" u="sng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ECR Membership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4292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5616199-D880-4529-B522-46FE5B45CF84}"/>
              </a:ext>
            </a:extLst>
          </p:cNvPr>
          <p:cNvCxnSpPr>
            <a:cxnSpLocks/>
            <a:stCxn id="62" idx="0"/>
          </p:cNvCxnSpPr>
          <p:nvPr/>
        </p:nvCxnSpPr>
        <p:spPr>
          <a:xfrm flipV="1">
            <a:off x="7574079" y="3178121"/>
            <a:ext cx="0" cy="87890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A1EF2CBA-E141-3146-81FA-6612E3122E8D}"/>
              </a:ext>
            </a:extLst>
          </p:cNvPr>
          <p:cNvSpPr/>
          <p:nvPr/>
        </p:nvSpPr>
        <p:spPr>
          <a:xfrm>
            <a:off x="6964740" y="3976840"/>
            <a:ext cx="1346510" cy="626852"/>
          </a:xfrm>
          <a:prstGeom prst="rect">
            <a:avLst/>
          </a:prstGeom>
          <a:solidFill>
            <a:srgbClr val="134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BC74F474-9170-734F-8A21-D300FB876AB1}"/>
              </a:ext>
            </a:extLst>
          </p:cNvPr>
          <p:cNvCxnSpPr>
            <a:cxnSpLocks/>
          </p:cNvCxnSpPr>
          <p:nvPr/>
        </p:nvCxnSpPr>
        <p:spPr>
          <a:xfrm flipV="1">
            <a:off x="5554635" y="2964934"/>
            <a:ext cx="0" cy="91798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37C4CA6A-E21C-6941-A456-86FE3F3540EF}"/>
              </a:ext>
            </a:extLst>
          </p:cNvPr>
          <p:cNvSpPr/>
          <p:nvPr/>
        </p:nvSpPr>
        <p:spPr>
          <a:xfrm>
            <a:off x="4779500" y="3637053"/>
            <a:ext cx="1918966" cy="599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2994136-F719-4848-AAED-838271BC3807}"/>
              </a:ext>
            </a:extLst>
          </p:cNvPr>
          <p:cNvCxnSpPr>
            <a:cxnSpLocks/>
          </p:cNvCxnSpPr>
          <p:nvPr/>
        </p:nvCxnSpPr>
        <p:spPr>
          <a:xfrm flipV="1">
            <a:off x="4732905" y="2321357"/>
            <a:ext cx="0" cy="71170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F6DF9EBC-ABFC-4B4A-AF2D-6173AF7F7F7F}"/>
              </a:ext>
            </a:extLst>
          </p:cNvPr>
          <p:cNvSpPr/>
          <p:nvPr/>
        </p:nvSpPr>
        <p:spPr>
          <a:xfrm>
            <a:off x="874186" y="3976840"/>
            <a:ext cx="1647114" cy="58666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CF89BB7-19B1-374E-903D-E74F20B79C2F}"/>
              </a:ext>
            </a:extLst>
          </p:cNvPr>
          <p:cNvSpPr/>
          <p:nvPr/>
        </p:nvSpPr>
        <p:spPr>
          <a:xfrm>
            <a:off x="51337" y="1644132"/>
            <a:ext cx="1693421" cy="68700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3E4E2B-10DD-469F-81C7-473528710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68" y="270205"/>
            <a:ext cx="8229600" cy="35321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Timeline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B802E7A-8756-4CDC-809A-53BED046FA0E}"/>
              </a:ext>
            </a:extLst>
          </p:cNvPr>
          <p:cNvCxnSpPr>
            <a:cxnSpLocks/>
          </p:cNvCxnSpPr>
          <p:nvPr/>
        </p:nvCxnSpPr>
        <p:spPr>
          <a:xfrm flipV="1">
            <a:off x="821970" y="2294898"/>
            <a:ext cx="0" cy="8386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0B054A3B-D136-4316-9675-38020482862E}"/>
              </a:ext>
            </a:extLst>
          </p:cNvPr>
          <p:cNvCxnSpPr>
            <a:cxnSpLocks/>
          </p:cNvCxnSpPr>
          <p:nvPr/>
        </p:nvCxnSpPr>
        <p:spPr>
          <a:xfrm flipV="1">
            <a:off x="6637446" y="1752627"/>
            <a:ext cx="0" cy="102952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460DD6A-6D8C-494A-876C-7724C7D12073}"/>
              </a:ext>
            </a:extLst>
          </p:cNvPr>
          <p:cNvSpPr txBox="1"/>
          <p:nvPr/>
        </p:nvSpPr>
        <p:spPr>
          <a:xfrm>
            <a:off x="1" y="2734102"/>
            <a:ext cx="9143999" cy="461665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chemeClr val="bg1"/>
                </a:solidFill>
              </a:rPr>
              <a:t>     September 2017</a:t>
            </a:r>
          </a:p>
          <a:p>
            <a:pPr lvl="0">
              <a:defRPr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CA3B78-BA83-214E-B1DD-C5567AF54370}"/>
              </a:ext>
            </a:extLst>
          </p:cNvPr>
          <p:cNvSpPr txBox="1"/>
          <p:nvPr/>
        </p:nvSpPr>
        <p:spPr>
          <a:xfrm>
            <a:off x="7054740" y="2938934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March 2022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BBF583-46E9-D846-8625-D8069D94EE8C}"/>
              </a:ext>
            </a:extLst>
          </p:cNvPr>
          <p:cNvSpPr txBox="1"/>
          <p:nvPr/>
        </p:nvSpPr>
        <p:spPr>
          <a:xfrm>
            <a:off x="6027970" y="2676709"/>
            <a:ext cx="1308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December 2021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6C5326-EAE5-C340-B23C-D27ADC0918A3}"/>
              </a:ext>
            </a:extLst>
          </p:cNvPr>
          <p:cNvSpPr txBox="1"/>
          <p:nvPr/>
        </p:nvSpPr>
        <p:spPr>
          <a:xfrm>
            <a:off x="5058455" y="2936610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June 2021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8158CF-4745-8A42-9C30-F3ABA6396BC0}"/>
              </a:ext>
            </a:extLst>
          </p:cNvPr>
          <p:cNvSpPr txBox="1"/>
          <p:nvPr/>
        </p:nvSpPr>
        <p:spPr>
          <a:xfrm>
            <a:off x="4109551" y="2677453"/>
            <a:ext cx="1308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December 2020</a:t>
            </a:r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EF5A40-DA01-9F44-B7E5-3F750E78BFBD}"/>
              </a:ext>
            </a:extLst>
          </p:cNvPr>
          <p:cNvSpPr txBox="1"/>
          <p:nvPr/>
        </p:nvSpPr>
        <p:spPr>
          <a:xfrm>
            <a:off x="1104997" y="2960483"/>
            <a:ext cx="1225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February 2018</a:t>
            </a:r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2A8BF3-19CE-894D-81DE-76509BCB2F1F}"/>
              </a:ext>
            </a:extLst>
          </p:cNvPr>
          <p:cNvSpPr txBox="1"/>
          <p:nvPr/>
        </p:nvSpPr>
        <p:spPr>
          <a:xfrm>
            <a:off x="-2" y="1663389"/>
            <a:ext cx="1817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Exploratory Group meets during ESCA Policy Conference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9AFFCB8-BCE6-1073-9FB6-B06381F38B4E}"/>
              </a:ext>
            </a:extLst>
          </p:cNvPr>
          <p:cNvGrpSpPr/>
          <p:nvPr/>
        </p:nvGrpSpPr>
        <p:grpSpPr>
          <a:xfrm>
            <a:off x="832750" y="3215639"/>
            <a:ext cx="1645849" cy="1367280"/>
            <a:chOff x="1120488" y="3068533"/>
            <a:chExt cx="1645849" cy="136728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6A91863-431B-4682-BCBE-16737382FC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3412" y="3068533"/>
              <a:ext cx="0" cy="826816"/>
            </a:xfrm>
            <a:prstGeom prst="line">
              <a:avLst/>
            </a:prstGeom>
            <a:ln w="31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DC37660-54AC-664A-A8C2-EB234DC2E3DD}"/>
                </a:ext>
              </a:extLst>
            </p:cNvPr>
            <p:cNvSpPr txBox="1"/>
            <p:nvPr/>
          </p:nvSpPr>
          <p:spPr>
            <a:xfrm>
              <a:off x="1120488" y="3789482"/>
              <a:ext cx="16458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Landscape analysis and research presented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9E12A3B-3927-BF37-419C-8F9CAAFEEF3B}"/>
              </a:ext>
            </a:extLst>
          </p:cNvPr>
          <p:cNvGrpSpPr/>
          <p:nvPr/>
        </p:nvGrpSpPr>
        <p:grpSpPr>
          <a:xfrm>
            <a:off x="1773153" y="1355842"/>
            <a:ext cx="1960646" cy="1598366"/>
            <a:chOff x="2151163" y="1399851"/>
            <a:chExt cx="1960646" cy="1598366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8A0735F-72EA-40C4-A84A-E08D742304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9240" y="1928116"/>
              <a:ext cx="0" cy="917987"/>
            </a:xfrm>
            <a:prstGeom prst="line">
              <a:avLst/>
            </a:prstGeom>
            <a:ln w="31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85E67C9-9DD3-AC40-A17A-A278979BA1D1}"/>
                </a:ext>
              </a:extLst>
            </p:cNvPr>
            <p:cNvSpPr/>
            <p:nvPr/>
          </p:nvSpPr>
          <p:spPr>
            <a:xfrm>
              <a:off x="2243788" y="1399851"/>
              <a:ext cx="1830807" cy="5399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8D1E2A5-CC6E-0344-9F32-786F894E2EC8}"/>
                </a:ext>
              </a:extLst>
            </p:cNvPr>
            <p:cNvSpPr txBox="1"/>
            <p:nvPr/>
          </p:nvSpPr>
          <p:spPr>
            <a:xfrm>
              <a:off x="2628276" y="2721218"/>
              <a:ext cx="10198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March 2018</a:t>
              </a:r>
              <a:endParaRPr lang="en-US" sz="12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57B41CB-7821-6D41-8BB7-7E20F00CBC62}"/>
                </a:ext>
              </a:extLst>
            </p:cNvPr>
            <p:cNvSpPr txBox="1"/>
            <p:nvPr/>
          </p:nvSpPr>
          <p:spPr>
            <a:xfrm>
              <a:off x="2151163" y="1424843"/>
              <a:ext cx="19606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ECR officially launched-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First year with 5 members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606C148-D880-1E4A-8719-6105E8377CE2}"/>
              </a:ext>
            </a:extLst>
          </p:cNvPr>
          <p:cNvSpPr txBox="1"/>
          <p:nvPr/>
        </p:nvSpPr>
        <p:spPr>
          <a:xfrm>
            <a:off x="3011876" y="2920694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July 2020</a:t>
            </a:r>
            <a:endParaRPr lang="en-US" sz="12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FD9F3-F709-FEF8-8F6B-199E9580ECE6}"/>
              </a:ext>
            </a:extLst>
          </p:cNvPr>
          <p:cNvGrpSpPr/>
          <p:nvPr/>
        </p:nvGrpSpPr>
        <p:grpSpPr>
          <a:xfrm>
            <a:off x="2726177" y="3211065"/>
            <a:ext cx="1488687" cy="1875851"/>
            <a:chOff x="3287462" y="3016091"/>
            <a:chExt cx="1488687" cy="1875851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B297773-41CF-DE44-858E-D563BFCC5029}"/>
                </a:ext>
              </a:extLst>
            </p:cNvPr>
            <p:cNvSpPr/>
            <p:nvPr/>
          </p:nvSpPr>
          <p:spPr>
            <a:xfrm>
              <a:off x="3412273" y="4237306"/>
              <a:ext cx="1244936" cy="65463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49B3731-CD03-4CD7-9FFC-97D3C99823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14234" y="3016091"/>
              <a:ext cx="0" cy="1202282"/>
            </a:xfrm>
            <a:prstGeom prst="line">
              <a:avLst/>
            </a:prstGeom>
            <a:ln w="31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066984D-65FD-D548-B35B-BD8675DC9AE1}"/>
                </a:ext>
              </a:extLst>
            </p:cNvPr>
            <p:cNvSpPr txBox="1"/>
            <p:nvPr/>
          </p:nvSpPr>
          <p:spPr>
            <a:xfrm>
              <a:off x="3287462" y="4219338"/>
              <a:ext cx="1488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OTA language included in House NDAA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CE08AED-5816-34F7-3C46-A07D1F0CFD30}"/>
              </a:ext>
            </a:extLst>
          </p:cNvPr>
          <p:cNvGrpSpPr/>
          <p:nvPr/>
        </p:nvGrpSpPr>
        <p:grpSpPr>
          <a:xfrm>
            <a:off x="3999428" y="1600145"/>
            <a:ext cx="1560147" cy="688155"/>
            <a:chOff x="4319954" y="1632221"/>
            <a:chExt cx="1560147" cy="688155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DF147E9-7141-C94D-AB55-CF26647B3A1E}"/>
                </a:ext>
              </a:extLst>
            </p:cNvPr>
            <p:cNvSpPr/>
            <p:nvPr/>
          </p:nvSpPr>
          <p:spPr>
            <a:xfrm>
              <a:off x="4423123" y="1632221"/>
              <a:ext cx="1353807" cy="68815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DBC2413-8A26-0340-93BB-1708ACDB7D1F}"/>
                </a:ext>
              </a:extLst>
            </p:cNvPr>
            <p:cNvSpPr txBox="1"/>
            <p:nvPr/>
          </p:nvSpPr>
          <p:spPr>
            <a:xfrm>
              <a:off x="4319954" y="1653134"/>
              <a:ext cx="15601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OTA language excluded by House SASC staff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AB225AB4-73A2-2F41-940D-495E84124D48}"/>
              </a:ext>
            </a:extLst>
          </p:cNvPr>
          <p:cNvSpPr txBox="1"/>
          <p:nvPr/>
        </p:nvSpPr>
        <p:spPr>
          <a:xfrm>
            <a:off x="4718480" y="3620149"/>
            <a:ext cx="1918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ESOP Sole Source Follow-On included in Senate NDAA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467D4A1-7023-C765-2466-28D04B2AC7CC}"/>
              </a:ext>
            </a:extLst>
          </p:cNvPr>
          <p:cNvGrpSpPr/>
          <p:nvPr/>
        </p:nvGrpSpPr>
        <p:grpSpPr>
          <a:xfrm>
            <a:off x="5928373" y="1097404"/>
            <a:ext cx="1364610" cy="604486"/>
            <a:chOff x="6211999" y="1258938"/>
            <a:chExt cx="2079488" cy="604486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F4780064-C52E-C14C-928F-44C3101F3302}"/>
                </a:ext>
              </a:extLst>
            </p:cNvPr>
            <p:cNvSpPr/>
            <p:nvPr/>
          </p:nvSpPr>
          <p:spPr>
            <a:xfrm>
              <a:off x="6211999" y="1258938"/>
              <a:ext cx="2079488" cy="6044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E974E26-B137-524E-A276-375A7A8A7589}"/>
                </a:ext>
              </a:extLst>
            </p:cNvPr>
            <p:cNvSpPr txBox="1"/>
            <p:nvPr/>
          </p:nvSpPr>
          <p:spPr>
            <a:xfrm>
              <a:off x="6211999" y="1319213"/>
              <a:ext cx="20794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Sec. 874 passed into law</a:t>
              </a: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0F98CB18-037C-EA4F-B8E1-B7A5B727732B}"/>
              </a:ext>
            </a:extLst>
          </p:cNvPr>
          <p:cNvSpPr txBox="1"/>
          <p:nvPr/>
        </p:nvSpPr>
        <p:spPr>
          <a:xfrm>
            <a:off x="6829735" y="4057029"/>
            <a:ext cx="14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 ECR Year 4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19 members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C3F8C5-C567-FC2A-49ED-169571C0843F}"/>
              </a:ext>
            </a:extLst>
          </p:cNvPr>
          <p:cNvSpPr txBox="1"/>
          <p:nvPr/>
        </p:nvSpPr>
        <p:spPr>
          <a:xfrm>
            <a:off x="7701729" y="2713936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November 2022</a:t>
            </a:r>
            <a:endParaRPr lang="en-US" sz="120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2D313E7-44CD-91A6-3F2E-DF2676435C10}"/>
              </a:ext>
            </a:extLst>
          </p:cNvPr>
          <p:cNvGrpSpPr/>
          <p:nvPr/>
        </p:nvGrpSpPr>
        <p:grpSpPr>
          <a:xfrm>
            <a:off x="7507540" y="1570597"/>
            <a:ext cx="1607419" cy="604486"/>
            <a:chOff x="6211999" y="1258938"/>
            <a:chExt cx="2079488" cy="604486"/>
          </a:xfrm>
          <a:solidFill>
            <a:srgbClr val="7030A0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B43ED01-5740-C452-F270-60463BC30D37}"/>
                </a:ext>
              </a:extLst>
            </p:cNvPr>
            <p:cNvSpPr/>
            <p:nvPr/>
          </p:nvSpPr>
          <p:spPr>
            <a:xfrm>
              <a:off x="6211999" y="1258938"/>
              <a:ext cx="2079488" cy="60448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17A3AC7-D3E7-E09E-6344-A38AE0713C1A}"/>
                </a:ext>
              </a:extLst>
            </p:cNvPr>
            <p:cNvSpPr txBox="1"/>
            <p:nvPr/>
          </p:nvSpPr>
          <p:spPr>
            <a:xfrm>
              <a:off x="6211999" y="1319213"/>
              <a:ext cx="2079488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Sec. 874 Class Deviation Issued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06E724A-4A40-3C59-0706-0E3A6FCDA0F2}"/>
              </a:ext>
            </a:extLst>
          </p:cNvPr>
          <p:cNvCxnSpPr>
            <a:cxnSpLocks/>
            <a:endCxn id="26" idx="2"/>
          </p:cNvCxnSpPr>
          <p:nvPr/>
        </p:nvCxnSpPr>
        <p:spPr>
          <a:xfrm flipV="1">
            <a:off x="8311249" y="2175083"/>
            <a:ext cx="1" cy="55901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35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ECR Historical Overview</a:t>
            </a:r>
            <a:endParaRPr lang="en-US" sz="4000" b="1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D898C1F2-A26F-CB04-698F-A825F6E54F6A}"/>
              </a:ext>
            </a:extLst>
          </p:cNvPr>
          <p:cNvSpPr txBox="1">
            <a:spLocks/>
          </p:cNvSpPr>
          <p:nvPr/>
        </p:nvSpPr>
        <p:spPr bwMode="auto">
          <a:xfrm>
            <a:off x="86420" y="707886"/>
            <a:ext cx="9077900" cy="3799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45" algn="l"/>
            <a:r>
              <a:rPr lang="en-US" sz="1800" b="1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ECR formed with the aim of creating an “ESOP preference”</a:t>
            </a:r>
            <a:endParaRPr lang="en-US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Founding members were large-small ESOPs wishing to address the mid-tier “cliff” problem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ECR sought advice from Sen. Cardin SBC staff who has championed ESOP issues</a:t>
            </a:r>
            <a:endParaRPr lang="en-US" sz="1800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ECR went to Sen. Shelby office with the ask of creating an ESOP preference</a:t>
            </a:r>
          </a:p>
          <a:p>
            <a:pPr lvl="2" algn="l">
              <a:buFont typeface="Wingdings" panose="05000000000000000000" pitchFamily="2" charset="2"/>
              <a:buChar char="Ø"/>
            </a:pPr>
            <a:endParaRPr lang="en-US" sz="1400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2545" algn="l"/>
            <a:r>
              <a:rPr lang="en-US" sz="1800" b="1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Key Lessons Learned</a:t>
            </a:r>
          </a:p>
          <a:p>
            <a:pPr marL="58547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“Rifle ask” on ESOP preference to Sen. Shelby went nowhere, fell flat on the Hill</a:t>
            </a:r>
          </a:p>
          <a:p>
            <a:pPr marL="58547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The word “preference” elicited strong pushback, a nonstarter with House SBC</a:t>
            </a:r>
          </a:p>
          <a:p>
            <a:pPr marL="58547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Educating key Committees relevant to this effort (SBC/HASC/Oversight) was needed, now largely accomplished</a:t>
            </a:r>
          </a:p>
          <a:p>
            <a:pPr marL="58547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Equating ESOP “size adjustment” with fixing the mid-tier “cliff” small business consolidation has resonated</a:t>
            </a:r>
          </a:p>
          <a:p>
            <a:pPr marL="58547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ESOPs are popular (and now understood) but Members want guardrails (i.e., no unlimited set-asides)</a:t>
            </a:r>
          </a:p>
          <a:p>
            <a:pPr marL="58547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  <a:ea typeface="Cambria"/>
                <a:cs typeface="Times New Roman"/>
              </a:rPr>
              <a:t>Members push policies/intro bills based on constituent ties</a:t>
            </a:r>
          </a:p>
          <a:p>
            <a:pPr marL="899795" lvl="2">
              <a:buFont typeface="Wingdings" panose="05000000000000000000" pitchFamily="2" charset="2"/>
              <a:buChar char="Ø"/>
            </a:pPr>
            <a:endParaRPr lang="en-US" sz="1500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99795" lvl="2">
              <a:buFont typeface="Wingdings" panose="05000000000000000000" pitchFamily="2" charset="2"/>
              <a:buChar char="Ø"/>
            </a:pPr>
            <a:endParaRPr lang="en-US" sz="1050" b="1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/>
            <a:endParaRPr lang="en-US" sz="1500" b="1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/>
            <a:endParaRPr lang="en-US" sz="1200" b="1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/>
            <a:endParaRPr lang="en-US" sz="1200" b="1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sz="1800" b="1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sz="1800" b="1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chemeClr val="bg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sz="1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3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11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ECR’s Legislative Ideas</a:t>
            </a:r>
            <a:endParaRPr lang="en-US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D1B7D-F1F2-BB31-E1CD-C220EFFF2C0E}"/>
              </a:ext>
            </a:extLst>
          </p:cNvPr>
          <p:cNvSpPr txBox="1"/>
          <p:nvPr/>
        </p:nvSpPr>
        <p:spPr>
          <a:xfrm>
            <a:off x="152400" y="914400"/>
            <a:ext cx="8686800" cy="40277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750"/>
              </a:spcBef>
            </a:pPr>
            <a:r>
              <a:rPr lang="en-US" sz="2200" b="1" dirty="0">
                <a:solidFill>
                  <a:schemeClr val="bg1"/>
                </a:solidFill>
                <a:latin typeface="+mn-lt"/>
                <a:cs typeface="Calibri"/>
              </a:rPr>
              <a:t>ECR working on legislation to message, and move, key ECR provisions:</a:t>
            </a:r>
          </a:p>
          <a:p>
            <a:pPr>
              <a:spcBef>
                <a:spcPts val="750"/>
              </a:spcBef>
            </a:pPr>
            <a:endParaRPr lang="en-US" sz="2200" b="1" dirty="0">
              <a:solidFill>
                <a:schemeClr val="bg1"/>
              </a:solidFill>
              <a:latin typeface="+mn-lt"/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100% ESOP Size Adjustment with Guardrails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SBA “Look Through” for 100% ESOP veteran, women, and minority-owned businesses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ESOP Mentor-Protegee Arrangement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100% ESOP Task Order Recertification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Updating the 5-year Rolling Average for Headcount 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Adjusting how SBA Counts Full-Time Employees (FTE)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 sz="2200" dirty="0">
                <a:solidFill>
                  <a:schemeClr val="bg1"/>
                </a:solidFill>
                <a:latin typeface="+mn-lt"/>
                <a:cs typeface="Calibri"/>
              </a:rPr>
              <a:t>Non-Traditional under Other Transaction Authority (OTA)</a:t>
            </a:r>
          </a:p>
        </p:txBody>
      </p:sp>
    </p:spTree>
    <p:extLst>
      <p:ext uri="{BB962C8B-B14F-4D97-AF65-F5344CB8AC3E}">
        <p14:creationId xmlns:p14="http://schemas.microsoft.com/office/powerpoint/2010/main" val="364314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Sec. 874 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13A505-5F2A-5803-E3BC-E5BF181E46AC}"/>
              </a:ext>
            </a:extLst>
          </p:cNvPr>
          <p:cNvSpPr txBox="1"/>
          <p:nvPr/>
        </p:nvSpPr>
        <p:spPr>
          <a:xfrm>
            <a:off x="190500" y="914400"/>
            <a:ext cx="8763000" cy="452431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en-US" sz="1800" b="1" i="1" dirty="0">
                <a:solidFill>
                  <a:schemeClr val="bg1"/>
                </a:solidFill>
                <a:effectLst/>
                <a:latin typeface="Calibri"/>
                <a:cs typeface="Calibri"/>
              </a:rPr>
              <a:t>What is Sec. 874? </a:t>
            </a:r>
            <a:endParaRPr lang="en-US" b="1" i="1" dirty="0">
              <a:solidFill>
                <a:schemeClr val="bg1"/>
              </a:solidFill>
              <a:effectLst/>
              <a:latin typeface="Segoe UI"/>
              <a:cs typeface="Segoe UI"/>
            </a:endParaRPr>
          </a:p>
          <a:p>
            <a:pPr algn="l" rtl="0" fontAlgn="base"/>
            <a:r>
              <a:rPr lang="en-US" sz="18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Congress recognized the innovative potential in encouraging DoD to work with businesses wholly-owned through ESOPs and authorized the Pilot Program to Incentivize Contracting with Employee-Owned Businesses in Section 874 of the National Defense Authorization Act (NDAA) for Fiscal Year 2022. Section 874 provides authority for DOD to establish a pilot program to incentivize contracting with businesses wholly-owned through ESOPs by awarding a one-time sole source follow-on contract. </a:t>
            </a:r>
          </a:p>
          <a:p>
            <a:pPr algn="l" rtl="0" fontAlgn="base"/>
            <a:endParaRPr lang="en-US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b="1" i="1" dirty="0">
                <a:solidFill>
                  <a:schemeClr val="bg1"/>
                </a:solidFill>
                <a:effectLst/>
                <a:latin typeface="Calibri"/>
                <a:cs typeface="Calibri"/>
              </a:rPr>
              <a:t>Key 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Permissive authority for DoD to establish a 5-year</a:t>
            </a:r>
            <a:r>
              <a:rPr lang="en-US" b="0" i="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pilot program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Limited to Department of Defense contracts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Performance metrics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Final language was changed due to congressional negotiations – mandate to permissive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Legislative text added confusion on one-time follow-on per company vs. contract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ECR’s intent has always been to adjust Sec. 874 through subsequent action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-15766" y="76200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ECR Has Led on Sec. 874 Implementation</a:t>
            </a:r>
            <a:endParaRPr lang="en-US" sz="3000" b="1" dirty="0">
              <a:solidFill>
                <a:schemeClr val="bg1"/>
              </a:solidFill>
              <a:highlight>
                <a:srgbClr val="00FF00"/>
              </a:highlight>
              <a:cs typeface="Arial"/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76701" y="685800"/>
            <a:ext cx="8959065" cy="474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+mj-lt"/>
                <a:cs typeface="Calibri"/>
              </a:rPr>
              <a:t>DoD implementation is voluntary, decision made by DoD’s Defense Pricing and Contracting (DPC) office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+mj-lt"/>
                <a:cs typeface="Calibri"/>
              </a:rPr>
              <a:t>ECR brought on former House Armed Services Committee staff as a consultant to help engage DPC, create materials, and advise on the process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+mj-lt"/>
                <a:cs typeface="Calibri"/>
              </a:rPr>
              <a:t>ECR submitted materials through the FY22 NDAA Engagement portal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Letter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Recommended Draft Data Collection Strategy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Recommended Draft Proposed Rule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Sample IRS Form to Verify Status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Section 874 of the National Defense Authorization Act for Fiscal Year 2022 (P.L. 117-81)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Joint Explanatory Statement to Accompany the National Defense Authorization Act for Fiscal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57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6" ma:contentTypeDescription="Create a new document." ma:contentTypeScope="" ma:versionID="1e23b995db40aaba04806ead76f01394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38dd4f5c9eafaf36aac401b4f290190b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91021E-C19A-4AEE-808C-356568CCB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BABE3E-0128-4804-9378-BDCC79095F7C}">
  <ds:schemaRefs>
    <ds:schemaRef ds:uri="http://schemas.microsoft.com/office/2006/metadata/properties"/>
    <ds:schemaRef ds:uri="http://www.w3.org/XML/1998/namespace"/>
    <ds:schemaRef ds:uri="http://purl.org/dc/elements/1.1/"/>
    <ds:schemaRef ds:uri="a5ec7bdb-4640-4ce8-bdb9-aaf32c714275"/>
    <ds:schemaRef ds:uri="http://schemas.microsoft.com/office/2006/documentManagement/types"/>
    <ds:schemaRef ds:uri="http://purl.org/dc/terms/"/>
    <ds:schemaRef ds:uri="f695447e-dcab-4201-b6d4-9a6c9a18ca9c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E766135-3D26-491B-828C-42681B47D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14301</TotalTime>
  <Words>1407</Words>
  <Application>Microsoft Office PowerPoint</Application>
  <PresentationFormat>On-screen Show (4:3)</PresentationFormat>
  <Paragraphs>243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Rockwell Nova Extra Bold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Timeline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lpunzenberger</dc:creator>
  <cp:lastModifiedBy>Stephanie Halcrow</cp:lastModifiedBy>
  <cp:revision>447</cp:revision>
  <cp:lastPrinted>2022-06-29T17:19:30Z</cp:lastPrinted>
  <dcterms:created xsi:type="dcterms:W3CDTF">2012-09-26T12:21:36Z</dcterms:created>
  <dcterms:modified xsi:type="dcterms:W3CDTF">2025-07-17T19:36:04Z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8611000.00000000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