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6" r:id="rId5"/>
    <p:sldId id="399" r:id="rId6"/>
    <p:sldId id="355" r:id="rId7"/>
    <p:sldId id="768" r:id="rId8"/>
    <p:sldId id="417" r:id="rId9"/>
    <p:sldId id="770" r:id="rId10"/>
    <p:sldId id="411" r:id="rId11"/>
    <p:sldId id="762" r:id="rId12"/>
    <p:sldId id="374" r:id="rId13"/>
    <p:sldId id="765" r:id="rId14"/>
    <p:sldId id="402" r:id="rId15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k Olson" initials="EO" lastIdx="1" clrIdx="0">
    <p:extLst>
      <p:ext uri="{19B8F6BF-5375-455C-9EA6-DF929625EA0E}">
        <p15:presenceInfo xmlns:p15="http://schemas.microsoft.com/office/powerpoint/2012/main" userId="S-1-5-21-1644491937-1343024091-725345543-1662" providerId="AD"/>
      </p:ext>
    </p:extLst>
  </p:cmAuthor>
  <p:cmAuthor id="2" name="Matt Scott" initials="MS" lastIdx="3" clrIdx="1">
    <p:extLst>
      <p:ext uri="{19B8F6BF-5375-455C-9EA6-DF929625EA0E}">
        <p15:presenceInfo xmlns:p15="http://schemas.microsoft.com/office/powerpoint/2012/main" userId="Matt Scot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D931"/>
    <a:srgbClr val="264061"/>
    <a:srgbClr val="2A3658"/>
    <a:srgbClr val="CAD037"/>
    <a:srgbClr val="3DD97F"/>
    <a:srgbClr val="FFA981"/>
    <a:srgbClr val="CDFF8B"/>
    <a:srgbClr val="FF3300"/>
    <a:srgbClr val="4D4D4D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0F5714-2CFF-4D4D-87AF-96DAB7565526}" v="4" dt="2023-02-06T14:56:30.8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88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929A00-D2C1-4F7C-A4FC-5D368C5F1B2F}" type="doc">
      <dgm:prSet loTypeId="urn:diagrams.loki3.com/BracketList" loCatId="officeon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C21342E-51AA-48ED-83A8-155780CA96DA}">
      <dgm:prSet phldrT="[Text]"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2400" b="1">
              <a:solidFill>
                <a:schemeClr val="bg1"/>
              </a:solidFill>
            </a:rPr>
            <a:t>Current Membership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2400" b="1">
              <a:solidFill>
                <a:schemeClr val="bg1"/>
              </a:solidFill>
            </a:rPr>
            <a:t>Structure  </a:t>
          </a:r>
        </a:p>
      </dgm:t>
    </dgm:pt>
    <dgm:pt modelId="{483914A1-661C-4470-AF75-B574D0A07726}" type="parTrans" cxnId="{54ACAB06-1683-4E07-BCCE-36362416F689}">
      <dgm:prSet/>
      <dgm:spPr/>
      <dgm:t>
        <a:bodyPr/>
        <a:lstStyle/>
        <a:p>
          <a:endParaRPr lang="en-US"/>
        </a:p>
      </dgm:t>
    </dgm:pt>
    <dgm:pt modelId="{9034D688-8653-4C4A-B5AA-3B5E5CB54471}" type="sibTrans" cxnId="{54ACAB06-1683-4E07-BCCE-36362416F689}">
      <dgm:prSet/>
      <dgm:spPr/>
      <dgm:t>
        <a:bodyPr/>
        <a:lstStyle/>
        <a:p>
          <a:endParaRPr lang="en-US"/>
        </a:p>
      </dgm:t>
    </dgm:pt>
    <dgm:pt modelId="{FBD3F579-96CE-4169-8A0D-DB3CDBFF37D8}">
      <dgm:prSet phldrT="[Text]" custT="1"/>
      <dgm:spPr/>
      <dgm:t>
        <a:bodyPr/>
        <a:lstStyle/>
        <a:p>
          <a:r>
            <a:rPr lang="en-US" sz="2000"/>
            <a:t>One membership dues structure - $25,000 annual</a:t>
          </a:r>
        </a:p>
      </dgm:t>
    </dgm:pt>
    <dgm:pt modelId="{C5D54C4C-2475-443F-AF1E-8088B377844E}" type="parTrans" cxnId="{F4FBDB16-EFEF-4A59-ABEC-26176A84B3B3}">
      <dgm:prSet/>
      <dgm:spPr/>
      <dgm:t>
        <a:bodyPr/>
        <a:lstStyle/>
        <a:p>
          <a:endParaRPr lang="en-US"/>
        </a:p>
      </dgm:t>
    </dgm:pt>
    <dgm:pt modelId="{43DA4435-D9B4-4DE9-ACEE-297A83DEAA7A}" type="sibTrans" cxnId="{F4FBDB16-EFEF-4A59-ABEC-26176A84B3B3}">
      <dgm:prSet/>
      <dgm:spPr/>
      <dgm:t>
        <a:bodyPr/>
        <a:lstStyle/>
        <a:p>
          <a:endParaRPr lang="en-US"/>
        </a:p>
      </dgm:t>
    </dgm:pt>
    <dgm:pt modelId="{C8D61160-D52E-4774-A30C-B4A5C2AFD298}">
      <dgm:prSet phldrT="[Text]" custT="1"/>
      <dgm:spPr/>
      <dgm:t>
        <a:bodyPr/>
        <a:lstStyle/>
        <a:p>
          <a:r>
            <a:rPr lang="en-US" sz="2000"/>
            <a:t>Quarterly billing options</a:t>
          </a:r>
        </a:p>
      </dgm:t>
    </dgm:pt>
    <dgm:pt modelId="{0A6574EB-AFA4-4F94-863B-863647031FDC}" type="parTrans" cxnId="{5B0540EE-3C19-4CEC-B3E7-231FB7CCDD3D}">
      <dgm:prSet/>
      <dgm:spPr/>
      <dgm:t>
        <a:bodyPr/>
        <a:lstStyle/>
        <a:p>
          <a:endParaRPr lang="en-US"/>
        </a:p>
      </dgm:t>
    </dgm:pt>
    <dgm:pt modelId="{CEB364C0-FCCA-44F4-AE7C-D92180DF130A}" type="sibTrans" cxnId="{5B0540EE-3C19-4CEC-B3E7-231FB7CCDD3D}">
      <dgm:prSet/>
      <dgm:spPr/>
      <dgm:t>
        <a:bodyPr/>
        <a:lstStyle/>
        <a:p>
          <a:endParaRPr lang="en-US"/>
        </a:p>
      </dgm:t>
    </dgm:pt>
    <dgm:pt modelId="{DFEA90D9-5A9C-4243-BAB3-CC6E52E82743}">
      <dgm:prSet phldrT="[Text]" custT="1"/>
      <dgm:spPr/>
      <dgm:t>
        <a:bodyPr/>
        <a:lstStyle/>
        <a:p>
          <a:r>
            <a:rPr lang="en-US" sz="2000"/>
            <a:t>One Membership level (Executive Council)</a:t>
          </a:r>
        </a:p>
      </dgm:t>
    </dgm:pt>
    <dgm:pt modelId="{873140AC-E208-4C25-98F3-CAD72EEAACD6}" type="parTrans" cxnId="{AAEE11E6-C668-4584-8464-C35B9E7FA77E}">
      <dgm:prSet/>
      <dgm:spPr/>
      <dgm:t>
        <a:bodyPr/>
        <a:lstStyle/>
        <a:p>
          <a:endParaRPr lang="en-US"/>
        </a:p>
      </dgm:t>
    </dgm:pt>
    <dgm:pt modelId="{5D8B1C8B-E0AF-4159-B555-DF0789DA8363}" type="sibTrans" cxnId="{AAEE11E6-C668-4584-8464-C35B9E7FA77E}">
      <dgm:prSet/>
      <dgm:spPr/>
      <dgm:t>
        <a:bodyPr/>
        <a:lstStyle/>
        <a:p>
          <a:endParaRPr lang="en-US"/>
        </a:p>
      </dgm:t>
    </dgm:pt>
    <dgm:pt modelId="{9ECB0492-6643-4D55-A3F7-2E4EF4AF2E76}">
      <dgm:prSet phldrT="[Text]" custT="1"/>
      <dgm:spPr/>
      <dgm:t>
        <a:bodyPr/>
        <a:lstStyle/>
        <a:p>
          <a:r>
            <a:rPr lang="en-US" sz="2000"/>
            <a:t>March to March cycle </a:t>
          </a:r>
        </a:p>
      </dgm:t>
    </dgm:pt>
    <dgm:pt modelId="{907F9854-9C82-4FC0-B5B6-22D3DC2FD4DF}" type="parTrans" cxnId="{0CF47395-42FD-439C-9717-76041CEEAAAA}">
      <dgm:prSet/>
      <dgm:spPr/>
      <dgm:t>
        <a:bodyPr/>
        <a:lstStyle/>
        <a:p>
          <a:endParaRPr lang="en-US"/>
        </a:p>
      </dgm:t>
    </dgm:pt>
    <dgm:pt modelId="{9A5927B9-7527-409A-8BB3-AE033C78D611}" type="sibTrans" cxnId="{0CF47395-42FD-439C-9717-76041CEEAAAA}">
      <dgm:prSet/>
      <dgm:spPr/>
      <dgm:t>
        <a:bodyPr/>
        <a:lstStyle/>
        <a:p>
          <a:endParaRPr lang="en-US"/>
        </a:p>
      </dgm:t>
    </dgm:pt>
    <dgm:pt modelId="{73A7A1D9-A5D6-4D27-AA05-8C1B85983749}" type="pres">
      <dgm:prSet presAssocID="{0B929A00-D2C1-4F7C-A4FC-5D368C5F1B2F}" presName="Name0" presStyleCnt="0">
        <dgm:presLayoutVars>
          <dgm:dir/>
          <dgm:animLvl val="lvl"/>
          <dgm:resizeHandles val="exact"/>
        </dgm:presLayoutVars>
      </dgm:prSet>
      <dgm:spPr/>
    </dgm:pt>
    <dgm:pt modelId="{01B0A800-C39B-49E5-866F-344156F14C3F}" type="pres">
      <dgm:prSet presAssocID="{6C21342E-51AA-48ED-83A8-155780CA96DA}" presName="linNode" presStyleCnt="0"/>
      <dgm:spPr/>
    </dgm:pt>
    <dgm:pt modelId="{ED05FC33-B263-41AE-BE42-9F1173BDD9F6}" type="pres">
      <dgm:prSet presAssocID="{6C21342E-51AA-48ED-83A8-155780CA96DA}" presName="parTx" presStyleLbl="revTx" presStyleIdx="0" presStyleCnt="1">
        <dgm:presLayoutVars>
          <dgm:chMax val="1"/>
          <dgm:bulletEnabled val="1"/>
        </dgm:presLayoutVars>
      </dgm:prSet>
      <dgm:spPr/>
    </dgm:pt>
    <dgm:pt modelId="{92476AC7-EAFE-4E13-A7BE-5C225E2B58A4}" type="pres">
      <dgm:prSet presAssocID="{6C21342E-51AA-48ED-83A8-155780CA96DA}" presName="bracket" presStyleLbl="parChTrans1D1" presStyleIdx="0" presStyleCnt="1"/>
      <dgm:spPr/>
    </dgm:pt>
    <dgm:pt modelId="{C4BBEE60-3FE6-4F1B-B331-9BE398493C83}" type="pres">
      <dgm:prSet presAssocID="{6C21342E-51AA-48ED-83A8-155780CA96DA}" presName="spH" presStyleCnt="0"/>
      <dgm:spPr/>
    </dgm:pt>
    <dgm:pt modelId="{71483B19-0C5F-47CE-A12C-E1FC7A75E93A}" type="pres">
      <dgm:prSet presAssocID="{6C21342E-51AA-48ED-83A8-155780CA96DA}" presName="desTx" presStyleLbl="node1" presStyleIdx="0" presStyleCnt="1" custScaleX="100282" custScaleY="92788">
        <dgm:presLayoutVars>
          <dgm:bulletEnabled val="1"/>
        </dgm:presLayoutVars>
      </dgm:prSet>
      <dgm:spPr/>
    </dgm:pt>
  </dgm:ptLst>
  <dgm:cxnLst>
    <dgm:cxn modelId="{990CCF05-CB28-40A6-8DF6-33A0D038ADD7}" type="presOf" srcId="{9ECB0492-6643-4D55-A3F7-2E4EF4AF2E76}" destId="{71483B19-0C5F-47CE-A12C-E1FC7A75E93A}" srcOrd="0" destOrd="3" presId="urn:diagrams.loki3.com/BracketList"/>
    <dgm:cxn modelId="{54ACAB06-1683-4E07-BCCE-36362416F689}" srcId="{0B929A00-D2C1-4F7C-A4FC-5D368C5F1B2F}" destId="{6C21342E-51AA-48ED-83A8-155780CA96DA}" srcOrd="0" destOrd="0" parTransId="{483914A1-661C-4470-AF75-B574D0A07726}" sibTransId="{9034D688-8653-4C4A-B5AA-3B5E5CB54471}"/>
    <dgm:cxn modelId="{F4FBDB16-EFEF-4A59-ABEC-26176A84B3B3}" srcId="{6C21342E-51AA-48ED-83A8-155780CA96DA}" destId="{FBD3F579-96CE-4169-8A0D-DB3CDBFF37D8}" srcOrd="1" destOrd="0" parTransId="{C5D54C4C-2475-443F-AF1E-8088B377844E}" sibTransId="{43DA4435-D9B4-4DE9-ACEE-297A83DEAA7A}"/>
    <dgm:cxn modelId="{8783543A-6A21-431F-A506-4869A36600A5}" type="presOf" srcId="{0B929A00-D2C1-4F7C-A4FC-5D368C5F1B2F}" destId="{73A7A1D9-A5D6-4D27-AA05-8C1B85983749}" srcOrd="0" destOrd="0" presId="urn:diagrams.loki3.com/BracketList"/>
    <dgm:cxn modelId="{2388693B-E4CA-4BEC-A3AF-27A540F5119D}" type="presOf" srcId="{6C21342E-51AA-48ED-83A8-155780CA96DA}" destId="{ED05FC33-B263-41AE-BE42-9F1173BDD9F6}" srcOrd="0" destOrd="0" presId="urn:diagrams.loki3.com/BracketList"/>
    <dgm:cxn modelId="{AB43FA58-1D59-434B-8F68-86EA358928EB}" type="presOf" srcId="{C8D61160-D52E-4774-A30C-B4A5C2AFD298}" destId="{71483B19-0C5F-47CE-A12C-E1FC7A75E93A}" srcOrd="0" destOrd="2" presId="urn:diagrams.loki3.com/BracketList"/>
    <dgm:cxn modelId="{0CF47395-42FD-439C-9717-76041CEEAAAA}" srcId="{6C21342E-51AA-48ED-83A8-155780CA96DA}" destId="{9ECB0492-6643-4D55-A3F7-2E4EF4AF2E76}" srcOrd="3" destOrd="0" parTransId="{907F9854-9C82-4FC0-B5B6-22D3DC2FD4DF}" sibTransId="{9A5927B9-7527-409A-8BB3-AE033C78D611}"/>
    <dgm:cxn modelId="{9B7256A9-6CC3-400A-A81C-569D9957C881}" type="presOf" srcId="{DFEA90D9-5A9C-4243-BAB3-CC6E52E82743}" destId="{71483B19-0C5F-47CE-A12C-E1FC7A75E93A}" srcOrd="0" destOrd="0" presId="urn:diagrams.loki3.com/BracketList"/>
    <dgm:cxn modelId="{AAEE11E6-C668-4584-8464-C35B9E7FA77E}" srcId="{6C21342E-51AA-48ED-83A8-155780CA96DA}" destId="{DFEA90D9-5A9C-4243-BAB3-CC6E52E82743}" srcOrd="0" destOrd="0" parTransId="{873140AC-E208-4C25-98F3-CAD72EEAACD6}" sibTransId="{5D8B1C8B-E0AF-4159-B555-DF0789DA8363}"/>
    <dgm:cxn modelId="{5B0540EE-3C19-4CEC-B3E7-231FB7CCDD3D}" srcId="{6C21342E-51AA-48ED-83A8-155780CA96DA}" destId="{C8D61160-D52E-4774-A30C-B4A5C2AFD298}" srcOrd="2" destOrd="0" parTransId="{0A6574EB-AFA4-4F94-863B-863647031FDC}" sibTransId="{CEB364C0-FCCA-44F4-AE7C-D92180DF130A}"/>
    <dgm:cxn modelId="{2DA409F9-927C-4EDD-93F4-99510BCBF4E8}" type="presOf" srcId="{FBD3F579-96CE-4169-8A0D-DB3CDBFF37D8}" destId="{71483B19-0C5F-47CE-A12C-E1FC7A75E93A}" srcOrd="0" destOrd="1" presId="urn:diagrams.loki3.com/BracketList"/>
    <dgm:cxn modelId="{D8FDD829-5CF7-44CF-9E97-6E45D8EE1D92}" type="presParOf" srcId="{73A7A1D9-A5D6-4D27-AA05-8C1B85983749}" destId="{01B0A800-C39B-49E5-866F-344156F14C3F}" srcOrd="0" destOrd="0" presId="urn:diagrams.loki3.com/BracketList"/>
    <dgm:cxn modelId="{904AA841-4FFF-4C44-B285-4CD4290B6C1E}" type="presParOf" srcId="{01B0A800-C39B-49E5-866F-344156F14C3F}" destId="{ED05FC33-B263-41AE-BE42-9F1173BDD9F6}" srcOrd="0" destOrd="0" presId="urn:diagrams.loki3.com/BracketList"/>
    <dgm:cxn modelId="{9D1AB59F-808E-45A0-A428-AB1F777CCF4D}" type="presParOf" srcId="{01B0A800-C39B-49E5-866F-344156F14C3F}" destId="{92476AC7-EAFE-4E13-A7BE-5C225E2B58A4}" srcOrd="1" destOrd="0" presId="urn:diagrams.loki3.com/BracketList"/>
    <dgm:cxn modelId="{FA8D450E-75D8-4260-B671-E654884CECB8}" type="presParOf" srcId="{01B0A800-C39B-49E5-866F-344156F14C3F}" destId="{C4BBEE60-3FE6-4F1B-B331-9BE398493C83}" srcOrd="2" destOrd="0" presId="urn:diagrams.loki3.com/BracketList"/>
    <dgm:cxn modelId="{B1604BE8-CB68-47B1-A86A-8F512E19C3EB}" type="presParOf" srcId="{01B0A800-C39B-49E5-866F-344156F14C3F}" destId="{71483B19-0C5F-47CE-A12C-E1FC7A75E93A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05FC33-B263-41AE-BE42-9F1173BDD9F6}">
      <dsp:nvSpPr>
        <dsp:cNvPr id="0" name=""/>
        <dsp:cNvSpPr/>
      </dsp:nvSpPr>
      <dsp:spPr>
        <a:xfrm>
          <a:off x="172" y="126088"/>
          <a:ext cx="2188302" cy="12659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60960" rIns="170688" bIns="60960" numCol="1" spcCol="1270" anchor="ctr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400" b="1" kern="1200">
              <a:solidFill>
                <a:schemeClr val="bg1"/>
              </a:solidFill>
            </a:rPr>
            <a:t>Current Membership</a:t>
          </a:r>
        </a:p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400" b="1" kern="1200">
              <a:solidFill>
                <a:schemeClr val="bg1"/>
              </a:solidFill>
            </a:rPr>
            <a:t>Structure  </a:t>
          </a:r>
        </a:p>
      </dsp:txBody>
      <dsp:txXfrm>
        <a:off x="172" y="126088"/>
        <a:ext cx="2188302" cy="1265962"/>
      </dsp:txXfrm>
    </dsp:sp>
    <dsp:sp modelId="{92476AC7-EAFE-4E13-A7BE-5C225E2B58A4}">
      <dsp:nvSpPr>
        <dsp:cNvPr id="0" name=""/>
        <dsp:cNvSpPr/>
      </dsp:nvSpPr>
      <dsp:spPr>
        <a:xfrm>
          <a:off x="2188474" y="46965"/>
          <a:ext cx="437660" cy="142420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483B19-0C5F-47CE-A12C-E1FC7A75E93A}">
      <dsp:nvSpPr>
        <dsp:cNvPr id="0" name=""/>
        <dsp:cNvSpPr/>
      </dsp:nvSpPr>
      <dsp:spPr>
        <a:xfrm>
          <a:off x="2801199" y="98322"/>
          <a:ext cx="5968968" cy="13214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One Membership level (Executive Council)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One membership dues structure - $25,000 annual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Quarterly billing options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March to March cycle </a:t>
          </a:r>
        </a:p>
      </dsp:txBody>
      <dsp:txXfrm>
        <a:off x="2801199" y="98322"/>
        <a:ext cx="5968968" cy="13214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E9F6A9-67DC-4F6E-821B-1ECAB8F45011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0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445000"/>
            <a:ext cx="5559425" cy="3636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77B175-6FDD-4592-9E4D-06A1E3075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085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877B175-6FDD-4592-9E4D-06A1E3075D6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03450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Lost </a:t>
            </a:r>
            <a:r>
              <a:rPr lang="en-US" err="1"/>
              <a:t>Dynetics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77B175-6FDD-4592-9E4D-06A1E3075D6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292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877B175-6FDD-4592-9E4D-06A1E3075D6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85069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877B175-6FDD-4592-9E4D-06A1E3075D6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8197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Lost </a:t>
            </a:r>
            <a:r>
              <a:rPr lang="en-US" err="1"/>
              <a:t>Dynetics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77B175-6FDD-4592-9E4D-06A1E3075D6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157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Plan: </a:t>
            </a:r>
          </a:p>
          <a:p>
            <a:r>
              <a:rPr lang="en-US" b="0"/>
              <a:t>Matt P. to lead discussion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877B175-6FDD-4592-9E4D-06A1E3075D6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49545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Plan: </a:t>
            </a:r>
          </a:p>
          <a:p>
            <a:r>
              <a:rPr lang="en-US" b="0"/>
              <a:t>Stephanie to discuss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877B175-6FDD-4592-9E4D-06A1E3075D6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91942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>
                <a:ea typeface="Calibri"/>
                <a:cs typeface="Calibri"/>
              </a:rPr>
              <a:t>Topline messages:</a:t>
            </a:r>
          </a:p>
          <a:p>
            <a:r>
              <a:rPr lang="en-US">
                <a:ea typeface="Calibri"/>
                <a:cs typeface="Calibri"/>
              </a:rPr>
              <a:t>They were thanked for their support</a:t>
            </a:r>
          </a:p>
          <a:p>
            <a:r>
              <a:rPr lang="en-US">
                <a:ea typeface="Calibri"/>
                <a:cs typeface="Calibri"/>
              </a:rPr>
              <a:t>ECR hosted call in June to get them up to speed</a:t>
            </a:r>
          </a:p>
          <a:p>
            <a:r>
              <a:rPr lang="en-US">
                <a:ea typeface="Calibri"/>
                <a:cs typeface="Calibri"/>
              </a:rPr>
              <a:t>We need to discuss what role/engagement we can activate them for?</a:t>
            </a:r>
          </a:p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877B175-6FDD-4592-9E4D-06A1E3075D6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3497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C8CEE-B0DE-4AD8-BF28-DB4E712B8E97}" type="datetimeFigureOut">
              <a:rPr lang="en-US"/>
              <a:pPr>
                <a:defRPr/>
              </a:pPr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8C9FD-3806-4078-A11C-2FB2A02B80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0324F-5F61-434E-B4CD-3924997E727B}" type="datetimeFigureOut">
              <a:rPr lang="en-US"/>
              <a:pPr>
                <a:defRPr/>
              </a:pPr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00A4B-CF53-4CA7-BD27-AD3731B684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450FA-EC75-4B75-A8F0-A1AB57D055B5}" type="datetimeFigureOut">
              <a:rPr lang="en-US"/>
              <a:pPr>
                <a:defRPr/>
              </a:pPr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EB0D0-19AC-4D92-B037-0F2D7D9C1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5807075"/>
            <a:ext cx="2124075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5807075"/>
            <a:ext cx="2081213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olumns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807075"/>
            <a:ext cx="2362200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22"/>
          <p:cNvGrpSpPr>
            <a:grpSpLocks/>
          </p:cNvGrpSpPr>
          <p:nvPr userDrawn="1"/>
        </p:nvGrpSpPr>
        <p:grpSpPr bwMode="auto">
          <a:xfrm>
            <a:off x="6858000" y="6121400"/>
            <a:ext cx="2057400" cy="584200"/>
            <a:chOff x="6858000" y="6120825"/>
            <a:chExt cx="2057400" cy="584775"/>
          </a:xfrm>
        </p:grpSpPr>
        <p:sp>
          <p:nvSpPr>
            <p:cNvPr id="8" name="TextBox 18"/>
            <p:cNvSpPr txBox="1"/>
            <p:nvPr/>
          </p:nvSpPr>
          <p:spPr>
            <a:xfrm>
              <a:off x="6858000" y="6120825"/>
              <a:ext cx="609600" cy="5847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>
                  <a:solidFill>
                    <a:srgbClr val="5F5F5F"/>
                  </a:solidFill>
                  <a:latin typeface="Cambria" pitchFamily="18" charset="0"/>
                </a:rPr>
                <a:t>V</a:t>
              </a:r>
              <a:r>
                <a:rPr lang="en-US">
                  <a:latin typeface="+mn-lt"/>
                </a:rPr>
                <a:t> </a:t>
              </a:r>
            </a:p>
          </p:txBody>
        </p:sp>
        <p:sp>
          <p:nvSpPr>
            <p:cNvPr id="9" name="TextBox 19"/>
            <p:cNvSpPr txBox="1"/>
            <p:nvPr/>
          </p:nvSpPr>
          <p:spPr>
            <a:xfrm>
              <a:off x="7340600" y="6120825"/>
              <a:ext cx="609600" cy="5847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>
                  <a:solidFill>
                    <a:srgbClr val="5F5F5F"/>
                  </a:solidFill>
                  <a:latin typeface="Cambria" pitchFamily="18" charset="0"/>
                </a:rPr>
                <a:t>E</a:t>
              </a:r>
              <a:r>
                <a:rPr lang="en-US">
                  <a:latin typeface="+mn-lt"/>
                </a:rPr>
                <a:t> </a:t>
              </a:r>
            </a:p>
          </p:txBody>
        </p:sp>
        <p:sp>
          <p:nvSpPr>
            <p:cNvPr id="10" name="TextBox 20"/>
            <p:cNvSpPr txBox="1"/>
            <p:nvPr/>
          </p:nvSpPr>
          <p:spPr>
            <a:xfrm>
              <a:off x="7823200" y="6120825"/>
              <a:ext cx="609600" cy="5847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>
                  <a:solidFill>
                    <a:srgbClr val="5F5F5F"/>
                  </a:solidFill>
                  <a:latin typeface="Cambria" pitchFamily="18" charset="0"/>
                </a:rPr>
                <a:t>N</a:t>
              </a:r>
              <a:r>
                <a:rPr lang="en-US">
                  <a:latin typeface="+mn-lt"/>
                </a:rPr>
                <a:t> </a:t>
              </a:r>
            </a:p>
          </p:txBody>
        </p:sp>
        <p:sp>
          <p:nvSpPr>
            <p:cNvPr id="11" name="TextBox 21"/>
            <p:cNvSpPr txBox="1"/>
            <p:nvPr/>
          </p:nvSpPr>
          <p:spPr>
            <a:xfrm>
              <a:off x="8305800" y="6120825"/>
              <a:ext cx="609600" cy="5847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>
                  <a:solidFill>
                    <a:srgbClr val="5F5F5F"/>
                  </a:solidFill>
                  <a:latin typeface="Cambria" pitchFamily="18" charset="0"/>
                </a:rPr>
                <a:t>N</a:t>
              </a:r>
              <a:r>
                <a:rPr lang="en-US">
                  <a:latin typeface="+mn-lt"/>
                </a:rPr>
                <a:t> </a:t>
              </a:r>
            </a:p>
          </p:txBody>
        </p:sp>
      </p:grpSp>
      <p:sp>
        <p:nvSpPr>
          <p:cNvPr id="12" name="TextBox 15"/>
          <p:cNvSpPr txBox="1"/>
          <p:nvPr/>
        </p:nvSpPr>
        <p:spPr>
          <a:xfrm>
            <a:off x="6705600" y="6550025"/>
            <a:ext cx="23622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solidFill>
                  <a:srgbClr val="4D4D4D"/>
                </a:solidFill>
                <a:latin typeface="+mn-lt"/>
              </a:rPr>
              <a:t>S T R A T E G I E S , L </a:t>
            </a:r>
            <a:r>
              <a:rPr lang="en-US" sz="1400" err="1">
                <a:solidFill>
                  <a:srgbClr val="4D4D4D"/>
                </a:solidFill>
                <a:latin typeface="+mn-lt"/>
              </a:rPr>
              <a:t>L</a:t>
            </a:r>
            <a:r>
              <a:rPr lang="en-US" sz="1400">
                <a:solidFill>
                  <a:srgbClr val="4D4D4D"/>
                </a:solidFill>
                <a:latin typeface="+mn-lt"/>
              </a:rPr>
              <a:t> C</a:t>
            </a:r>
          </a:p>
        </p:txBody>
      </p:sp>
      <p:sp>
        <p:nvSpPr>
          <p:cNvPr id="13" name="Oval 16"/>
          <p:cNvSpPr/>
          <p:nvPr/>
        </p:nvSpPr>
        <p:spPr>
          <a:xfrm>
            <a:off x="7734300" y="5867400"/>
            <a:ext cx="304800" cy="304800"/>
          </a:xfrm>
          <a:prstGeom prst="ellipse">
            <a:avLst/>
          </a:prstGeom>
          <a:noFill/>
          <a:ln w="38100">
            <a:solidFill>
              <a:srgbClr val="5F5F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23"/>
          <p:cNvSpPr/>
          <p:nvPr userDrawn="1"/>
        </p:nvSpPr>
        <p:spPr>
          <a:xfrm>
            <a:off x="7924800" y="5867400"/>
            <a:ext cx="304800" cy="304800"/>
          </a:xfrm>
          <a:prstGeom prst="ellipse">
            <a:avLst/>
          </a:prstGeom>
          <a:noFill/>
          <a:ln w="38100">
            <a:solidFill>
              <a:srgbClr val="5F5F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24"/>
          <p:cNvSpPr/>
          <p:nvPr userDrawn="1"/>
        </p:nvSpPr>
        <p:spPr>
          <a:xfrm>
            <a:off x="7543800" y="5867400"/>
            <a:ext cx="304800" cy="304800"/>
          </a:xfrm>
          <a:prstGeom prst="ellipse">
            <a:avLst/>
          </a:prstGeom>
          <a:noFill/>
          <a:ln w="38100">
            <a:solidFill>
              <a:srgbClr val="5F5F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latin typeface="Cambria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9037"/>
            <a:ext cx="8229600" cy="4525963"/>
          </a:xfrm>
        </p:spPr>
        <p:txBody>
          <a:bodyPr/>
          <a:lstStyle>
            <a:lvl1pPr>
              <a:defRPr>
                <a:latin typeface="Cambria" pitchFamily="18" charset="0"/>
              </a:defRPr>
            </a:lvl1pPr>
            <a:lvl2pPr>
              <a:defRPr>
                <a:latin typeface="Cambria" pitchFamily="18" charset="0"/>
              </a:defRPr>
            </a:lvl2pPr>
            <a:lvl3pPr>
              <a:defRPr>
                <a:latin typeface="Cambria" pitchFamily="18" charset="0"/>
              </a:defRPr>
            </a:lvl3pPr>
            <a:lvl4pPr>
              <a:defRPr>
                <a:latin typeface="Cambria" pitchFamily="18" charset="0"/>
              </a:defRPr>
            </a:lvl4pPr>
            <a:lvl5pPr>
              <a:defRPr>
                <a:latin typeface="Cambria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7ACB3-F2AB-4FB0-BD44-3301AD82071A}" type="datetimeFigureOut">
              <a:rPr lang="en-US"/>
              <a:pPr>
                <a:defRPr/>
              </a:pPr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2A98A-71B5-4EDF-A3A8-AEE6BE03C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C75A-5963-4759-8A21-2AD27192C3FA}" type="datetimeFigureOut">
              <a:rPr lang="en-US"/>
              <a:pPr>
                <a:defRPr/>
              </a:pPr>
              <a:t>2/6/2023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662D6-0288-46F0-BC06-7915B728F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51A3E-71D8-4BDB-AEF9-BF86D5E277CF}" type="datetimeFigureOut">
              <a:rPr lang="en-US"/>
              <a:pPr>
                <a:defRPr/>
              </a:pPr>
              <a:t>2/6/2023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742A2-CE89-4A11-B3B4-FB9DD3823A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3438F-E558-4457-A8F2-7DF2DBE77132}" type="datetimeFigureOut">
              <a:rPr lang="en-US"/>
              <a:pPr>
                <a:defRPr/>
              </a:pPr>
              <a:t>2/6/2023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83D68-74FF-41C4-9F30-3D668FFAF8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5807075"/>
            <a:ext cx="2124075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5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5807075"/>
            <a:ext cx="2081213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columns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807075"/>
            <a:ext cx="2362200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22"/>
          <p:cNvGrpSpPr>
            <a:grpSpLocks/>
          </p:cNvGrpSpPr>
          <p:nvPr userDrawn="1"/>
        </p:nvGrpSpPr>
        <p:grpSpPr bwMode="auto">
          <a:xfrm>
            <a:off x="6858000" y="6121400"/>
            <a:ext cx="2057400" cy="584200"/>
            <a:chOff x="6858000" y="6120825"/>
            <a:chExt cx="2057400" cy="584775"/>
          </a:xfrm>
        </p:grpSpPr>
        <p:sp>
          <p:nvSpPr>
            <p:cNvPr id="6" name="TextBox 18"/>
            <p:cNvSpPr txBox="1"/>
            <p:nvPr/>
          </p:nvSpPr>
          <p:spPr>
            <a:xfrm>
              <a:off x="6858000" y="6120825"/>
              <a:ext cx="609600" cy="5847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>
                  <a:solidFill>
                    <a:srgbClr val="5F5F5F"/>
                  </a:solidFill>
                  <a:latin typeface="Cambria" pitchFamily="18" charset="0"/>
                </a:rPr>
                <a:t>V</a:t>
              </a:r>
              <a:r>
                <a:rPr lang="en-US">
                  <a:latin typeface="+mn-lt"/>
                </a:rPr>
                <a:t> </a:t>
              </a:r>
            </a:p>
          </p:txBody>
        </p:sp>
        <p:sp>
          <p:nvSpPr>
            <p:cNvPr id="7" name="TextBox 19"/>
            <p:cNvSpPr txBox="1"/>
            <p:nvPr/>
          </p:nvSpPr>
          <p:spPr>
            <a:xfrm>
              <a:off x="7340600" y="6120825"/>
              <a:ext cx="609600" cy="5847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>
                  <a:solidFill>
                    <a:srgbClr val="5F5F5F"/>
                  </a:solidFill>
                  <a:latin typeface="Cambria" pitchFamily="18" charset="0"/>
                </a:rPr>
                <a:t>E</a:t>
              </a:r>
              <a:r>
                <a:rPr lang="en-US">
                  <a:latin typeface="+mn-lt"/>
                </a:rPr>
                <a:t> </a:t>
              </a:r>
            </a:p>
          </p:txBody>
        </p:sp>
        <p:sp>
          <p:nvSpPr>
            <p:cNvPr id="8" name="TextBox 20"/>
            <p:cNvSpPr txBox="1"/>
            <p:nvPr/>
          </p:nvSpPr>
          <p:spPr>
            <a:xfrm>
              <a:off x="7823200" y="6120825"/>
              <a:ext cx="609600" cy="5847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>
                  <a:solidFill>
                    <a:srgbClr val="5F5F5F"/>
                  </a:solidFill>
                  <a:latin typeface="Cambria" pitchFamily="18" charset="0"/>
                </a:rPr>
                <a:t>N</a:t>
              </a:r>
              <a:r>
                <a:rPr lang="en-US">
                  <a:latin typeface="+mn-lt"/>
                </a:rPr>
                <a:t> </a:t>
              </a:r>
            </a:p>
          </p:txBody>
        </p:sp>
        <p:sp>
          <p:nvSpPr>
            <p:cNvPr id="9" name="TextBox 21"/>
            <p:cNvSpPr txBox="1"/>
            <p:nvPr/>
          </p:nvSpPr>
          <p:spPr>
            <a:xfrm>
              <a:off x="8305800" y="6120825"/>
              <a:ext cx="609600" cy="5847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>
                  <a:solidFill>
                    <a:srgbClr val="5F5F5F"/>
                  </a:solidFill>
                  <a:latin typeface="Cambria" pitchFamily="18" charset="0"/>
                </a:rPr>
                <a:t>N</a:t>
              </a:r>
              <a:r>
                <a:rPr lang="en-US">
                  <a:latin typeface="+mn-lt"/>
                </a:rPr>
                <a:t> </a:t>
              </a:r>
            </a:p>
          </p:txBody>
        </p:sp>
      </p:grpSp>
      <p:sp>
        <p:nvSpPr>
          <p:cNvPr id="10" name="TextBox 15"/>
          <p:cNvSpPr txBox="1"/>
          <p:nvPr userDrawn="1"/>
        </p:nvSpPr>
        <p:spPr>
          <a:xfrm>
            <a:off x="6705600" y="6550025"/>
            <a:ext cx="23622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solidFill>
                  <a:srgbClr val="4D4D4D"/>
                </a:solidFill>
                <a:latin typeface="+mn-lt"/>
              </a:rPr>
              <a:t>S T R A T E G I E S , L </a:t>
            </a:r>
            <a:r>
              <a:rPr lang="en-US" sz="1400" err="1">
                <a:solidFill>
                  <a:srgbClr val="4D4D4D"/>
                </a:solidFill>
                <a:latin typeface="+mn-lt"/>
              </a:rPr>
              <a:t>L</a:t>
            </a:r>
            <a:r>
              <a:rPr lang="en-US" sz="1400">
                <a:solidFill>
                  <a:srgbClr val="4D4D4D"/>
                </a:solidFill>
                <a:latin typeface="+mn-lt"/>
              </a:rPr>
              <a:t> C</a:t>
            </a:r>
          </a:p>
        </p:txBody>
      </p:sp>
      <p:sp>
        <p:nvSpPr>
          <p:cNvPr id="11" name="Oval 16"/>
          <p:cNvSpPr/>
          <p:nvPr userDrawn="1"/>
        </p:nvSpPr>
        <p:spPr>
          <a:xfrm>
            <a:off x="7734300" y="5867400"/>
            <a:ext cx="304800" cy="304800"/>
          </a:xfrm>
          <a:prstGeom prst="ellipse">
            <a:avLst/>
          </a:prstGeom>
          <a:noFill/>
          <a:ln w="38100">
            <a:solidFill>
              <a:srgbClr val="5F5F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23"/>
          <p:cNvSpPr/>
          <p:nvPr userDrawn="1"/>
        </p:nvSpPr>
        <p:spPr>
          <a:xfrm>
            <a:off x="7924800" y="5867400"/>
            <a:ext cx="304800" cy="304800"/>
          </a:xfrm>
          <a:prstGeom prst="ellipse">
            <a:avLst/>
          </a:prstGeom>
          <a:noFill/>
          <a:ln w="38100">
            <a:solidFill>
              <a:srgbClr val="5F5F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val 24"/>
          <p:cNvSpPr/>
          <p:nvPr userDrawn="1"/>
        </p:nvSpPr>
        <p:spPr>
          <a:xfrm>
            <a:off x="7543800" y="5867400"/>
            <a:ext cx="304800" cy="304800"/>
          </a:xfrm>
          <a:prstGeom prst="ellipse">
            <a:avLst/>
          </a:prstGeom>
          <a:noFill/>
          <a:ln w="38100">
            <a:solidFill>
              <a:srgbClr val="5F5F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11B87-68E1-4D49-B601-BD986F480169}" type="datetimeFigureOut">
              <a:rPr lang="en-US"/>
              <a:pPr>
                <a:defRPr/>
              </a:pPr>
              <a:t>2/6/2023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EF144-A0A7-45BC-AB4E-9B6676C8BE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B591D-0692-4112-B0A0-2E9F45EA45F2}" type="datetimeFigureOut">
              <a:rPr lang="en-US"/>
              <a:pPr>
                <a:defRPr/>
              </a:pPr>
              <a:t>2/6/2023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11CB8-8E0C-4EF2-AAB0-9A116C016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332E7-B787-4EA7-AE4D-8A1F8AA608B1}" type="datetimeFigureOut">
              <a:rPr lang="en-US"/>
              <a:pPr>
                <a:defRPr/>
              </a:pPr>
              <a:t>2/6/2023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DC7AA-9784-4C1A-85D3-B7102E5802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FEB7298-C7C1-4AA2-9964-95265F62A99D}" type="datetimeFigureOut">
              <a:rPr lang="en-US"/>
              <a:pPr>
                <a:defRPr/>
              </a:pPr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948CB7B-C705-4D4C-9351-7E2113486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58" r:id="rId3"/>
    <p:sldLayoutId id="2147483657" r:id="rId4"/>
    <p:sldLayoutId id="2147483656" r:id="rId5"/>
    <p:sldLayoutId id="2147483655" r:id="rId6"/>
    <p:sldLayoutId id="2147483661" r:id="rId7"/>
    <p:sldLayoutId id="2147483654" r:id="rId8"/>
    <p:sldLayoutId id="2147483653" r:id="rId9"/>
    <p:sldLayoutId id="2147483652" r:id="rId10"/>
    <p:sldLayoutId id="21474836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0E029531-8D08-4B6A-8CCB-C46C268D0C58}"/>
              </a:ext>
            </a:extLst>
          </p:cNvPr>
          <p:cNvSpPr txBox="1"/>
          <p:nvPr/>
        </p:nvSpPr>
        <p:spPr>
          <a:xfrm>
            <a:off x="0" y="4747676"/>
            <a:ext cx="917809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February 7, 2023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6AE75B-5E4D-49FA-9EAD-D45817DB6EBC}"/>
              </a:ext>
            </a:extLst>
          </p:cNvPr>
          <p:cNvSpPr/>
          <p:nvPr/>
        </p:nvSpPr>
        <p:spPr>
          <a:xfrm>
            <a:off x="34091" y="3078480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  <a:latin typeface="Rockwell Nova Extra Bold" panose="020B0604020202020204" pitchFamily="18" charset="0"/>
                <a:cs typeface="Arial" panose="020B0604020202020204" pitchFamily="34" charset="0"/>
              </a:rPr>
              <a:t>ECR Community Sec. 874 Update</a:t>
            </a:r>
            <a:endParaRPr lang="en-US" sz="3000" dirty="0">
              <a:latin typeface="Rockwell Nova Extra Bold" panose="020B06040202020202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8BBC894-EDEB-94F2-F168-F101B9DACA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4335" y="667941"/>
            <a:ext cx="5075328" cy="175700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A6E805E1-1887-4F47-B32B-ED02D565EEC9}"/>
              </a:ext>
            </a:extLst>
          </p:cNvPr>
          <p:cNvSpPr/>
          <p:nvPr/>
        </p:nvSpPr>
        <p:spPr>
          <a:xfrm>
            <a:off x="0" y="139023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Why Join ECR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B9952C-934C-BF67-62B0-20D0E650F35F}"/>
              </a:ext>
            </a:extLst>
          </p:cNvPr>
          <p:cNvSpPr txBox="1"/>
          <p:nvPr/>
        </p:nvSpPr>
        <p:spPr>
          <a:xfrm>
            <a:off x="136527" y="990600"/>
            <a:ext cx="9007473" cy="51937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>
                <a:solidFill>
                  <a:schemeClr val="bg1"/>
                </a:solidFill>
                <a:ea typeface="Calibri"/>
                <a:cs typeface="Calibri"/>
              </a:rPr>
              <a:t>Laser Focused on issues impacting ESOP federal contractors</a:t>
            </a:r>
          </a:p>
          <a:p>
            <a:endParaRPr lang="en-US" sz="2000">
              <a:solidFill>
                <a:schemeClr val="bg1"/>
              </a:solidFill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>
                <a:solidFill>
                  <a:schemeClr val="bg1"/>
                </a:solidFill>
                <a:ea typeface="Calibri"/>
                <a:cs typeface="Calibri"/>
              </a:rPr>
              <a:t>Increases ECR’s political footprint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000">
              <a:solidFill>
                <a:schemeClr val="bg1"/>
              </a:solidFill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>
                <a:solidFill>
                  <a:schemeClr val="bg1"/>
                </a:solidFill>
                <a:ea typeface="Calibri"/>
                <a:cs typeface="Calibri"/>
              </a:rPr>
              <a:t>Ensures accurate coordination on Sec. 874 implementation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000">
              <a:solidFill>
                <a:schemeClr val="bg1"/>
              </a:solidFill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>
                <a:solidFill>
                  <a:schemeClr val="bg1"/>
                </a:solidFill>
                <a:ea typeface="Calibri"/>
                <a:cs typeface="Calibri"/>
              </a:rPr>
              <a:t>Network with leaders of like-minded ESOP businesses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000">
              <a:solidFill>
                <a:schemeClr val="bg1"/>
              </a:solidFill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>
                <a:solidFill>
                  <a:schemeClr val="bg1"/>
                </a:solidFill>
                <a:ea typeface="Calibri"/>
                <a:cs typeface="Calibri"/>
              </a:rPr>
              <a:t>Helps socialize ECR objectives in the small business community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000">
              <a:solidFill>
                <a:schemeClr val="bg1"/>
              </a:solidFill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>
                <a:solidFill>
                  <a:schemeClr val="bg1"/>
                </a:solidFill>
                <a:ea typeface="Calibri"/>
                <a:cs typeface="Calibri"/>
              </a:rPr>
              <a:t>Increased resources to commission studies and data that reinforce our priorities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000">
              <a:solidFill>
                <a:schemeClr val="bg1"/>
              </a:solidFill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>
                <a:solidFill>
                  <a:schemeClr val="bg1"/>
                </a:solidFill>
                <a:ea typeface="Calibri"/>
                <a:cs typeface="Calibri"/>
              </a:rPr>
              <a:t>Supported engagement with Capitol Hill, DoD, and other agencies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000">
              <a:solidFill>
                <a:schemeClr val="bg1"/>
              </a:solidFill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1650">
              <a:solidFill>
                <a:schemeClr val="bg1"/>
              </a:solidFill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1650">
              <a:solidFill>
                <a:schemeClr val="bg1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5050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0656B5F-BBDF-0F3A-7C81-E11F768C3E83}"/>
              </a:ext>
            </a:extLst>
          </p:cNvPr>
          <p:cNvSpPr txBox="1"/>
          <p:nvPr/>
        </p:nvSpPr>
        <p:spPr>
          <a:xfrm>
            <a:off x="381000" y="2438400"/>
            <a:ext cx="8680271" cy="99257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+mn-lt"/>
                <a:ea typeface="Calibri"/>
                <a:cs typeface="Calibri"/>
              </a:rPr>
              <a:t>Discussion</a:t>
            </a:r>
            <a:r>
              <a:rPr lang="en-US" sz="3600" i="1">
                <a:solidFill>
                  <a:schemeClr val="bg1"/>
                </a:solidFill>
                <a:latin typeface="+mn-lt"/>
                <a:ea typeface="Calibri"/>
                <a:cs typeface="Calibri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>
              <a:solidFill>
                <a:schemeClr val="bg1"/>
              </a:solidFill>
              <a:latin typeface="+mn-lt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05515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875998C-517C-4E0F-92DD-5502546D4CBD}"/>
              </a:ext>
            </a:extLst>
          </p:cNvPr>
          <p:cNvSpPr txBox="1">
            <a:spLocks/>
          </p:cNvSpPr>
          <p:nvPr/>
        </p:nvSpPr>
        <p:spPr bwMode="auto">
          <a:xfrm>
            <a:off x="294550" y="1066800"/>
            <a:ext cx="8764689" cy="342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b="1" dirty="0">
                <a:solidFill>
                  <a:prstClr val="white"/>
                </a:solidFill>
                <a:cs typeface="Arial" panose="020B0604020202020204" pitchFamily="34" charset="0"/>
              </a:rPr>
              <a:t>About ECR </a:t>
            </a:r>
          </a:p>
          <a:p>
            <a:pPr marL="457200" indent="-4572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400" b="1" dirty="0">
              <a:solidFill>
                <a:prstClr val="white"/>
              </a:solidFill>
              <a:cs typeface="Arial" panose="020B0604020202020204" pitchFamily="34" charset="0"/>
            </a:endParaRPr>
          </a:p>
          <a:p>
            <a:pPr marL="34290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b="1" dirty="0">
                <a:solidFill>
                  <a:prstClr val="white"/>
                </a:solidFill>
                <a:cs typeface="Arial" panose="020B0604020202020204" pitchFamily="34" charset="0"/>
              </a:rPr>
              <a:t>Sec. 874 Implementation Update</a:t>
            </a:r>
          </a:p>
          <a:p>
            <a:pPr marL="34290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400" b="1" dirty="0">
              <a:solidFill>
                <a:prstClr val="white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Sec. 874 Improvement</a:t>
            </a:r>
          </a:p>
          <a:p>
            <a:pPr marL="34290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400" b="1" dirty="0">
              <a:solidFill>
                <a:schemeClr val="bg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ECR Engagement</a:t>
            </a:r>
          </a:p>
          <a:p>
            <a:pPr marL="34290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400" b="1" dirty="0">
              <a:solidFill>
                <a:schemeClr val="bg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Discussion </a:t>
            </a:r>
          </a:p>
          <a:p>
            <a:pPr marL="34290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800" b="1" dirty="0">
              <a:solidFill>
                <a:schemeClr val="bg1"/>
              </a:solidFill>
              <a:highlight>
                <a:srgbClr val="FFFF00"/>
              </a:highlight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800" b="1" dirty="0">
              <a:solidFill>
                <a:schemeClr val="tx1"/>
              </a:solidFill>
              <a:highlight>
                <a:srgbClr val="FFFF00"/>
              </a:highlight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800" b="1" dirty="0">
              <a:solidFill>
                <a:schemeClr val="bg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solidFill>
                <a:schemeClr val="bg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800" b="1" dirty="0">
              <a:solidFill>
                <a:schemeClr val="bg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800" b="1" dirty="0">
              <a:solidFill>
                <a:schemeClr val="bg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800" b="1" dirty="0">
              <a:solidFill>
                <a:schemeClr val="bg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725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825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8511521-843E-4045-BA20-A6A1730DFC55}"/>
              </a:ext>
            </a:extLst>
          </p:cNvPr>
          <p:cNvSpPr/>
          <p:nvPr/>
        </p:nvSpPr>
        <p:spPr>
          <a:xfrm>
            <a:off x="-84761" y="152400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>
                <a:solidFill>
                  <a:prstClr val="white"/>
                </a:solidFill>
                <a:latin typeface="+mn-lt"/>
                <a:cs typeface="Arial" panose="020B0604020202020204" pitchFamily="34" charset="0"/>
              </a:rPr>
              <a:t>Agenda</a:t>
            </a:r>
            <a:endParaRPr lang="en-US" sz="3000" b="1">
              <a:solidFill>
                <a:prstClr val="black"/>
              </a:solidFill>
              <a:latin typeface="+mn-lt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5021EA7-5FE4-063D-ECBC-B37154F77F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5716" y="1743615"/>
            <a:ext cx="2362559" cy="2362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9497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6C19588-5D3A-4580-9570-40C3870A37A0}"/>
              </a:ext>
            </a:extLst>
          </p:cNvPr>
          <p:cNvSpPr/>
          <p:nvPr/>
        </p:nvSpPr>
        <p:spPr>
          <a:xfrm>
            <a:off x="35559" y="0"/>
            <a:ext cx="91287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ECR</a:t>
            </a:r>
            <a:endParaRPr lang="en-US" sz="4000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E0257D-0C49-3C28-F925-F0103C7616AB}"/>
              </a:ext>
            </a:extLst>
          </p:cNvPr>
          <p:cNvSpPr txBox="1"/>
          <p:nvPr/>
        </p:nvSpPr>
        <p:spPr>
          <a:xfrm>
            <a:off x="225136" y="914400"/>
            <a:ext cx="8915400" cy="447814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900" b="0" i="0">
                <a:solidFill>
                  <a:schemeClr val="bg1"/>
                </a:solidFill>
                <a:effectLst/>
                <a:latin typeface="+mn-lt"/>
              </a:rPr>
              <a:t>The Employee-Owned Contractor Roundtable (ECR) is a coalition of federal government contractors that are organized as private subchapter S corporations wholly-owned through an employee stock ownership plan (ESOP). The Employee-Owned Contractors Roundtable is committed to policy solutions that modernize contracting practices that align with federal government goals of increasing employee ownership.</a:t>
            </a:r>
            <a:r>
              <a:rPr lang="en-US" sz="1900">
                <a:solidFill>
                  <a:schemeClr val="bg1"/>
                </a:solidFill>
                <a:latin typeface="+mn-lt"/>
              </a:rPr>
              <a:t> </a:t>
            </a:r>
            <a:endParaRPr lang="en-US" sz="1900">
              <a:solidFill>
                <a:schemeClr val="bg1"/>
              </a:solidFill>
              <a:cs typeface="Arial"/>
            </a:endParaRPr>
          </a:p>
          <a:p>
            <a:endParaRPr lang="en-US" sz="1900">
              <a:solidFill>
                <a:schemeClr val="bg1"/>
              </a:solidFill>
              <a:latin typeface="+mn-lt"/>
              <a:cs typeface="Calibri"/>
            </a:endParaRPr>
          </a:p>
          <a:p>
            <a:pPr algn="l"/>
            <a:r>
              <a:rPr lang="en-US" sz="1900" b="1" i="1">
                <a:solidFill>
                  <a:schemeClr val="bg1"/>
                </a:solidFill>
                <a:effectLst/>
                <a:latin typeface="+mn-lt"/>
              </a:rPr>
              <a:t>ECR Values are as follows: </a:t>
            </a:r>
            <a:endParaRPr lang="en-US" sz="1900" b="1" i="1">
              <a:solidFill>
                <a:schemeClr val="bg1"/>
              </a:solidFill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en-US" sz="1900" b="0">
                <a:solidFill>
                  <a:schemeClr val="bg1"/>
                </a:solidFill>
                <a:effectLst/>
                <a:latin typeface="+mn-lt"/>
              </a:rPr>
              <a:t>All small businesses</a:t>
            </a:r>
            <a:r>
              <a:rPr lang="en-US" sz="1900" b="0" strike="sngStrike">
                <a:solidFill>
                  <a:schemeClr val="bg1"/>
                </a:solidFill>
                <a:effectLst/>
                <a:latin typeface="+mn-lt"/>
              </a:rPr>
              <a:t> </a:t>
            </a:r>
            <a:r>
              <a:rPr lang="en-US" sz="1900" b="0">
                <a:solidFill>
                  <a:schemeClr val="bg1"/>
                </a:solidFill>
                <a:effectLst/>
                <a:latin typeface="+mn-lt"/>
              </a:rPr>
              <a:t>need to thrive and have a pathway to growth</a:t>
            </a:r>
            <a:r>
              <a:rPr lang="en-US" sz="1900">
                <a:solidFill>
                  <a:schemeClr val="bg1"/>
                </a:solidFill>
                <a:latin typeface="+mn-lt"/>
              </a:rPr>
              <a:t>, </a:t>
            </a:r>
            <a:r>
              <a:rPr lang="en-US" sz="1900" b="0">
                <a:solidFill>
                  <a:schemeClr val="bg1"/>
                </a:solidFill>
                <a:effectLst/>
                <a:latin typeface="+mn-lt"/>
              </a:rPr>
              <a:t>and studies</a:t>
            </a:r>
            <a:r>
              <a:rPr lang="en-US" sz="1900">
                <a:solidFill>
                  <a:schemeClr val="bg1"/>
                </a:solidFill>
                <a:latin typeface="+mn-lt"/>
              </a:rPr>
              <a:t> </a:t>
            </a:r>
            <a:r>
              <a:rPr lang="en-US" sz="1900" b="0">
                <a:solidFill>
                  <a:schemeClr val="bg1"/>
                </a:solidFill>
                <a:effectLst/>
                <a:latin typeface="+mn-lt"/>
              </a:rPr>
              <a:t>demonstrate the 100% ESOP structure is </a:t>
            </a:r>
            <a:r>
              <a:rPr lang="en-US" sz="1900">
                <a:solidFill>
                  <a:schemeClr val="bg1"/>
                </a:solidFill>
                <a:latin typeface="+mn-lt"/>
              </a:rPr>
              <a:t>preferred for</a:t>
            </a:r>
            <a:r>
              <a:rPr lang="en-US" sz="1900" b="0">
                <a:solidFill>
                  <a:schemeClr val="bg1"/>
                </a:solidFill>
                <a:effectLst/>
                <a:latin typeface="+mn-lt"/>
              </a:rPr>
              <a:t> growth. </a:t>
            </a:r>
            <a:endParaRPr lang="en-US" sz="1900" b="0">
              <a:solidFill>
                <a:schemeClr val="bg1"/>
              </a:solidFill>
              <a:effectLst/>
              <a:latin typeface="+mn-lt"/>
              <a:cs typeface="Calibri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1900" b="0">
                <a:solidFill>
                  <a:schemeClr val="bg1"/>
                </a:solidFill>
                <a:effectLst/>
                <a:latin typeface="+mn-lt"/>
              </a:rPr>
              <a:t>Creating and sustaining employee ownership is in the interest of businesses, workers, the American economy,</a:t>
            </a:r>
            <a:r>
              <a:rPr lang="en-US" sz="1900">
                <a:solidFill>
                  <a:schemeClr val="bg1"/>
                </a:solidFill>
                <a:latin typeface="+mn-lt"/>
              </a:rPr>
              <a:t> and</a:t>
            </a:r>
            <a:r>
              <a:rPr lang="en-US" sz="1900" b="0">
                <a:solidFill>
                  <a:schemeClr val="bg1"/>
                </a:solidFill>
                <a:effectLst/>
                <a:latin typeface="+mn-lt"/>
              </a:rPr>
              <a:t> the federal government. </a:t>
            </a:r>
            <a:endParaRPr lang="en-US" sz="1900" b="0">
              <a:solidFill>
                <a:schemeClr val="bg1"/>
              </a:solidFill>
              <a:effectLst/>
              <a:latin typeface="+mn-lt"/>
              <a:cs typeface="Calibri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1900" b="0">
                <a:solidFill>
                  <a:schemeClr val="bg1"/>
                </a:solidFill>
                <a:effectLst/>
                <a:latin typeface="+mn-lt"/>
              </a:rPr>
              <a:t>It will strengthen the U.S.  industrial base to encourage growth and prevent stagnation among small businesses  </a:t>
            </a:r>
            <a:endParaRPr lang="en-US" sz="1900" b="0">
              <a:solidFill>
                <a:schemeClr val="bg1"/>
              </a:solidFill>
              <a:effectLst/>
              <a:latin typeface="+mn-lt"/>
              <a:cs typeface="Calibri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1900" b="0">
                <a:solidFill>
                  <a:schemeClr val="bg1"/>
                </a:solidFill>
                <a:effectLst/>
                <a:latin typeface="+mn-lt"/>
              </a:rPr>
              <a:t>Creating and protecting retirement value for employee-owners by giving 100% ESOPs a pathway to growth will lead to a more equitable future. </a:t>
            </a:r>
            <a:endParaRPr lang="en-US" sz="1900" b="0" i="1">
              <a:solidFill>
                <a:schemeClr val="bg1"/>
              </a:solidFill>
              <a:effectLst/>
              <a:latin typeface="+mn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93245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8511521-843E-4045-BA20-A6A1730DFC55}"/>
              </a:ext>
            </a:extLst>
          </p:cNvPr>
          <p:cNvSpPr/>
          <p:nvPr/>
        </p:nvSpPr>
        <p:spPr>
          <a:xfrm>
            <a:off x="35559" y="0"/>
            <a:ext cx="91287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Sec. 874 </a:t>
            </a:r>
            <a:endParaRPr lang="en-US" sz="4000" b="1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13A505-5F2A-5803-E3BC-E5BF181E46AC}"/>
              </a:ext>
            </a:extLst>
          </p:cNvPr>
          <p:cNvSpPr txBox="1"/>
          <p:nvPr/>
        </p:nvSpPr>
        <p:spPr>
          <a:xfrm>
            <a:off x="190500" y="914400"/>
            <a:ext cx="8763000" cy="440120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l" rtl="0" fontAlgn="base"/>
            <a:r>
              <a:rPr lang="en-US" sz="2000" b="1" i="1" dirty="0">
                <a:solidFill>
                  <a:schemeClr val="bg1"/>
                </a:solidFill>
                <a:effectLst/>
                <a:latin typeface="Calibri"/>
                <a:cs typeface="Calibri"/>
              </a:rPr>
              <a:t>What is Sec. 874? </a:t>
            </a:r>
            <a:endParaRPr lang="en-US" sz="2000" b="1" i="1" dirty="0">
              <a:solidFill>
                <a:schemeClr val="bg1"/>
              </a:solidFill>
              <a:effectLst/>
              <a:latin typeface="Segoe UI"/>
              <a:cs typeface="Segoe UI"/>
            </a:endParaRPr>
          </a:p>
          <a:p>
            <a:pPr algn="l" rtl="0" fontAlgn="base"/>
            <a:r>
              <a:rPr lang="en-US" sz="20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Congress recognized the innovative potential in encouraging DoD to work with businesses wholly-owned through ESOPs and authorized the Pilot Program to Incentivize Contracting with Employee-Owned Businesses in Section 874 of the National Defense Authorization Act (NDAA) for Fiscal Year 2022. Section 874 provides authority for DOD to establish a pilot program to incentivize contracting with businesses wholly-owned through ESOPs by awarding a one-time sole source follow-on contract. </a:t>
            </a:r>
          </a:p>
          <a:p>
            <a:pPr algn="l" rtl="0" fontAlgn="base"/>
            <a:endParaRPr lang="en-US" sz="20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l" rtl="0" fontAlgn="base"/>
            <a:r>
              <a:rPr lang="en-US" sz="2000" b="1" i="1" dirty="0">
                <a:solidFill>
                  <a:schemeClr val="bg1"/>
                </a:solidFill>
                <a:effectLst/>
                <a:latin typeface="Calibri"/>
                <a:cs typeface="Calibri"/>
              </a:rPr>
              <a:t>Key Elements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alibri"/>
                <a:cs typeface="Calibri"/>
              </a:rPr>
              <a:t>Permissive authority for DoD to establish a 5-year pilot program</a:t>
            </a: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alibri"/>
                <a:cs typeface="Calibri"/>
              </a:rPr>
              <a:t>Limited to Department of Defense contracts</a:t>
            </a: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alibri"/>
                <a:cs typeface="Calibri"/>
              </a:rPr>
              <a:t>Data collection to track affect on industrial base</a:t>
            </a: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alibri"/>
                <a:cs typeface="Calibri"/>
              </a:rPr>
              <a:t>GAO report to analyze program</a:t>
            </a:r>
          </a:p>
        </p:txBody>
      </p:sp>
    </p:spTree>
    <p:extLst>
      <p:ext uri="{BB962C8B-B14F-4D97-AF65-F5344CB8AC3E}">
        <p14:creationId xmlns:p14="http://schemas.microsoft.com/office/powerpoint/2010/main" val="74457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8511521-843E-4045-BA20-A6A1730DFC55}"/>
              </a:ext>
            </a:extLst>
          </p:cNvPr>
          <p:cNvSpPr/>
          <p:nvPr/>
        </p:nvSpPr>
        <p:spPr>
          <a:xfrm>
            <a:off x="11785" y="89911"/>
            <a:ext cx="9144000" cy="530915"/>
          </a:xfrm>
          <a:prstGeom prst="rect">
            <a:avLst/>
          </a:prstGeom>
        </p:spPr>
        <p:txBody>
          <a:bodyPr wrap="square" lIns="68580" tIns="34290" rIns="68580" bIns="34290" anchor="t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 dirty="0">
                <a:solidFill>
                  <a:schemeClr val="bg1"/>
                </a:solidFill>
                <a:cs typeface="Arial"/>
              </a:rPr>
              <a:t>ECR Leads Sec. 874 Implementation</a:t>
            </a:r>
            <a:endParaRPr lang="en-US" sz="3000" b="1" dirty="0">
              <a:solidFill>
                <a:schemeClr val="bg1"/>
              </a:solidFill>
              <a:highlight>
                <a:srgbClr val="00FF00"/>
              </a:highlight>
              <a:cs typeface="Arial"/>
            </a:endParaRP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B7DC749E-51FB-4234-8B83-350A9B9A6341}"/>
              </a:ext>
            </a:extLst>
          </p:cNvPr>
          <p:cNvSpPr txBox="1">
            <a:spLocks/>
          </p:cNvSpPr>
          <p:nvPr/>
        </p:nvSpPr>
        <p:spPr bwMode="auto">
          <a:xfrm>
            <a:off x="143085" y="721673"/>
            <a:ext cx="8881399" cy="2175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14313" indent="-214313" algn="l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ECR strategically engaged with Defense Pricing and Contracting to accelerate implementation</a:t>
            </a:r>
          </a:p>
          <a:p>
            <a:pPr marL="671513" lvl="1" indent="-214313" algn="l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Rule making for permissive, pilot authorities can take over 18 months</a:t>
            </a:r>
          </a:p>
          <a:p>
            <a:pPr marL="671513" lvl="1" indent="-214313" algn="l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Class deviation published on November 8, 2022 (11 months)</a:t>
            </a:r>
          </a:p>
          <a:p>
            <a:pPr marL="214313" indent="-214313" algn="l">
              <a:buFont typeface="Arial" panose="020B0604020202020204" pitchFamily="34" charset="0"/>
              <a:buChar char="•"/>
            </a:pPr>
            <a:endParaRPr lang="en-US" sz="2000" b="1" dirty="0">
              <a:solidFill>
                <a:schemeClr val="bg1"/>
              </a:solidFill>
              <a:latin typeface="+mj-lt"/>
              <a:cs typeface="Calibri"/>
            </a:endParaRPr>
          </a:p>
          <a:p>
            <a:pPr marL="214313" indent="-214313" algn="l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  <a:latin typeface="+mj-lt"/>
                <a:cs typeface="Calibri"/>
              </a:rPr>
              <a:t>Current status of use of Sec. 874 authority</a:t>
            </a:r>
          </a:p>
          <a:p>
            <a:pPr marL="557213" lvl="1" indent="-214313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+mj-lt"/>
                <a:cs typeface="Calibri"/>
              </a:rPr>
              <a:t>DPC confirmed they received 2 applications and approved 2 applications</a:t>
            </a:r>
          </a:p>
          <a:p>
            <a:pPr marL="557213" lvl="1" indent="-214313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+mj-lt"/>
                <a:cs typeface="Calibri"/>
              </a:rPr>
              <a:t>ECR is aware of 6 requests in work with PM/KOs</a:t>
            </a:r>
          </a:p>
          <a:p>
            <a:pPr marL="557213" lvl="1" indent="-214313" algn="l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  <a:latin typeface="+mj-lt"/>
              <a:cs typeface="Calibri"/>
            </a:endParaRPr>
          </a:p>
          <a:p>
            <a:pPr marL="214313" indent="-214313" algn="l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  <a:latin typeface="+mj-lt"/>
                <a:cs typeface="Calibri"/>
              </a:rPr>
              <a:t>DPC Update</a:t>
            </a:r>
          </a:p>
          <a:p>
            <a:pPr marL="557213" lvl="1" indent="-214313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+mj-lt"/>
                <a:cs typeface="Calibri"/>
              </a:rPr>
              <a:t>Impact of Paperwork Reduction Act</a:t>
            </a:r>
          </a:p>
          <a:p>
            <a:pPr marL="557213" lvl="1" indent="-214313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+mj-lt"/>
                <a:cs typeface="Calibri"/>
              </a:rPr>
              <a:t>If DPC hasn’t approved 9 applications by the end of the 180s, will consider extending; DPC estimates the PRA process is 9 months</a:t>
            </a:r>
          </a:p>
          <a:p>
            <a:pPr lvl="1" algn="l"/>
            <a:endParaRPr lang="en-US" sz="900" dirty="0">
              <a:solidFill>
                <a:schemeClr val="bg1"/>
              </a:solidFill>
              <a:latin typeface="+mj-lt"/>
              <a:cs typeface="Calibri"/>
            </a:endParaRPr>
          </a:p>
          <a:p>
            <a:pPr marL="557213" lvl="1" indent="-214313" algn="l">
              <a:buFont typeface="Arial" panose="020B0604020202020204" pitchFamily="34" charset="0"/>
              <a:buChar char="•"/>
            </a:pPr>
            <a:endParaRPr lang="en-US" sz="1500" dirty="0">
              <a:solidFill>
                <a:schemeClr val="bg1"/>
              </a:solidFill>
              <a:ea typeface="+mn-lt"/>
              <a:cs typeface="+mn-lt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sz="1500" i="1" dirty="0">
              <a:solidFill>
                <a:schemeClr val="bg1"/>
              </a:solidFill>
              <a:ea typeface="+mn-lt"/>
              <a:cs typeface="+mn-lt"/>
            </a:endParaRPr>
          </a:p>
          <a:p>
            <a:pPr marL="214313" indent="-214313" algn="l">
              <a:buFont typeface="Arial,Sans-Serif" panose="020B0604020202020204" pitchFamily="34" charset="0"/>
              <a:buChar char="•"/>
            </a:pPr>
            <a:endParaRPr lang="en-US" sz="1500" i="1" dirty="0">
              <a:solidFill>
                <a:schemeClr val="bg1"/>
              </a:solidFill>
              <a:cs typeface="Calibri"/>
            </a:endParaRPr>
          </a:p>
          <a:p>
            <a:pPr marL="214313" indent="-214313" algn="l">
              <a:buFont typeface="Arial" panose="020B0604020202020204" pitchFamily="34" charset="0"/>
              <a:buChar char="•"/>
            </a:pPr>
            <a:endParaRPr lang="en-US" sz="1500" dirty="0">
              <a:solidFill>
                <a:schemeClr val="bg1"/>
              </a:solidFill>
              <a:latin typeface="+mj-lt"/>
              <a:cs typeface="Calibri"/>
            </a:endParaRPr>
          </a:p>
          <a:p>
            <a:pPr lvl="2" algn="l"/>
            <a:endParaRPr lang="en-US" sz="1500" dirty="0">
              <a:solidFill>
                <a:schemeClr val="bg1"/>
              </a:solidFill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09187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8511521-843E-4045-BA20-A6A1730DFC55}"/>
              </a:ext>
            </a:extLst>
          </p:cNvPr>
          <p:cNvSpPr/>
          <p:nvPr/>
        </p:nvSpPr>
        <p:spPr>
          <a:xfrm>
            <a:off x="11785" y="89911"/>
            <a:ext cx="9144000" cy="530915"/>
          </a:xfrm>
          <a:prstGeom prst="rect">
            <a:avLst/>
          </a:prstGeom>
        </p:spPr>
        <p:txBody>
          <a:bodyPr wrap="square" lIns="68580" tIns="34290" rIns="68580" bIns="34290" anchor="t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 dirty="0">
                <a:solidFill>
                  <a:schemeClr val="bg1"/>
                </a:solidFill>
                <a:cs typeface="Arial"/>
              </a:rPr>
              <a:t>The Role of the ESOP Contractors Community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B7DC749E-51FB-4234-8B83-350A9B9A6341}"/>
              </a:ext>
            </a:extLst>
          </p:cNvPr>
          <p:cNvSpPr txBox="1">
            <a:spLocks/>
          </p:cNvSpPr>
          <p:nvPr/>
        </p:nvSpPr>
        <p:spPr bwMode="auto">
          <a:xfrm>
            <a:off x="143085" y="833817"/>
            <a:ext cx="8881399" cy="1831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ECR members, and the larger ESOP DoD contractor community, has been the driving force in advancing this program and partnering with DoD.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Engagement at the Contracting Officer (CO) level is critical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ECR has material to answer COs questions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Communication is appreciated!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en-US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Please help us ensure a success for Sec. 874 by: 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Working with your contracting officers to use the authority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Direct CO ESOP education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Filling all 9 application slots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Communicate to ECR about approval, CO feedback, challenges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Joining ECR</a:t>
            </a:r>
          </a:p>
          <a:p>
            <a:pPr marL="214313" indent="-214313" algn="l">
              <a:buFont typeface="Arial" panose="020B0604020202020204" pitchFamily="34" charset="0"/>
              <a:buChar char="•"/>
            </a:pPr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14313" indent="-214313" algn="l">
              <a:buFont typeface="Arial" panose="020B0604020202020204" pitchFamily="34" charset="0"/>
              <a:buChar char="•"/>
            </a:pPr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14313" indent="-214313" algn="l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bg1"/>
              </a:solidFill>
              <a:latin typeface="+mj-lt"/>
              <a:cs typeface="Calibri"/>
            </a:endParaRPr>
          </a:p>
          <a:p>
            <a:pPr lvl="1" algn="l"/>
            <a:endParaRPr lang="en-US" sz="900" dirty="0">
              <a:solidFill>
                <a:schemeClr val="bg1"/>
              </a:solidFill>
              <a:latin typeface="+mj-lt"/>
              <a:cs typeface="Calibri"/>
            </a:endParaRPr>
          </a:p>
          <a:p>
            <a:pPr marL="557213" lvl="1" indent="-214313" algn="l">
              <a:buFont typeface="Arial" panose="020B0604020202020204" pitchFamily="34" charset="0"/>
              <a:buChar char="•"/>
            </a:pPr>
            <a:endParaRPr lang="en-US" sz="1500" dirty="0">
              <a:solidFill>
                <a:schemeClr val="bg1"/>
              </a:solidFill>
              <a:ea typeface="+mn-lt"/>
              <a:cs typeface="+mn-lt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sz="1500" i="1" dirty="0">
              <a:solidFill>
                <a:schemeClr val="bg1"/>
              </a:solidFill>
              <a:ea typeface="+mn-lt"/>
              <a:cs typeface="+mn-lt"/>
            </a:endParaRPr>
          </a:p>
          <a:p>
            <a:pPr marL="214313" indent="-214313" algn="l">
              <a:buFont typeface="Arial,Sans-Serif" panose="020B0604020202020204" pitchFamily="34" charset="0"/>
              <a:buChar char="•"/>
            </a:pPr>
            <a:endParaRPr lang="en-US" sz="1500" i="1" dirty="0">
              <a:solidFill>
                <a:schemeClr val="bg1"/>
              </a:solidFill>
              <a:cs typeface="Calibri"/>
            </a:endParaRPr>
          </a:p>
          <a:p>
            <a:pPr marL="214313" indent="-214313" algn="l">
              <a:buFont typeface="Arial" panose="020B0604020202020204" pitchFamily="34" charset="0"/>
              <a:buChar char="•"/>
            </a:pPr>
            <a:endParaRPr lang="en-US" sz="1500" dirty="0">
              <a:solidFill>
                <a:schemeClr val="bg1"/>
              </a:solidFill>
              <a:latin typeface="+mj-lt"/>
              <a:cs typeface="Calibri"/>
            </a:endParaRPr>
          </a:p>
          <a:p>
            <a:pPr lvl="2" algn="l"/>
            <a:endParaRPr lang="en-US" sz="1500" dirty="0">
              <a:solidFill>
                <a:schemeClr val="bg1"/>
              </a:solidFill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57372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91DCD22-4C55-FF53-BB3A-DF19CE049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37" y="80872"/>
            <a:ext cx="8997931" cy="530915"/>
          </a:xfrm>
          <a:prstGeom prst="rect">
            <a:avLst/>
          </a:prstGeom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3000" b="1" dirty="0">
                <a:solidFill>
                  <a:schemeClr val="bg1"/>
                </a:solidFill>
                <a:latin typeface="+mj-lt"/>
                <a:cs typeface="Arial"/>
              </a:rPr>
              <a:t>ECR’s 2023: Sec. 874 Improvement Asks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88F592-878E-E394-DA99-37EE24ED996B}"/>
              </a:ext>
            </a:extLst>
          </p:cNvPr>
          <p:cNvSpPr txBox="1"/>
          <p:nvPr/>
        </p:nvSpPr>
        <p:spPr>
          <a:xfrm>
            <a:off x="212123" y="815834"/>
            <a:ext cx="8863445" cy="2138714"/>
          </a:xfrm>
          <a:prstGeom prst="rect">
            <a:avLst/>
          </a:prstGeom>
          <a:noFill/>
        </p:spPr>
        <p:txBody>
          <a:bodyPr wrap="square" lIns="68580" tIns="34290" rIns="68580" bIns="34290" anchor="t">
            <a:noAutofit/>
          </a:bodyPr>
          <a:lstStyle/>
          <a:p>
            <a:pPr marL="257175" indent="-257175"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</a:pPr>
            <a:r>
              <a:rPr lang="en-US" sz="2100" b="1" i="1" dirty="0">
                <a:solidFill>
                  <a:schemeClr val="bg1"/>
                </a:solidFill>
                <a:latin typeface="Calibri"/>
                <a:ea typeface="Calibri" panose="020F0502020204030204" pitchFamily="34" charset="0"/>
                <a:cs typeface="Calibri"/>
              </a:rPr>
              <a:t>Making the authority permanent to create a strong incentive for businesses to become 100% ESOP</a:t>
            </a:r>
            <a:endParaRPr lang="en-US" sz="2100" b="1" i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57175" indent="-257175"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</a:pPr>
            <a:endParaRPr lang="en-US" sz="2100" b="1" i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57175" indent="-257175"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</a:pPr>
            <a:r>
              <a:rPr lang="en-US" sz="2100" b="1" i="1" dirty="0">
                <a:solidFill>
                  <a:schemeClr val="bg1"/>
                </a:solidFill>
                <a:latin typeface="Calibri"/>
                <a:ea typeface="Calibri" panose="020F0502020204030204" pitchFamily="34" charset="0"/>
                <a:cs typeface="Calibri"/>
              </a:rPr>
              <a:t>Enhancing the incentive for companies to become 100% ESOPs by clarifying the one-time limit</a:t>
            </a:r>
            <a:endParaRPr lang="en-US" sz="2100" b="1" i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57175" indent="-257175"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</a:pPr>
            <a:endParaRPr lang="en-US" sz="2100" b="1" i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57175" indent="-257175">
              <a:buSzPts val="1200"/>
              <a:buFont typeface="Wingdings" panose="05000000000000000000" pitchFamily="2" charset="2"/>
              <a:buChar char=""/>
            </a:pPr>
            <a:r>
              <a:rPr lang="en-US" sz="2100" b="1" i="1" dirty="0">
                <a:solidFill>
                  <a:schemeClr val="bg1"/>
                </a:solidFill>
                <a:latin typeface="Calibri"/>
                <a:ea typeface="Calibri" panose="020F0502020204030204" pitchFamily="34" charset="0"/>
                <a:cs typeface="Calibri"/>
              </a:rPr>
              <a:t>Clarifying amounts allowed to be expended on subcontractors </a:t>
            </a:r>
            <a:endParaRPr lang="en-US" sz="2100" b="1" i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57175" indent="-257175"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</a:pPr>
            <a:endParaRPr lang="en-US" sz="2100" b="1" i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57175" indent="-257175"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</a:pPr>
            <a:r>
              <a:rPr lang="en-US" sz="2100" b="1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Expanding Sec. 874 authority to all federal agencies​</a:t>
            </a:r>
            <a:endParaRPr lang="en-US" sz="21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D59C6D2-9DCB-0B19-0A4F-49EC410125CD}"/>
              </a:ext>
            </a:extLst>
          </p:cNvPr>
          <p:cNvSpPr txBox="1"/>
          <p:nvPr/>
        </p:nvSpPr>
        <p:spPr>
          <a:xfrm>
            <a:off x="254479" y="4166558"/>
            <a:ext cx="8635042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Strategy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Working the asks as part of the FY24 National Defense Authorization Act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Have already met with key Committee staff and Members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Building out messages and materials to support these asks</a:t>
            </a:r>
          </a:p>
        </p:txBody>
      </p:sp>
    </p:spTree>
    <p:extLst>
      <p:ext uri="{BB962C8B-B14F-4D97-AF65-F5344CB8AC3E}">
        <p14:creationId xmlns:p14="http://schemas.microsoft.com/office/powerpoint/2010/main" val="1917576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8511521-843E-4045-BA20-A6A1730DFC55}"/>
              </a:ext>
            </a:extLst>
          </p:cNvPr>
          <p:cNvSpPr/>
          <p:nvPr/>
        </p:nvSpPr>
        <p:spPr>
          <a:xfrm>
            <a:off x="35559" y="0"/>
            <a:ext cx="91287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ECR’s Broader Efforts</a:t>
            </a:r>
            <a:endParaRPr lang="en-US" sz="36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AD1B7D-F1F2-BB31-E1CD-C220EFFF2C0E}"/>
              </a:ext>
            </a:extLst>
          </p:cNvPr>
          <p:cNvSpPr txBox="1"/>
          <p:nvPr/>
        </p:nvSpPr>
        <p:spPr>
          <a:xfrm>
            <a:off x="152400" y="914400"/>
            <a:ext cx="8905336" cy="358046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  <a:latin typeface="+mn-lt"/>
                <a:cs typeface="Calibri"/>
              </a:rPr>
              <a:t>Working to position our issues for a Small Business Committee hearing</a:t>
            </a:r>
          </a:p>
          <a:p>
            <a:pPr marL="800100" lvl="1" indent="-342900">
              <a:spcBef>
                <a:spcPts val="750"/>
              </a:spcBef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/>
                </a:solidFill>
                <a:latin typeface="+mn-lt"/>
                <a:cs typeface="Calibri"/>
              </a:rPr>
              <a:t>As part of a broader effort to solve small business growth challenges</a:t>
            </a:r>
          </a:p>
          <a:p>
            <a:pPr marL="800100" lvl="1" indent="-342900">
              <a:spcBef>
                <a:spcPts val="750"/>
              </a:spcBef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/>
                </a:solidFill>
                <a:latin typeface="+mn-lt"/>
                <a:cs typeface="Calibri"/>
              </a:rPr>
              <a:t>Look at hurdles for certain businesses to become ESOP</a:t>
            </a:r>
          </a:p>
          <a:p>
            <a:pPr marL="800100" lvl="1" indent="-342900">
              <a:spcBef>
                <a:spcPts val="750"/>
              </a:spcBef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/>
                </a:solidFill>
                <a:latin typeface="+mn-lt"/>
                <a:cs typeface="Calibri"/>
              </a:rPr>
              <a:t>Gain support for Sec. 874 government-wide expansion</a:t>
            </a:r>
          </a:p>
          <a:p>
            <a:pPr marL="342900" indent="-342900">
              <a:spcBef>
                <a:spcPts val="750"/>
              </a:spcBef>
              <a:buFont typeface="Wingdings" panose="05000000000000000000" pitchFamily="2" charset="2"/>
              <a:buChar char="ü"/>
            </a:pPr>
            <a:endParaRPr lang="en-US" sz="2000" b="1" dirty="0">
              <a:solidFill>
                <a:schemeClr val="bg1"/>
              </a:solidFill>
              <a:latin typeface="+mn-lt"/>
              <a:cs typeface="Calibri"/>
            </a:endParaRPr>
          </a:p>
          <a:p>
            <a:pPr marL="342900" indent="-342900"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  <a:latin typeface="+mn-lt"/>
                <a:cs typeface="Calibri"/>
              </a:rPr>
              <a:t>Small Business Partners add a unique perspective </a:t>
            </a:r>
          </a:p>
          <a:p>
            <a:pPr marL="342900" indent="-342900">
              <a:spcBef>
                <a:spcPts val="750"/>
              </a:spcBef>
              <a:buFont typeface="Arial" panose="020B0604020202020204" pitchFamily="34" charset="0"/>
              <a:buChar char="•"/>
            </a:pPr>
            <a:endParaRPr lang="en-US" sz="2000" b="1" dirty="0">
              <a:solidFill>
                <a:schemeClr val="bg1"/>
              </a:solidFill>
              <a:latin typeface="+mn-lt"/>
              <a:cs typeface="Calibri"/>
            </a:endParaRPr>
          </a:p>
          <a:p>
            <a:pPr marL="342900" indent="-342900"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  <a:latin typeface="+mn-lt"/>
                <a:cs typeface="Calibri"/>
              </a:rPr>
              <a:t>Future introduction of broader ECR priority legislation to help message, educate, and position key issues. </a:t>
            </a:r>
          </a:p>
        </p:txBody>
      </p:sp>
    </p:spTree>
    <p:extLst>
      <p:ext uri="{BB962C8B-B14F-4D97-AF65-F5344CB8AC3E}">
        <p14:creationId xmlns:p14="http://schemas.microsoft.com/office/powerpoint/2010/main" val="3643145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8511521-843E-4045-BA20-A6A1730DFC55}"/>
              </a:ext>
            </a:extLst>
          </p:cNvPr>
          <p:cNvSpPr/>
          <p:nvPr/>
        </p:nvSpPr>
        <p:spPr>
          <a:xfrm>
            <a:off x="1148714" y="0"/>
            <a:ext cx="684657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>
                <a:solidFill>
                  <a:prstClr val="white"/>
                </a:solidFill>
                <a:cs typeface="Arial" panose="020B0604020202020204" pitchFamily="34" charset="0"/>
              </a:rPr>
              <a:t>Membership </a:t>
            </a:r>
            <a:endParaRPr lang="en-US" sz="3000" b="1">
              <a:solidFill>
                <a:prstClr val="black"/>
              </a:solidFill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813C06C8-FFFD-421B-AA08-678A9D3C6F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70018249"/>
              </p:ext>
            </p:extLst>
          </p:nvPr>
        </p:nvGraphicFramePr>
        <p:xfrm>
          <a:off x="186829" y="762000"/>
          <a:ext cx="8770340" cy="15181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4" name="Group 3">
            <a:extLst>
              <a:ext uri="{FF2B5EF4-FFF2-40B4-BE49-F238E27FC236}">
                <a16:creationId xmlns:a16="http://schemas.microsoft.com/office/drawing/2014/main" id="{3AC87E9C-C44C-42DD-BEC0-69AC0D0181F3}"/>
              </a:ext>
            </a:extLst>
          </p:cNvPr>
          <p:cNvGrpSpPr/>
          <p:nvPr/>
        </p:nvGrpSpPr>
        <p:grpSpPr>
          <a:xfrm>
            <a:off x="186829" y="2469828"/>
            <a:ext cx="8569232" cy="3245172"/>
            <a:chOff x="313510" y="966650"/>
            <a:chExt cx="11425643" cy="4326895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72EE1005-AD80-4C06-ACF8-BF546B35D35C}"/>
                </a:ext>
              </a:extLst>
            </p:cNvPr>
            <p:cNvSpPr/>
            <p:nvPr/>
          </p:nvSpPr>
          <p:spPr>
            <a:xfrm>
              <a:off x="313510" y="966650"/>
              <a:ext cx="5547359" cy="432689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000" b="1" u="sng"/>
                <a:t>Executive Roundtable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en-US"/>
                <a:t>ECR “Board”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en-US"/>
                <a:t>Drives overall ECR direction and policy priorities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en-US"/>
                <a:t>Quarterly meetings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en-US"/>
                <a:t>Supports political giving and political engagement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en-US"/>
                <a:t>Participates in sole-source implementation 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en-US"/>
                <a:t>Assists in Membership recruitment</a:t>
              </a:r>
            </a:p>
            <a:p>
              <a:pPr algn="ctr"/>
              <a:r>
                <a:rPr lang="en-US" b="1" i="1"/>
                <a:t>Current @ $25,000/year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/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7A12C684-3CC9-4095-9D8B-551B58E44AFD}"/>
                </a:ext>
              </a:extLst>
            </p:cNvPr>
            <p:cNvSpPr/>
            <p:nvPr/>
          </p:nvSpPr>
          <p:spPr>
            <a:xfrm>
              <a:off x="6096000" y="966650"/>
              <a:ext cx="5643153" cy="432689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000" b="1" u="sng" dirty="0"/>
                <a:t>Supporter Level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en-US" dirty="0"/>
                <a:t>Supports advocacy and political engagement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en-US" dirty="0"/>
                <a:t>Access to monthly update calls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en-US" dirty="0"/>
                <a:t>Participates in the sole-source implementation 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en-US" dirty="0"/>
                <a:t>Dues support ECR consultants and data research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dirty="0"/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en-US" dirty="0"/>
            </a:p>
            <a:p>
              <a:pPr algn="ctr"/>
              <a:r>
                <a:rPr lang="en-US" b="1" i="1" dirty="0"/>
                <a:t>Current @ $10,000/year</a:t>
              </a:r>
            </a:p>
            <a:p>
              <a:r>
                <a:rPr lang="en-US" dirty="0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4629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695447e-dcab-4201-b6d4-9a6c9a18ca9c" xsi:nil="true"/>
    <lcf76f155ced4ddcb4097134ff3c332f xmlns="a5ec7bdb-4640-4ce8-bdb9-aaf32c714275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82797039E10F4B877B1785F1083F48" ma:contentTypeVersion="16" ma:contentTypeDescription="Create a new document." ma:contentTypeScope="" ma:versionID="1e23b995db40aaba04806ead76f01394">
  <xsd:schema xmlns:xsd="http://www.w3.org/2001/XMLSchema" xmlns:xs="http://www.w3.org/2001/XMLSchema" xmlns:p="http://schemas.microsoft.com/office/2006/metadata/properties" xmlns:ns2="a5ec7bdb-4640-4ce8-bdb9-aaf32c714275" xmlns:ns3="f695447e-dcab-4201-b6d4-9a6c9a18ca9c" targetNamespace="http://schemas.microsoft.com/office/2006/metadata/properties" ma:root="true" ma:fieldsID="38dd4f5c9eafaf36aac401b4f290190b" ns2:_="" ns3:_="">
    <xsd:import namespace="a5ec7bdb-4640-4ce8-bdb9-aaf32c714275"/>
    <xsd:import namespace="f695447e-dcab-4201-b6d4-9a6c9a18ca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ec7bdb-4640-4ce8-bdb9-aaf32c7142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c190e5d-d177-4975-b4ef-fb844f368b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95447e-dcab-4201-b6d4-9a6c9a18ca9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1087f6d-bab2-4576-8bf9-71eecf17b314}" ma:internalName="TaxCatchAll" ma:showField="CatchAllData" ma:web="f695447e-dcab-4201-b6d4-9a6c9a18ca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4BABE3E-0128-4804-9378-BDCC79095F7C}">
  <ds:schemaRefs>
    <ds:schemaRef ds:uri="a5ec7bdb-4640-4ce8-bdb9-aaf32c714275"/>
    <ds:schemaRef ds:uri="f695447e-dcab-4201-b6d4-9a6c9a18ca9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E766135-3D26-491B-828C-42681B47D75A}">
  <ds:schemaRefs>
    <ds:schemaRef ds:uri="a5ec7bdb-4640-4ce8-bdb9-aaf32c714275"/>
    <ds:schemaRef ds:uri="f695447e-dcab-4201-b6d4-9a6c9a18ca9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A991021E-C19A-4AEE-808C-356568CCBD9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855</Words>
  <Application>Microsoft Office PowerPoint</Application>
  <PresentationFormat>On-screen Show (4:3)</PresentationFormat>
  <Paragraphs>154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Arial,Sans-Serif</vt:lpstr>
      <vt:lpstr>Calibri</vt:lpstr>
      <vt:lpstr>Cambria</vt:lpstr>
      <vt:lpstr>Rockwell Nova Extra Bold</vt:lpstr>
      <vt:lpstr>Segoe UI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ECR’s 2023: Sec. 874 Improvement Asks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lpunzenberger</dc:creator>
  <cp:lastModifiedBy>Matt Pearce</cp:lastModifiedBy>
  <cp:revision>8</cp:revision>
  <cp:lastPrinted>2022-06-29T17:19:30Z</cp:lastPrinted>
  <dcterms:created xsi:type="dcterms:W3CDTF">2012-09-26T12:21:36Z</dcterms:created>
  <dcterms:modified xsi:type="dcterms:W3CDTF">2023-02-06T14:57:11Z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lpwstr>8611000.00000000</vt:lpwstr>
  </property>
  <property fmtid="{D5CDD505-2E9C-101B-9397-08002B2CF9AE}" pid="3" name="ContentTypeId">
    <vt:lpwstr>0x010100B782797039E10F4B877B1785F1083F48</vt:lpwstr>
  </property>
  <property fmtid="{D5CDD505-2E9C-101B-9397-08002B2CF9AE}" pid="4" name="MediaServiceImageTags">
    <vt:lpwstr/>
  </property>
</Properties>
</file>