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399" r:id="rId6"/>
    <p:sldId id="355" r:id="rId7"/>
    <p:sldId id="768" r:id="rId8"/>
    <p:sldId id="771" r:id="rId9"/>
    <p:sldId id="772" r:id="rId10"/>
    <p:sldId id="417" r:id="rId11"/>
    <p:sldId id="773" r:id="rId12"/>
    <p:sldId id="775" r:id="rId13"/>
    <p:sldId id="762" r:id="rId14"/>
    <p:sldId id="770" r:id="rId15"/>
    <p:sldId id="765" r:id="rId16"/>
    <p:sldId id="776" r:id="rId17"/>
    <p:sldId id="402" r:id="rId1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Olson" initials="EO" lastIdx="1" clrIdx="0">
    <p:extLst>
      <p:ext uri="{19B8F6BF-5375-455C-9EA6-DF929625EA0E}">
        <p15:presenceInfo xmlns:p15="http://schemas.microsoft.com/office/powerpoint/2012/main" userId="S-1-5-21-1644491937-1343024091-725345543-1662" providerId="AD"/>
      </p:ext>
    </p:extLst>
  </p:cmAuthor>
  <p:cmAuthor id="2" name="Matt Scott" initials="MS" lastIdx="3" clrIdx="1">
    <p:extLst>
      <p:ext uri="{19B8F6BF-5375-455C-9EA6-DF929625EA0E}">
        <p15:presenceInfo xmlns:p15="http://schemas.microsoft.com/office/powerpoint/2012/main" userId="Matt Scot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79D931"/>
    <a:srgbClr val="264061"/>
    <a:srgbClr val="2A3658"/>
    <a:srgbClr val="CAD037"/>
    <a:srgbClr val="3DD97F"/>
    <a:srgbClr val="FFA981"/>
    <a:srgbClr val="CDFF8B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9F6A9-67DC-4F6E-821B-1ECAB8F45011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7B175-6FDD-4592-9E4D-06A1E3075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345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Plan: </a:t>
            </a:r>
          </a:p>
          <a:p>
            <a:r>
              <a:rPr lang="en-US" b="0"/>
              <a:t>Stephanie to discuss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94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Plan: </a:t>
            </a:r>
          </a:p>
          <a:p>
            <a:r>
              <a:rPr lang="en-US" b="0"/>
              <a:t>Matt P. to lead discussion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9100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ea typeface="Calibri"/>
                <a:cs typeface="Calibri"/>
              </a:rPr>
              <a:t>Topline messages:</a:t>
            </a:r>
          </a:p>
          <a:p>
            <a:r>
              <a:rPr lang="en-US">
                <a:ea typeface="Calibri"/>
                <a:cs typeface="Calibri"/>
              </a:rPr>
              <a:t>They were thanked for their support</a:t>
            </a:r>
          </a:p>
          <a:p>
            <a:r>
              <a:rPr lang="en-US">
                <a:ea typeface="Calibri"/>
                <a:cs typeface="Calibri"/>
              </a:rPr>
              <a:t>ECR hosted call in June to get them up to speed</a:t>
            </a:r>
          </a:p>
          <a:p>
            <a:r>
              <a:rPr lang="en-US">
                <a:ea typeface="Calibri"/>
                <a:cs typeface="Calibri"/>
              </a:rPr>
              <a:t>We need to discuss what role/engagement we can activate them for?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497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Lost </a:t>
            </a:r>
            <a:r>
              <a:rPr lang="en-US" err="1"/>
              <a:t>Dynetics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9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Lost </a:t>
            </a:r>
            <a:r>
              <a:rPr lang="en-US" err="1"/>
              <a:t>Dynetics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6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Lost </a:t>
            </a:r>
            <a:r>
              <a:rPr lang="en-US" err="1"/>
              <a:t>Dynetics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95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06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720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95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Lost </a:t>
            </a:r>
            <a:r>
              <a:rPr lang="en-US" err="1"/>
              <a:t>Dynetics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15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1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324F-5F61-434E-B4CD-3924997E727B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0A4B-CF53-4CA7-BD27-AD3731B68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450FA-EC75-4B75-A8F0-A1AB57D055B5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EB0D0-19AC-4D92-B037-0F2D7D9C1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807075"/>
            <a:ext cx="2124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807075"/>
            <a:ext cx="208121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olumn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7075"/>
            <a:ext cx="23622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2"/>
          <p:cNvGrpSpPr>
            <a:grpSpLocks/>
          </p:cNvGrpSpPr>
          <p:nvPr userDrawn="1"/>
        </p:nvGrpSpPr>
        <p:grpSpPr bwMode="auto">
          <a:xfrm>
            <a:off x="6858000" y="6121400"/>
            <a:ext cx="2057400" cy="584200"/>
            <a:chOff x="6858000" y="6120825"/>
            <a:chExt cx="2057400" cy="584775"/>
          </a:xfrm>
        </p:grpSpPr>
        <p:sp>
          <p:nvSpPr>
            <p:cNvPr id="8" name="TextBox 18"/>
            <p:cNvSpPr txBox="1"/>
            <p:nvPr/>
          </p:nvSpPr>
          <p:spPr>
            <a:xfrm>
              <a:off x="68580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V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9" name="TextBox 19"/>
            <p:cNvSpPr txBox="1"/>
            <p:nvPr/>
          </p:nvSpPr>
          <p:spPr>
            <a:xfrm>
              <a:off x="73406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E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10" name="TextBox 20"/>
            <p:cNvSpPr txBox="1"/>
            <p:nvPr/>
          </p:nvSpPr>
          <p:spPr>
            <a:xfrm>
              <a:off x="78232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11" name="TextBox 21"/>
            <p:cNvSpPr txBox="1"/>
            <p:nvPr/>
          </p:nvSpPr>
          <p:spPr>
            <a:xfrm>
              <a:off x="83058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6705600" y="6550025"/>
            <a:ext cx="2362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rgbClr val="4D4D4D"/>
                </a:solidFill>
                <a:latin typeface="+mn-lt"/>
              </a:rPr>
              <a:t>S T R A T E G I E S , L </a:t>
            </a:r>
            <a:r>
              <a:rPr lang="en-US" sz="1400" err="1">
                <a:solidFill>
                  <a:srgbClr val="4D4D4D"/>
                </a:solidFill>
                <a:latin typeface="+mn-lt"/>
              </a:rPr>
              <a:t>L</a:t>
            </a:r>
            <a:r>
              <a:rPr lang="en-US" sz="1400">
                <a:solidFill>
                  <a:srgbClr val="4D4D4D"/>
                </a:solidFill>
                <a:latin typeface="+mn-lt"/>
              </a:rPr>
              <a:t> C</a:t>
            </a:r>
          </a:p>
        </p:txBody>
      </p:sp>
      <p:sp>
        <p:nvSpPr>
          <p:cNvPr id="13" name="Oval 16"/>
          <p:cNvSpPr/>
          <p:nvPr/>
        </p:nvSpPr>
        <p:spPr>
          <a:xfrm>
            <a:off x="77343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23"/>
          <p:cNvSpPr/>
          <p:nvPr userDrawn="1"/>
        </p:nvSpPr>
        <p:spPr>
          <a:xfrm>
            <a:off x="7924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24"/>
          <p:cNvSpPr/>
          <p:nvPr userDrawn="1"/>
        </p:nvSpPr>
        <p:spPr>
          <a:xfrm>
            <a:off x="7543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  <a:lvl2pPr>
              <a:defRPr>
                <a:latin typeface="Cambria" pitchFamily="18" charset="0"/>
              </a:defRPr>
            </a:lvl2pPr>
            <a:lvl3pPr>
              <a:defRPr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1A3E-71D8-4BDB-AEF9-BF86D5E277CF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742A2-CE89-4A11-B3B4-FB9DD3823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807075"/>
            <a:ext cx="2124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807075"/>
            <a:ext cx="208121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olumn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7075"/>
            <a:ext cx="23622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2"/>
          <p:cNvGrpSpPr>
            <a:grpSpLocks/>
          </p:cNvGrpSpPr>
          <p:nvPr userDrawn="1"/>
        </p:nvGrpSpPr>
        <p:grpSpPr bwMode="auto">
          <a:xfrm>
            <a:off x="6858000" y="6121400"/>
            <a:ext cx="2057400" cy="584200"/>
            <a:chOff x="6858000" y="6120825"/>
            <a:chExt cx="2057400" cy="584775"/>
          </a:xfrm>
        </p:grpSpPr>
        <p:sp>
          <p:nvSpPr>
            <p:cNvPr id="6" name="TextBox 18"/>
            <p:cNvSpPr txBox="1"/>
            <p:nvPr/>
          </p:nvSpPr>
          <p:spPr>
            <a:xfrm>
              <a:off x="68580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V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7" name="TextBox 19"/>
            <p:cNvSpPr txBox="1"/>
            <p:nvPr/>
          </p:nvSpPr>
          <p:spPr>
            <a:xfrm>
              <a:off x="73406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E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8" name="TextBox 20"/>
            <p:cNvSpPr txBox="1"/>
            <p:nvPr/>
          </p:nvSpPr>
          <p:spPr>
            <a:xfrm>
              <a:off x="78232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9" name="TextBox 21"/>
            <p:cNvSpPr txBox="1"/>
            <p:nvPr/>
          </p:nvSpPr>
          <p:spPr>
            <a:xfrm>
              <a:off x="83058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</p:grpSp>
      <p:sp>
        <p:nvSpPr>
          <p:cNvPr id="10" name="TextBox 15"/>
          <p:cNvSpPr txBox="1"/>
          <p:nvPr userDrawn="1"/>
        </p:nvSpPr>
        <p:spPr>
          <a:xfrm>
            <a:off x="6705600" y="6550025"/>
            <a:ext cx="2362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rgbClr val="4D4D4D"/>
                </a:solidFill>
                <a:latin typeface="+mn-lt"/>
              </a:rPr>
              <a:t>S T R A T E G I E S , L </a:t>
            </a:r>
            <a:r>
              <a:rPr lang="en-US" sz="1400" err="1">
                <a:solidFill>
                  <a:srgbClr val="4D4D4D"/>
                </a:solidFill>
                <a:latin typeface="+mn-lt"/>
              </a:rPr>
              <a:t>L</a:t>
            </a:r>
            <a:r>
              <a:rPr lang="en-US" sz="1400">
                <a:solidFill>
                  <a:srgbClr val="4D4D4D"/>
                </a:solidFill>
                <a:latin typeface="+mn-lt"/>
              </a:rPr>
              <a:t> C</a:t>
            </a:r>
          </a:p>
        </p:txBody>
      </p:sp>
      <p:sp>
        <p:nvSpPr>
          <p:cNvPr id="11" name="Oval 16"/>
          <p:cNvSpPr/>
          <p:nvPr userDrawn="1"/>
        </p:nvSpPr>
        <p:spPr>
          <a:xfrm>
            <a:off x="77343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23"/>
          <p:cNvSpPr/>
          <p:nvPr userDrawn="1"/>
        </p:nvSpPr>
        <p:spPr>
          <a:xfrm>
            <a:off x="7924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24"/>
          <p:cNvSpPr/>
          <p:nvPr userDrawn="1"/>
        </p:nvSpPr>
        <p:spPr>
          <a:xfrm>
            <a:off x="7543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32E7-B787-4EA7-AE4D-8A1F8AA608B1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C7AA-9784-4C1A-85D3-B7102E580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1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E029531-8D08-4B6A-8CCB-C46C268D0C58}"/>
              </a:ext>
            </a:extLst>
          </p:cNvPr>
          <p:cNvSpPr txBox="1"/>
          <p:nvPr/>
        </p:nvSpPr>
        <p:spPr>
          <a:xfrm>
            <a:off x="0" y="4747676"/>
            <a:ext cx="9178091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  <a:latin typeface="Arial"/>
                <a:cs typeface="Arial"/>
              </a:rPr>
              <a:t>October 27, 2023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6AE75B-5E4D-49FA-9EAD-D45817DB6EBC}"/>
              </a:ext>
            </a:extLst>
          </p:cNvPr>
          <p:cNvSpPr/>
          <p:nvPr/>
        </p:nvSpPr>
        <p:spPr>
          <a:xfrm>
            <a:off x="34091" y="307848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Rockwell Nova Extra Bold" panose="020B0604020202020204" pitchFamily="18" charset="0"/>
                <a:cs typeface="Arial" panose="020B0604020202020204" pitchFamily="34" charset="0"/>
              </a:rPr>
              <a:t>ECR Community Sec. 874 Update</a:t>
            </a:r>
            <a:endParaRPr lang="en-US" sz="3000" dirty="0">
              <a:latin typeface="Rockwell Nova Extra Bold" panose="020B060402020202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BC894-EDEB-94F2-F168-F101B9DAC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335" y="667941"/>
            <a:ext cx="5075328" cy="17570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Goals 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D1B7D-F1F2-BB31-E1CD-C220EFFF2C0E}"/>
              </a:ext>
            </a:extLst>
          </p:cNvPr>
          <p:cNvSpPr txBox="1"/>
          <p:nvPr/>
        </p:nvSpPr>
        <p:spPr>
          <a:xfrm>
            <a:off x="119332" y="819509"/>
            <a:ext cx="8905336" cy="1631216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100% ESOP federal contracting goal </a:t>
            </a:r>
          </a:p>
          <a:p>
            <a:pPr marL="342900" indent="-3429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100% ESOP preference </a:t>
            </a:r>
          </a:p>
          <a:p>
            <a:pPr marL="342900" indent="-3429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Pathway for 100% ESOPs to maintain SBA certifications </a:t>
            </a:r>
          </a:p>
          <a:p>
            <a:pPr marL="342900" indent="-3429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Permanency of Sec. 874 across all federal agencies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DDEC60-9039-25B6-01DA-D7088F23414D}"/>
              </a:ext>
            </a:extLst>
          </p:cNvPr>
          <p:cNvSpPr txBox="1"/>
          <p:nvPr/>
        </p:nvSpPr>
        <p:spPr>
          <a:xfrm>
            <a:off x="119332" y="2762750"/>
            <a:ext cx="890533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+mn-lt"/>
                <a:cs typeface="+mn-lt"/>
              </a:rPr>
              <a:t>How Do We Get There?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Proof of Concept via Sec. 874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Engagement with SBA and Small Business Committees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Build a broad political support coalition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Negate antibodies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Position our issues in relevant conversations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DoD and small business industrial base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SBA Reauthorization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Robust, coordinated, and engaged ECR membership </a:t>
            </a:r>
          </a:p>
        </p:txBody>
      </p:sp>
    </p:spTree>
    <p:extLst>
      <p:ext uri="{BB962C8B-B14F-4D97-AF65-F5344CB8AC3E}">
        <p14:creationId xmlns:p14="http://schemas.microsoft.com/office/powerpoint/2010/main" val="364314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785" y="89911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ECR Participation Drives Success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122675" y="1040852"/>
            <a:ext cx="5769168" cy="436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 members are the driving force in our success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Leverage Sec. 874 to open the door to broader policy asks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Coordinated and relevant messaging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 at the Contracting Officer (CO) level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Political relationships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Financial resources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1" algn="l"/>
            <a:endParaRPr lang="en-US" sz="9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,Sans-Serif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2" algn="l"/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  <p:pic>
        <p:nvPicPr>
          <p:cNvPr id="2050" name="Picture 2" descr="Close-up Of A Puffer Fish, Bahamas Poster by Panoramic Images - Fine Art  America">
            <a:extLst>
              <a:ext uri="{FF2B5EF4-FFF2-40B4-BE49-F238E27FC236}">
                <a16:creationId xmlns:a16="http://schemas.microsoft.com/office/drawing/2014/main" id="{893A04CB-844F-E900-FFC1-D303271E8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865" y="1333232"/>
            <a:ext cx="2857500" cy="342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372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6E805E1-1887-4F47-B32B-ED02D565EEC9}"/>
              </a:ext>
            </a:extLst>
          </p:cNvPr>
          <p:cNvSpPr/>
          <p:nvPr/>
        </p:nvSpPr>
        <p:spPr>
          <a:xfrm>
            <a:off x="0" y="1390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Join ECR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952C-934C-BF67-62B0-20D0E650F35F}"/>
              </a:ext>
            </a:extLst>
          </p:cNvPr>
          <p:cNvSpPr txBox="1"/>
          <p:nvPr/>
        </p:nvSpPr>
        <p:spPr>
          <a:xfrm>
            <a:off x="136527" y="990600"/>
            <a:ext cx="9007473" cy="51937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Laser Focused on issues impacting ESOP federal contractors</a:t>
            </a:r>
          </a:p>
          <a:p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Increases ECR’s political footprint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Ensures accurate coordination on Sec. 874 implementation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Network with leaders of like-minded ESOP businesses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Helps socialize ECR objectives in the small business community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Increased resources to commission studies and data that reinforce our priorities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a typeface="Calibri"/>
                <a:cs typeface="Calibri"/>
              </a:rPr>
              <a:t>Supported engagement with Capitol Hill, DoD, and other agencies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5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5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050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48714" y="0"/>
            <a:ext cx="68465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>
                <a:solidFill>
                  <a:prstClr val="white"/>
                </a:solidFill>
                <a:cs typeface="Arial" panose="020B0604020202020204" pitchFamily="34" charset="0"/>
              </a:rPr>
              <a:t>Membership </a:t>
            </a:r>
            <a:endParaRPr lang="en-US" sz="3000" b="1">
              <a:solidFill>
                <a:prstClr val="black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4B30A4-50AA-3D1B-9FBC-A034D0744987}"/>
              </a:ext>
            </a:extLst>
          </p:cNvPr>
          <p:cNvSpPr txBox="1"/>
          <p:nvPr/>
        </p:nvSpPr>
        <p:spPr>
          <a:xfrm>
            <a:off x="257391" y="517110"/>
            <a:ext cx="8566030" cy="20621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l" rtl="0" fontAlgn="base"/>
            <a:r>
              <a:rPr lang="en-US" sz="2000" b="1" i="1" u="sng" dirty="0">
                <a:effectLst/>
                <a:latin typeface="Calibri" panose="020F0502020204030204" pitchFamily="34" charset="0"/>
              </a:rPr>
              <a:t>2023 ECR Executive Council Member ($25,000/annual)</a:t>
            </a:r>
            <a:r>
              <a:rPr lang="en-US" sz="2000" b="0" i="0" dirty="0"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Serves as ECR’s Board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Drives overall ECR direction, policy priorities, and strategy;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Quarterly Executive Council meetings and monthly calls;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Bi-annual lobby days and Hill engagement events; 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Supports political, agency, and third-party engagement;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Coordinated Sec. 874 implementation.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A1DEC0-F390-BA64-75E4-F39CBF9A221F}"/>
              </a:ext>
            </a:extLst>
          </p:cNvPr>
          <p:cNvSpPr txBox="1"/>
          <p:nvPr/>
        </p:nvSpPr>
        <p:spPr>
          <a:xfrm>
            <a:off x="257391" y="2762749"/>
            <a:ext cx="8566030" cy="2893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 rtl="0" fontAlgn="base"/>
            <a:r>
              <a:rPr lang="en-US" sz="2000" b="1" i="1" u="sng" dirty="0">
                <a:effectLst/>
                <a:latin typeface="Calibri" panose="020F0502020204030204" pitchFamily="34" charset="0"/>
              </a:rPr>
              <a:t>2023 ECR General Member Council (Tiered) </a:t>
            </a:r>
            <a:r>
              <a:rPr lang="en-US" sz="2000" b="0" i="0" dirty="0"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Participation in ECR’s monthly update calls; 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Coordinated communication/content sharing on Sec. 874 implementation; 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Access to ECR staff for questions and information requests; 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Directed advocacy engagement opportunities;  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Regular intel sharing and email updates. 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/>
            <a:r>
              <a:rPr lang="en-US" sz="1800" b="1" i="0" dirty="0">
                <a:effectLst/>
                <a:latin typeface="Calibri" panose="020F0502020204030204" pitchFamily="34" charset="0"/>
              </a:rPr>
              <a:t>Annual General Membership Dues By Headcount 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More than 1000 employee-owners: $10,000/annual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Between 250-1000 employee-owners: $5,000/annual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1" dirty="0">
                <a:effectLst/>
                <a:latin typeface="Calibri" panose="020F0502020204030204" pitchFamily="34" charset="0"/>
              </a:rPr>
              <a:t>Under 250 employee-owners: $2,500/annual 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3447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656B5F-BBDF-0F3A-7C81-E11F768C3E83}"/>
              </a:ext>
            </a:extLst>
          </p:cNvPr>
          <p:cNvSpPr txBox="1"/>
          <p:nvPr/>
        </p:nvSpPr>
        <p:spPr>
          <a:xfrm>
            <a:off x="381000" y="2438400"/>
            <a:ext cx="8680271" cy="9925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+mn-lt"/>
                <a:ea typeface="Calibri"/>
                <a:cs typeface="Calibri"/>
              </a:rPr>
              <a:t>Discussion</a:t>
            </a:r>
            <a:r>
              <a:rPr lang="en-US" sz="3600" i="1">
                <a:solidFill>
                  <a:schemeClr val="bg1"/>
                </a:solidFill>
                <a:latin typeface="+mn-lt"/>
                <a:ea typeface="Calibri"/>
                <a:cs typeface="Calibri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551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75998C-517C-4E0F-92DD-5502546D4CBD}"/>
              </a:ext>
            </a:extLst>
          </p:cNvPr>
          <p:cNvSpPr txBox="1">
            <a:spLocks/>
          </p:cNvSpPr>
          <p:nvPr/>
        </p:nvSpPr>
        <p:spPr bwMode="auto">
          <a:xfrm>
            <a:off x="294550" y="1066800"/>
            <a:ext cx="8764689" cy="364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/>
              </a:rPr>
              <a:t>ECR Sec. 874 Improvement Update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/>
              </a:rPr>
              <a:t>ECR Activities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/>
              <a:buAutoNum type="arabicPeriod"/>
            </a:pPr>
            <a:endPara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Times New Roman"/>
              </a:rPr>
              <a:t>Long-term Goals</a:t>
            </a:r>
            <a:endParaRPr lang="en-US" dirty="0">
              <a:solidFill>
                <a:schemeClr val="bg1"/>
              </a:solidFill>
              <a:cs typeface="Times New Roman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Get Involved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Discussion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tx1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725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8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-84761" y="15240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>
                <a:solidFill>
                  <a:prstClr val="white"/>
                </a:solidFill>
                <a:latin typeface="+mn-lt"/>
                <a:cs typeface="Arial" panose="020B0604020202020204" pitchFamily="34" charset="0"/>
              </a:rPr>
              <a:t>Agenda</a:t>
            </a:r>
            <a:endParaRPr lang="en-US" sz="3000" b="1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021EA7-5FE4-063D-ECBC-B37154F77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90" y="1619376"/>
            <a:ext cx="2362559" cy="236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49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C19588-5D3A-4580-9570-40C3870A37A0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ECR</a:t>
            </a:r>
            <a:endParaRPr 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0257D-0C49-3C28-F925-F0103C7616AB}"/>
              </a:ext>
            </a:extLst>
          </p:cNvPr>
          <p:cNvSpPr txBox="1"/>
          <p:nvPr/>
        </p:nvSpPr>
        <p:spPr>
          <a:xfrm>
            <a:off x="225136" y="914400"/>
            <a:ext cx="8915400" cy="447814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900" b="0" i="0" dirty="0">
                <a:solidFill>
                  <a:schemeClr val="bg1"/>
                </a:solidFill>
                <a:effectLst/>
                <a:latin typeface="+mn-lt"/>
              </a:rPr>
              <a:t>The Employee-Owned Contractor Roundtable (ECR) is a coalition of federal government contractors that are organized as private subchapter S corporations wholly-owned through an employee stock ownership plan (ESOP). The Employee-Owned Contractors Roundtable is committed to policy solutions that modernize contracting practices that align with federal government goals of increasing employee ownership.</a:t>
            </a:r>
            <a:r>
              <a:rPr lang="en-US" sz="1900" dirty="0">
                <a:solidFill>
                  <a:schemeClr val="bg1"/>
                </a:solidFill>
                <a:latin typeface="+mn-lt"/>
              </a:rPr>
              <a:t> </a:t>
            </a:r>
            <a:endParaRPr lang="en-US" sz="1900" dirty="0">
              <a:solidFill>
                <a:schemeClr val="bg1"/>
              </a:solidFill>
              <a:cs typeface="Arial"/>
            </a:endParaRPr>
          </a:p>
          <a:p>
            <a:endParaRPr lang="en-US" sz="1900" dirty="0">
              <a:solidFill>
                <a:schemeClr val="bg1"/>
              </a:solidFill>
              <a:latin typeface="+mn-lt"/>
              <a:cs typeface="Calibri"/>
            </a:endParaRPr>
          </a:p>
          <a:p>
            <a:pPr algn="l"/>
            <a:r>
              <a:rPr lang="en-US" sz="1900" b="1" i="1" dirty="0">
                <a:solidFill>
                  <a:schemeClr val="bg1"/>
                </a:solidFill>
                <a:effectLst/>
                <a:latin typeface="+mn-lt"/>
              </a:rPr>
              <a:t>ECR Values are as follows: </a:t>
            </a:r>
            <a:endParaRPr lang="en-US" sz="1900" b="1" i="1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All small businesses</a:t>
            </a:r>
            <a:r>
              <a:rPr lang="en-US" sz="1900" b="0" i="1" strike="sngStrike" dirty="0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need to thrive and have a pathway to growth</a:t>
            </a:r>
            <a:r>
              <a:rPr lang="en-US" sz="1900" i="1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and studies</a:t>
            </a:r>
            <a:r>
              <a:rPr lang="en-US" sz="1900" i="1" dirty="0">
                <a:solidFill>
                  <a:schemeClr val="bg1"/>
                </a:solidFill>
                <a:latin typeface="+mn-lt"/>
              </a:rPr>
              <a:t> </a:t>
            </a: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demonstrate the 100% ESOP structure is </a:t>
            </a:r>
            <a:r>
              <a:rPr lang="en-US" sz="1900" i="1" dirty="0">
                <a:solidFill>
                  <a:schemeClr val="bg1"/>
                </a:solidFill>
                <a:latin typeface="+mn-lt"/>
              </a:rPr>
              <a:t>preferred for</a:t>
            </a: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 growth. </a:t>
            </a:r>
            <a:endParaRPr lang="en-US" sz="1900" b="0" i="1" dirty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Creating and sustaining employee ownership is in the interest of businesses, workers, the American economy,</a:t>
            </a:r>
            <a:r>
              <a:rPr lang="en-US" sz="1900" i="1" dirty="0">
                <a:solidFill>
                  <a:schemeClr val="bg1"/>
                </a:solidFill>
                <a:latin typeface="+mn-lt"/>
              </a:rPr>
              <a:t> and</a:t>
            </a: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 the federal government. </a:t>
            </a:r>
            <a:endParaRPr lang="en-US" sz="1900" b="0" i="1" dirty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It will strengthen the U.S.  industrial base to encourage growth and prevent stagnation among small businesses  </a:t>
            </a:r>
            <a:endParaRPr lang="en-US" sz="1900" b="0" i="1" dirty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 i="1" dirty="0">
                <a:solidFill>
                  <a:schemeClr val="bg1"/>
                </a:solidFill>
                <a:effectLst/>
                <a:latin typeface="+mn-lt"/>
              </a:rPr>
              <a:t>Creating and protecting retirement value for employee-owners by giving 100% ESOPs a pathway to growth will lead to a more equitable future. </a:t>
            </a:r>
            <a:endParaRPr lang="en-US" sz="1900" b="0" i="1" dirty="0">
              <a:solidFill>
                <a:schemeClr val="bg1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4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Sec. 874 Status Update 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13A505-5F2A-5803-E3BC-E5BF181E46AC}"/>
              </a:ext>
            </a:extLst>
          </p:cNvPr>
          <p:cNvSpPr txBox="1"/>
          <p:nvPr/>
        </p:nvSpPr>
        <p:spPr>
          <a:xfrm>
            <a:off x="190500" y="914400"/>
            <a:ext cx="8810065" cy="36625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/>
                <a:cs typeface="Calibri"/>
              </a:rPr>
              <a:t>DoD Implementation via Class Deviation in November 22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  <a:p>
            <a:pPr marL="342900" indent="-342900">
              <a:buFont typeface="Arial"/>
              <a:buChar char="•"/>
            </a:pPr>
            <a:endParaRPr lang="en-US" sz="2400" b="1" i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/>
                <a:cs typeface="Calibri"/>
              </a:rPr>
              <a:t>9 Sec. 874 slots available, all have been filled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  <a:p>
            <a:pPr marL="342900" indent="-342900">
              <a:buFont typeface="Arial"/>
              <a:buChar char="•"/>
            </a:pPr>
            <a:endParaRPr lang="en-US" sz="2400" b="1" i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/>
                <a:cs typeface="Calibri"/>
              </a:rPr>
              <a:t>Implementation provided rationale for Sec. 874 improvements</a:t>
            </a:r>
          </a:p>
          <a:p>
            <a:pPr marL="342900" indent="-342900">
              <a:buFont typeface="Arial"/>
              <a:buChar char="•"/>
            </a:pPr>
            <a:endParaRPr lang="en-US" sz="2400" b="1" i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i="1" dirty="0">
                <a:solidFill>
                  <a:schemeClr val="bg1"/>
                </a:solidFill>
                <a:latin typeface="Calibri"/>
                <a:cs typeface="Calibri"/>
              </a:rPr>
              <a:t>Sec. 874 improvement language included in both House and Senate NDAA</a:t>
            </a:r>
          </a:p>
          <a:p>
            <a:pPr marL="342900" indent="-342900">
              <a:buFont typeface="Calibri"/>
              <a:buChar char="-"/>
            </a:pPr>
            <a:endParaRPr lang="en-US" sz="2000" b="1" i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42900" indent="-342900">
              <a:buFont typeface="Calibri"/>
              <a:buChar char="-"/>
            </a:pPr>
            <a:endParaRPr lang="en-US" sz="2000" b="1" i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2D84A2-4EC4-B5AD-1282-A4BD236B8046}"/>
              </a:ext>
            </a:extLst>
          </p:cNvPr>
          <p:cNvSpPr txBox="1"/>
          <p:nvPr/>
        </p:nvSpPr>
        <p:spPr>
          <a:xfrm>
            <a:off x="417979" y="4717920"/>
            <a:ext cx="8355106" cy="646331"/>
          </a:xfrm>
          <a:prstGeom prst="rect">
            <a:avLst/>
          </a:prstGeom>
          <a:solidFill>
            <a:srgbClr val="FF33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Implementation success was a direct result of coordinated engagement and messaging by ECR member companies to Contracting Officers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45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Sec. 874 Improvement Asks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D1F3E4-4AF1-1223-374F-4D0D2A2B4CC6}"/>
              </a:ext>
            </a:extLst>
          </p:cNvPr>
          <p:cNvSpPr txBox="1"/>
          <p:nvPr/>
        </p:nvSpPr>
        <p:spPr>
          <a:xfrm>
            <a:off x="305845" y="2975520"/>
            <a:ext cx="858818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l" rtl="0" fontAlgn="base">
              <a:buFont typeface="Wingdings" panose="05000000000000000000" pitchFamily="2" charset="2"/>
              <a:buChar char="Ø"/>
            </a:pPr>
            <a:r>
              <a:rPr lang="en-US" sz="1600" b="1" dirty="0"/>
              <a:t>Enhancing incentives for companies to become 100% ESOPs by amending the authority to be used one time per contract</a:t>
            </a:r>
          </a:p>
          <a:p>
            <a:pPr algn="l" rtl="0" fontAlgn="base"/>
            <a:endParaRPr lang="en-US" sz="1600" b="1" dirty="0"/>
          </a:p>
          <a:p>
            <a:pPr marL="342900" indent="-342900" algn="l" rtl="0" fontAlgn="base">
              <a:buFont typeface="Wingdings" panose="05000000000000000000" pitchFamily="2" charset="2"/>
              <a:buChar char="Ø"/>
            </a:pPr>
            <a:r>
              <a:rPr lang="en-US" sz="1600" b="1" dirty="0"/>
              <a:t>Clarifying the use of Sec. 874 for GSA contracts</a:t>
            </a:r>
          </a:p>
          <a:p>
            <a:pPr algn="l" rtl="0" fontAlgn="base"/>
            <a:endParaRPr lang="en-US" sz="16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b="1" dirty="0"/>
              <a:t>Extending pilot program authority </a:t>
            </a:r>
          </a:p>
          <a:p>
            <a:endParaRPr lang="en-US" sz="16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b="1" dirty="0"/>
              <a:t>Clarifying amounts allowed to be expended on subcontracts</a:t>
            </a:r>
          </a:p>
          <a:p>
            <a:r>
              <a:rPr lang="en-US" sz="1600" b="1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b="1" dirty="0"/>
              <a:t>Addressing Paperwork Reduction Act </a:t>
            </a:r>
            <a:endParaRPr lang="en-US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B732A8-F88F-E8ED-DB99-8F12E5FCCBA8}"/>
              </a:ext>
            </a:extLst>
          </p:cNvPr>
          <p:cNvSpPr txBox="1"/>
          <p:nvPr/>
        </p:nvSpPr>
        <p:spPr>
          <a:xfrm>
            <a:off x="305845" y="816713"/>
            <a:ext cx="844370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i="1" dirty="0">
                <a:solidFill>
                  <a:schemeClr val="bg1"/>
                </a:solidFill>
                <a:latin typeface="Calibri"/>
                <a:cs typeface="Calibri"/>
              </a:rPr>
              <a:t>Sec. 874 improvement asks targeted for inclusion in the FY24 National Defense Authorization Act</a:t>
            </a:r>
          </a:p>
          <a:p>
            <a:pPr marL="342900" indent="-342900">
              <a:buFont typeface="Arial"/>
              <a:buChar char="•"/>
            </a:pPr>
            <a:endParaRPr lang="en-US" b="1" i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i="1" dirty="0">
                <a:solidFill>
                  <a:schemeClr val="bg1"/>
                </a:solidFill>
                <a:latin typeface="Calibri"/>
                <a:cs typeface="Calibri"/>
              </a:rPr>
              <a:t>NDAA has passed 63 years in a row</a:t>
            </a:r>
          </a:p>
          <a:p>
            <a:pPr marL="342900" indent="-342900">
              <a:buFont typeface="Arial"/>
              <a:buChar char="•"/>
            </a:pPr>
            <a:endParaRPr lang="en-US" b="1" i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i="1" dirty="0">
                <a:solidFill>
                  <a:schemeClr val="bg1"/>
                </a:solidFill>
                <a:latin typeface="Calibri"/>
                <a:cs typeface="Calibri"/>
              </a:rPr>
              <a:t>Viable and relevant vehicle for ECR’s work</a:t>
            </a:r>
            <a:endParaRPr lang="en-US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04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7" y="0"/>
            <a:ext cx="9128761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Where Things Stand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CCF532-5061-FA4D-53AE-925BF649A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937040"/>
              </p:ext>
            </p:extLst>
          </p:nvPr>
        </p:nvGraphicFramePr>
        <p:xfrm>
          <a:off x="229644" y="797533"/>
          <a:ext cx="8740589" cy="4674578"/>
        </p:xfrm>
        <a:graphic>
          <a:graphicData uri="http://schemas.openxmlformats.org/drawingml/2006/table">
            <a:tbl>
              <a:tblPr/>
              <a:tblGrid>
                <a:gridCol w="5412581">
                  <a:extLst>
                    <a:ext uri="{9D8B030D-6E8A-4147-A177-3AD203B41FA5}">
                      <a16:colId xmlns:a16="http://schemas.microsoft.com/office/drawing/2014/main" val="2938211411"/>
                    </a:ext>
                  </a:extLst>
                </a:gridCol>
                <a:gridCol w="1755433">
                  <a:extLst>
                    <a:ext uri="{9D8B030D-6E8A-4147-A177-3AD203B41FA5}">
                      <a16:colId xmlns:a16="http://schemas.microsoft.com/office/drawing/2014/main" val="3590598176"/>
                    </a:ext>
                  </a:extLst>
                </a:gridCol>
                <a:gridCol w="1572575">
                  <a:extLst>
                    <a:ext uri="{9D8B030D-6E8A-4147-A177-3AD203B41FA5}">
                      <a16:colId xmlns:a16="http://schemas.microsoft.com/office/drawing/2014/main" val="38066622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0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 Requested</a:t>
                      </a: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4000" b="0" i="0" dirty="0">
                        <a:effectLst/>
                      </a:endParaRPr>
                    </a:p>
                  </a:txBody>
                  <a:tcPr marL="79403" marR="79403" marT="39701" marB="3970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0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HASC</a:t>
                      </a: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4000" b="0" i="0" dirty="0">
                        <a:effectLst/>
                      </a:endParaRPr>
                    </a:p>
                  </a:txBody>
                  <a:tcPr marL="79403" marR="79403" marT="39701" marB="3970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0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SASC</a:t>
                      </a:r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4000" b="0" i="0" dirty="0">
                        <a:effectLst/>
                      </a:endParaRPr>
                    </a:p>
                  </a:txBody>
                  <a:tcPr marL="79403" marR="79403" marT="39701" marB="3970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19087"/>
                  </a:ext>
                </a:extLst>
              </a:tr>
              <a:tr h="6705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Enhancing incentives for companies to become 100% ESOPs 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(One time per contract instead of one time per company) </a:t>
                      </a:r>
                      <a:endParaRPr lang="en-US" sz="2000" b="0" i="0" dirty="0"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1" i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Included </a:t>
                      </a:r>
                      <a:endParaRPr lang="en-US" sz="2000" b="1" i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64624"/>
                  </a:ext>
                </a:extLst>
              </a:tr>
              <a:tr h="983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GSA fix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(Allowing for the authority to be used on contracts awarded by DoD as well as </a:t>
                      </a:r>
                      <a:r>
                        <a:rPr lang="en-US" sz="1100" b="0" i="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DoD) </a:t>
                      </a:r>
                      <a:endParaRPr lang="en-US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0" i="0" dirty="0"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Included </a:t>
                      </a:r>
                      <a:endParaRPr lang="en-US" sz="2000" b="1" i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1" i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569237"/>
                  </a:ext>
                </a:extLst>
              </a:tr>
              <a:tr h="82682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Extending pilot program authority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(Conversion to an 100% ESOP takes time – 5+ years.) </a:t>
                      </a:r>
                      <a:endParaRPr lang="en-US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0" i="0" dirty="0"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 years </a:t>
                      </a:r>
                      <a:endParaRPr lang="en-US" sz="2000" b="1" i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 years </a:t>
                      </a:r>
                      <a:endParaRPr lang="en-US" sz="2000" b="1" i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47567"/>
                  </a:ext>
                </a:extLst>
              </a:tr>
              <a:tr h="983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Clarifying amounts allowed to be expended on subcontracts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(ECR heard the original restriction was added because there was concern that a 100% ESOP would subcontract to a Prime. Companies that provide products often subcontract for more than 50%.) </a:t>
                      </a:r>
                      <a:endParaRPr lang="en-US" sz="2000" b="0" i="0" dirty="0"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1" i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Included </a:t>
                      </a:r>
                      <a:endParaRPr lang="en-US" sz="2000" b="1" i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497673"/>
                  </a:ext>
                </a:extLst>
              </a:tr>
              <a:tr h="82682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Addressing Paperwork Reduction Act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20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(Sec. 874 required data collection to assess effectiveness of the program. This triggers the PRA) </a:t>
                      </a:r>
                      <a:endParaRPr lang="en-US" sz="2000" b="0" i="0" dirty="0"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 uses </a:t>
                      </a:r>
                      <a:endParaRPr lang="en-US" sz="2000" b="1" i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US" sz="20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US" sz="11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Encourage DoD to conduct rule making </a:t>
                      </a:r>
                      <a:endParaRPr lang="en-US" sz="2000" b="1" i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9403" marR="79403" marT="39701" marB="3970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0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94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785" y="89911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Looking Ahead - Sec. 874 Timeline</a:t>
            </a:r>
            <a:endParaRPr lang="en-US" sz="3000" b="1" dirty="0">
              <a:solidFill>
                <a:schemeClr val="bg1"/>
              </a:solidFill>
              <a:highlight>
                <a:srgbClr val="00FF00"/>
              </a:highlight>
              <a:cs typeface="Arial"/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250816" y="620826"/>
            <a:ext cx="8881399" cy="21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2023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NDAA conference text released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NDAA Passage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Sec. 874 Improvement implementation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FY24 NDAA Early Engagement w/Office of Defense Pricing and Contracting (DPC)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Coordinated ECR CO-level engagement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Sec. 874 expansion efforts to other federal agencies  </a:t>
            </a:r>
          </a:p>
          <a:p>
            <a:pPr algn="l"/>
            <a:endParaRPr lang="en-US" sz="2000" b="1" dirty="0">
              <a:solidFill>
                <a:schemeClr val="bg1"/>
              </a:solidFill>
              <a:latin typeface="+mj-lt"/>
              <a:cs typeface="Calibri"/>
            </a:endParaRPr>
          </a:p>
          <a:p>
            <a:pPr algn="l"/>
            <a:r>
              <a:rPr lang="en-US" sz="2000" b="1" dirty="0">
                <a:solidFill>
                  <a:schemeClr val="bg1"/>
                </a:solidFill>
                <a:latin typeface="+mj-lt"/>
                <a:cs typeface="Calibri"/>
              </a:rPr>
              <a:t>2025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j-lt"/>
                <a:cs typeface="Calibri"/>
              </a:rPr>
              <a:t>Seek additional Sec. 874 Improvements in the FY26 NDAA</a:t>
            </a:r>
          </a:p>
          <a:p>
            <a:pPr lvl="1" algn="l"/>
            <a:endParaRPr lang="en-US" sz="9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,Sans-Serif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2" algn="l"/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0B0CF6-A7BB-E670-CB2E-46F677A23508}"/>
              </a:ext>
            </a:extLst>
          </p:cNvPr>
          <p:cNvSpPr txBox="1"/>
          <p:nvPr/>
        </p:nvSpPr>
        <p:spPr>
          <a:xfrm>
            <a:off x="11785" y="5391509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Goal: Make Sec. 874 a permanent authority for 100% ESOPs in DoD </a:t>
            </a:r>
          </a:p>
        </p:txBody>
      </p:sp>
    </p:spTree>
    <p:extLst>
      <p:ext uri="{BB962C8B-B14F-4D97-AF65-F5344CB8AC3E}">
        <p14:creationId xmlns:p14="http://schemas.microsoft.com/office/powerpoint/2010/main" val="280918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785" y="89911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ECR DoD Engagement</a:t>
            </a:r>
            <a:endParaRPr lang="en-US" sz="3000" b="1" dirty="0">
              <a:solidFill>
                <a:schemeClr val="bg1"/>
              </a:solidFill>
              <a:highlight>
                <a:srgbClr val="00FF00"/>
              </a:highlight>
              <a:cs typeface="Arial"/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143085" y="721673"/>
            <a:ext cx="8881399" cy="21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Educating the DoD, all federal agencies, and Members of Congress on the value proposition of working with 100% ESOPs – and what a 100% ESOP is or isn’t – has been a critical component of our work. 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 Offices Engaged 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(list of DoD offices we have met with, or plan to meet with) the matrix you use. 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Agency engagement will pivot towards engagement and education with the Small Business Administration, GSA, and other key federal agencies like Commerce and EPA.  </a:t>
            </a:r>
            <a:endParaRPr lang="en-US" sz="9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,Sans-Serif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2" algn="l"/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563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785" y="89911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ECR’s Supporting Activities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139521" y="816563"/>
            <a:ext cx="5991723" cy="503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 with relevant industry groups to educate, build relationships, and position for participation in events to further educate on ESOP topics</a:t>
            </a:r>
            <a:r>
              <a:rPr lang="en-US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800" b="1" dirty="0">
              <a:solidFill>
                <a:schemeClr val="bg1"/>
              </a:solidFill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ESOP DoD performance study  - Dr. James </a:t>
            </a:r>
            <a:r>
              <a:rPr lang="en-US" sz="1800" dirty="0" err="1">
                <a:solidFill>
                  <a:schemeClr val="bg1"/>
                </a:solidFill>
                <a:ea typeface="+mn-lt"/>
                <a:cs typeface="+mn-lt"/>
              </a:rPr>
              <a:t>Hasik</a:t>
            </a:r>
            <a:endParaRPr lang="en-US" sz="1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671513" lvl="1" indent="-214313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ESOP Literature review</a:t>
            </a:r>
          </a:p>
          <a:p>
            <a:pPr marL="671513" lvl="1" indent="-214313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100% ESOP vs. non-ESOP performance data panel</a:t>
            </a:r>
          </a:p>
          <a:p>
            <a:pPr marL="671513" lvl="1" indent="-214313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Benefit to DoD of increased ESOP participation in the industrial base</a:t>
            </a:r>
          </a:p>
          <a:p>
            <a:pPr marL="671513" lvl="1" indent="-214313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3</a:t>
            </a:r>
            <a:r>
              <a:rPr lang="en-US" sz="1800" baseline="30000" dirty="0">
                <a:solidFill>
                  <a:schemeClr val="bg1"/>
                </a:solidFill>
                <a:ea typeface="+mn-lt"/>
                <a:cs typeface="+mn-lt"/>
              </a:rPr>
              <a:t>rd</a:t>
            </a:r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 party studies provide outside validation of key messaging points and can be leveraged for advocacy and education activities. </a:t>
            </a:r>
          </a:p>
          <a:p>
            <a:pPr marL="671513" lvl="1" indent="-214313" algn="l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,Sans-Serif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2" algn="l"/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  <p:pic>
        <p:nvPicPr>
          <p:cNvPr id="1026" name="Picture 2" descr="NDIA 2020 Logo">
            <a:extLst>
              <a:ext uri="{FF2B5EF4-FFF2-40B4-BE49-F238E27FC236}">
                <a16:creationId xmlns:a16="http://schemas.microsoft.com/office/drawing/2014/main" id="{FECEA01D-C736-E1F6-2792-A3182DB42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100" y="905634"/>
            <a:ext cx="2323815" cy="70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SC Membership List">
            <a:extLst>
              <a:ext uri="{FF2B5EF4-FFF2-40B4-BE49-F238E27FC236}">
                <a16:creationId xmlns:a16="http://schemas.microsoft.com/office/drawing/2014/main" id="{E2A1DCFD-2FB3-5084-11E1-14542D352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240" y="1809537"/>
            <a:ext cx="2889675" cy="70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DDING MULTIMEDIA AIA Unveils its Vision of Aerospace in 2050: Flying Cars,  Supersonic Jets, Space Tourism &amp; More | Business Wire">
            <a:extLst>
              <a:ext uri="{FF2B5EF4-FFF2-40B4-BE49-F238E27FC236}">
                <a16:creationId xmlns:a16="http://schemas.microsoft.com/office/drawing/2014/main" id="{1158F79F-19D0-C135-95B9-4AB18E56B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808" y="2763377"/>
            <a:ext cx="2889676" cy="7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BENC Certification — WBEC Pacific | Women's Business Enterprise Council  Pacific">
            <a:extLst>
              <a:ext uri="{FF2B5EF4-FFF2-40B4-BE49-F238E27FC236}">
                <a16:creationId xmlns:a16="http://schemas.microsoft.com/office/drawing/2014/main" id="{533913B0-E5B0-4CE2-CBF8-2F5F3A0695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6" t="23755" r="21200" b="27291"/>
          <a:stretch/>
        </p:blipFill>
        <p:spPr bwMode="auto">
          <a:xfrm>
            <a:off x="6418053" y="3763874"/>
            <a:ext cx="2606431" cy="146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74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7" ma:contentTypeDescription="Create a new document." ma:contentTypeScope="" ma:versionID="b5365e0342d56f0f59a5e1ea43ff9055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da800803041a5c29adee96bfe5e1acd4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91021E-C19A-4AEE-808C-356568CCB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56E6AC-702C-4563-B7F6-7461006675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BABE3E-0128-4804-9378-BDCC79095F7C}">
  <ds:schemaRefs>
    <ds:schemaRef ds:uri="a5ec7bdb-4640-4ce8-bdb9-aaf32c714275"/>
    <ds:schemaRef ds:uri="f695447e-dcab-4201-b6d4-9a6c9a18ca9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1108</Words>
  <Application>Microsoft Office PowerPoint</Application>
  <PresentationFormat>On-screen Show (4:3)</PresentationFormat>
  <Paragraphs>219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Arial,Sans-Serif</vt:lpstr>
      <vt:lpstr>Calibri</vt:lpstr>
      <vt:lpstr>Cambria</vt:lpstr>
      <vt:lpstr>Rockwell Nova Extra Bold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lpunzenberger</dc:creator>
  <cp:lastModifiedBy>Matt Pearce</cp:lastModifiedBy>
  <cp:revision>56</cp:revision>
  <cp:lastPrinted>2022-06-29T17:19:30Z</cp:lastPrinted>
  <dcterms:created xsi:type="dcterms:W3CDTF">2012-09-26T12:21:36Z</dcterms:created>
  <dcterms:modified xsi:type="dcterms:W3CDTF">2023-10-26T21:35:33Z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8611000.00000000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