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notesMasterIdLst>
    <p:notesMasterId r:id="rId20"/>
  </p:notesMasterIdLst>
  <p:sldIdLst>
    <p:sldId id="5965" r:id="rId5"/>
    <p:sldId id="5964" r:id="rId6"/>
    <p:sldId id="5986" r:id="rId7"/>
    <p:sldId id="5994" r:id="rId8"/>
    <p:sldId id="5992" r:id="rId9"/>
    <p:sldId id="5995" r:id="rId10"/>
    <p:sldId id="5954" r:id="rId11"/>
    <p:sldId id="5982" r:id="rId12"/>
    <p:sldId id="5993" r:id="rId13"/>
    <p:sldId id="5989" r:id="rId14"/>
    <p:sldId id="5981" r:id="rId15"/>
    <p:sldId id="5996" r:id="rId16"/>
    <p:sldId id="5997" r:id="rId17"/>
    <p:sldId id="5991" r:id="rId18"/>
    <p:sldId id="5976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67C76C-3ED8-C8FA-C267-C4FD5558C01F}" name="Erik Olson" initials="EO" userId="ba372dbd565d2768" providerId="Windows Live"/>
  <p188:author id="{178CEFF2-C755-64D8-7148-4031AE777FF2}" name="Matt Scott" initials="MS" userId="S::mscott@vennstrategies.com::e3b21f49-feec-4233-931c-ce1b3ef6b6a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Pearce" initials="MP" lastIdx="1" clrIdx="0">
    <p:extLst>
      <p:ext uri="{19B8F6BF-5375-455C-9EA6-DF929625EA0E}">
        <p15:presenceInfo xmlns:p15="http://schemas.microsoft.com/office/powerpoint/2012/main" userId="Matt Pear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264061"/>
    <a:srgbClr val="375067"/>
    <a:srgbClr val="006FAC"/>
    <a:srgbClr val="A6A6A6"/>
    <a:srgbClr val="D9D9D9"/>
    <a:srgbClr val="6EBEEA"/>
    <a:srgbClr val="6D6D6D"/>
    <a:srgbClr val="CCCCCC"/>
    <a:srgbClr val="78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EF8DB-3826-4B39-80A6-E4FD077A3C19}" v="1" dt="2024-09-17T19:54:35.321"/>
    <p1510:client id="{B8B140DC-3542-4457-A228-28CB74EF30CA}" v="3" dt="2024-09-16T20:39:43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2" autoAdjust="0"/>
    <p:restoredTop sz="94694"/>
  </p:normalViewPr>
  <p:slideViewPr>
    <p:cSldViewPr snapToGrid="0">
      <p:cViewPr varScale="1">
        <p:scale>
          <a:sx n="150" d="100"/>
          <a:sy n="150" d="100"/>
        </p:scale>
        <p:origin x="3666" y="13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Halcrow" userId="bfaa66868a7fc76b" providerId="LiveId" clId="{B8B140DC-3542-4457-A228-28CB74EF30CA}"/>
    <pc:docChg chg="addSld modSld">
      <pc:chgData name="Stephanie Halcrow" userId="bfaa66868a7fc76b" providerId="LiveId" clId="{B8B140DC-3542-4457-A228-28CB74EF30CA}" dt="2024-09-16T20:40:09.863" v="74" actId="20577"/>
      <pc:docMkLst>
        <pc:docMk/>
      </pc:docMkLst>
      <pc:sldChg chg="modSp add mod">
        <pc:chgData name="Stephanie Halcrow" userId="bfaa66868a7fc76b" providerId="LiveId" clId="{B8B140DC-3542-4457-A228-28CB74EF30CA}" dt="2024-09-16T20:40:09.863" v="74" actId="20577"/>
        <pc:sldMkLst>
          <pc:docMk/>
          <pc:sldMk cId="2056417815" sldId="5976"/>
        </pc:sldMkLst>
        <pc:spChg chg="mod">
          <ac:chgData name="Stephanie Halcrow" userId="bfaa66868a7fc76b" providerId="LiveId" clId="{B8B140DC-3542-4457-A228-28CB74EF30CA}" dt="2024-09-16T20:40:09.863" v="74" actId="20577"/>
          <ac:spMkLst>
            <pc:docMk/>
            <pc:sldMk cId="2056417815" sldId="5976"/>
            <ac:spMk id="2" creationId="{CEE0E81D-7F60-7D3E-466C-F8F6661FB11E}"/>
          </ac:spMkLst>
        </pc:spChg>
      </pc:sldChg>
    </pc:docChg>
  </pc:docChgLst>
  <pc:docChgLst>
    <pc:chgData name="Stephanie Halcrow" userId="bfaa66868a7fc76b" providerId="LiveId" clId="{209EF8DB-3826-4B39-80A6-E4FD077A3C19}"/>
    <pc:docChg chg="modSld modNotesMaster">
      <pc:chgData name="Stephanie Halcrow" userId="bfaa66868a7fc76b" providerId="LiveId" clId="{209EF8DB-3826-4B39-80A6-E4FD077A3C19}" dt="2024-09-17T19:57:11.391" v="22" actId="20577"/>
      <pc:docMkLst>
        <pc:docMk/>
      </pc:docMkLst>
      <pc:sldChg chg="modSp mod">
        <pc:chgData name="Stephanie Halcrow" userId="bfaa66868a7fc76b" providerId="LiveId" clId="{209EF8DB-3826-4B39-80A6-E4FD077A3C19}" dt="2024-09-17T12:33:39.231" v="12" actId="6549"/>
        <pc:sldMkLst>
          <pc:docMk/>
          <pc:sldMk cId="1324111177" sldId="5964"/>
        </pc:sldMkLst>
        <pc:spChg chg="mod">
          <ac:chgData name="Stephanie Halcrow" userId="bfaa66868a7fc76b" providerId="LiveId" clId="{209EF8DB-3826-4B39-80A6-E4FD077A3C19}" dt="2024-09-17T12:33:39.231" v="12" actId="6549"/>
          <ac:spMkLst>
            <pc:docMk/>
            <pc:sldMk cId="1324111177" sldId="5964"/>
            <ac:spMk id="3" creationId="{65BCFC24-812A-A49C-D524-540074DB2BD7}"/>
          </ac:spMkLst>
        </pc:spChg>
      </pc:sldChg>
      <pc:sldChg chg="modSp mod">
        <pc:chgData name="Stephanie Halcrow" userId="bfaa66868a7fc76b" providerId="LiveId" clId="{209EF8DB-3826-4B39-80A6-E4FD077A3C19}" dt="2024-09-17T19:57:11.391" v="22" actId="20577"/>
        <pc:sldMkLst>
          <pc:docMk/>
          <pc:sldMk cId="3364861009" sldId="5982"/>
        </pc:sldMkLst>
        <pc:spChg chg="mod">
          <ac:chgData name="Stephanie Halcrow" userId="bfaa66868a7fc76b" providerId="LiveId" clId="{209EF8DB-3826-4B39-80A6-E4FD077A3C19}" dt="2024-09-17T19:57:11.391" v="22" actId="20577"/>
          <ac:spMkLst>
            <pc:docMk/>
            <pc:sldMk cId="3364861009" sldId="5982"/>
            <ac:spMk id="7" creationId="{255BD2E2-75A8-3A52-DF98-A0CDABEFFA7F}"/>
          </ac:spMkLst>
        </pc:spChg>
      </pc:sldChg>
      <pc:sldChg chg="modSp mod">
        <pc:chgData name="Stephanie Halcrow" userId="bfaa66868a7fc76b" providerId="LiveId" clId="{209EF8DB-3826-4B39-80A6-E4FD077A3C19}" dt="2024-09-17T17:06:23.713" v="17" actId="20577"/>
        <pc:sldMkLst>
          <pc:docMk/>
          <pc:sldMk cId="4105701688" sldId="5996"/>
        </pc:sldMkLst>
        <pc:spChg chg="mod">
          <ac:chgData name="Stephanie Halcrow" userId="bfaa66868a7fc76b" providerId="LiveId" clId="{209EF8DB-3826-4B39-80A6-E4FD077A3C19}" dt="2024-09-17T17:06:23.713" v="17" actId="20577"/>
          <ac:spMkLst>
            <pc:docMk/>
            <pc:sldMk cId="4105701688" sldId="5996"/>
            <ac:spMk id="6" creationId="{2451BBD0-5AE7-AC45-3709-7B47CAAA35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846EC2E-A6B5-4FB4-8885-569145C1B0E5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85BDFD58-E265-4BC7-B188-C9F118279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DFD58-E265-4BC7-B188-C9F1182790C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9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445" y="2689695"/>
            <a:ext cx="10363200" cy="12881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986"/>
            <a:ext cx="8534400" cy="14700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8CEE-B0DE-4AD8-BF28-DB4E712B8E97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C9FD-3806-4078-A11C-2FB2A02B8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012AB3-CEC1-3B8F-AA5E-4DDF454F8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8756" y="278572"/>
            <a:ext cx="6568579" cy="22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5A2767B-12E8-3097-0F5A-70DD91F1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ACB3-F2AB-4FB0-BD44-3301AD82071A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6F10EF7-F91C-B355-81E1-E4236964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662D6-0288-46F0-BC06-7915B728F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91C370F-6C82-71E2-9D86-123039B58C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1C58673-14C8-B46F-03D7-300DC9C87AB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999193"/>
            <a:ext cx="10972800" cy="467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157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ACB3-F2AB-4FB0-BD44-3301AD82071A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A98A-71B5-4EDF-A3A8-AEE6BE03C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2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5648"/>
            <a:ext cx="5384800" cy="466762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5648"/>
            <a:ext cx="5384800" cy="466762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C75A-5963-4759-8A21-2AD27192C3FA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62D6-0288-46F0-BC06-7915B728F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CD90D-D759-A0F5-D5FE-65CF669B0A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69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438F-E558-4457-A8F2-7DF2DBE77132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83D68-74FF-41C4-9F30-3D668FFAF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AF7D40-FD72-317B-2A52-DB824D924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3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11B87-68E1-4D49-B601-BD986F480169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F144-A0A7-45BC-AB4E-9B6676C8B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5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1217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35012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591D-0692-4112-B0A0-2E9F45EA45F2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1CB8-8E0C-4EF2-AAB0-9A116C016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2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999193"/>
            <a:ext cx="10972800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EB7298-C7C1-4AA2-9964-95265F62A99D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48CB7B-C705-4D4C-9351-7E2113486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D91AD6-93FE-270E-05B4-BD706385537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09600" y="274638"/>
            <a:ext cx="10972800" cy="7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715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9" r:id="rId5"/>
    <p:sldLayoutId id="2147483730" r:id="rId6"/>
    <p:sldLayoutId id="2147483731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tt.scott@ecrcoaliti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crcoalitio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C2DB0A-5CA7-60F8-6209-E430423EA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Networking Event</a:t>
            </a:r>
            <a:br>
              <a:rPr lang="en-US" dirty="0"/>
            </a:br>
            <a:r>
              <a:rPr lang="en-US" dirty="0"/>
              <a:t>September 17,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E8BE1-6361-ACAB-3F52-9A204302E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756" y="278572"/>
            <a:ext cx="6568579" cy="22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2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31E6-6A05-B717-E44C-E1E4E782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4555"/>
          </a:xfrm>
        </p:spPr>
        <p:txBody>
          <a:bodyPr/>
          <a:lstStyle/>
          <a:p>
            <a:r>
              <a:rPr lang="en-US" noProof="0"/>
              <a:t>Rulemaking Update: Sec. 874 / Sec. 872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6DCE70-494B-FE7F-E177-900365592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DFARS Case 2024 – D004 implementing  Sec. 874 with Sec. 872 improvements initiated in January 2024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cs typeface="Calibri"/>
              </a:rPr>
              <a:t>Public comment period on draft rule ended July 27, 2024</a:t>
            </a:r>
          </a:p>
          <a:p>
            <a:pPr marL="0" indent="0">
              <a:buNone/>
              <a:defRPr/>
            </a:pPr>
            <a:endParaRPr lang="en-US" sz="2400" dirty="0">
              <a:solidFill>
                <a:prstClr val="white"/>
              </a:solidFill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Current update via DoD’s DFARS Open Cases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08/28/2024 DARC received draft final DFARS rule  from </a:t>
            </a:r>
            <a:r>
              <a:rPr lang="en-US" sz="2000" dirty="0" err="1">
                <a:solidFill>
                  <a:prstClr val="white"/>
                </a:solidFill>
                <a:latin typeface="Calibri"/>
                <a:cs typeface="Calibri"/>
              </a:rPr>
              <a:t>Adhoc</a:t>
            </a:r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 Team.  Will discuss on 09/11/2024.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Expect DFARS rule making to be completed January 2025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50882-227B-6B3F-BBB4-36893FAA5EA4}"/>
              </a:ext>
            </a:extLst>
          </p:cNvPr>
          <p:cNvSpPr txBox="1"/>
          <p:nvPr/>
        </p:nvSpPr>
        <p:spPr>
          <a:xfrm>
            <a:off x="160773" y="5948624"/>
            <a:ext cx="5395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DFARS Operating Guide:</a:t>
            </a:r>
          </a:p>
          <a:p>
            <a:r>
              <a:rPr lang="en-US" sz="1600" dirty="0"/>
              <a:t>https://www.acq.osd.mil/dpap/dars/docs/far_dfars_guide/DFARS_Operating_Guide_January_2015.pdf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A5DD0-565A-B5BF-4BF0-F7C21A457324}"/>
              </a:ext>
            </a:extLst>
          </p:cNvPr>
          <p:cNvSpPr txBox="1"/>
          <p:nvPr/>
        </p:nvSpPr>
        <p:spPr>
          <a:xfrm>
            <a:off x="7038474" y="5902457"/>
            <a:ext cx="5051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DFARS Open Cases:</a:t>
            </a:r>
          </a:p>
          <a:p>
            <a:r>
              <a:rPr lang="en-US" sz="1800"/>
              <a:t>https://www.acq.osd.mil/dpap/dars/opencases/dfarscasenum/dfars.pdf</a:t>
            </a:r>
          </a:p>
        </p:txBody>
      </p:sp>
    </p:spTree>
    <p:extLst>
      <p:ext uri="{BB962C8B-B14F-4D97-AF65-F5344CB8AC3E}">
        <p14:creationId xmlns:p14="http://schemas.microsoft.com/office/powerpoint/2010/main" val="281430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9E70FC-630B-9007-AD0C-3E31F122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5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0533E3-8201-B9CB-1E3A-9452C76F4CDB}"/>
              </a:ext>
            </a:extLst>
          </p:cNvPr>
          <p:cNvSpPr txBox="1">
            <a:spLocks/>
          </p:cNvSpPr>
          <p:nvPr/>
        </p:nvSpPr>
        <p:spPr bwMode="auto">
          <a:xfrm>
            <a:off x="914400" y="2159609"/>
            <a:ext cx="10363200" cy="128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4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968D2F-08F9-CA44-FBC2-48363445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 from Executive Council Members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51BBD0-5AE7-AC45-3709-7B47CAAA3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Dave Cook, Senior Vice President, Torch Technologies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dirty="0"/>
              <a:t>Barry Page, VP Sales</a:t>
            </a:r>
            <a:r>
              <a:rPr lang="en-US"/>
              <a:t>, Programs, </a:t>
            </a:r>
            <a:r>
              <a:rPr lang="en-US" dirty="0"/>
              <a:t>The Will-Burt Company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0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9A61-B09A-00EB-4414-E03934370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December 2024 – ECR Summit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AF8A2-6609-1EBA-BF64-709C26D04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What: Discuss policy solutions to modernize contracting practices that align with increasing employee ownership.</a:t>
            </a:r>
          </a:p>
          <a:p>
            <a:r>
              <a:rPr lang="en-US" dirty="0"/>
              <a:t>When: Wednesday, December 11</a:t>
            </a:r>
          </a:p>
          <a:p>
            <a:r>
              <a:rPr lang="en-US" dirty="0"/>
              <a:t>Where: Washington DC – Capitol Hill</a:t>
            </a:r>
          </a:p>
          <a:p>
            <a:r>
              <a:rPr lang="en-US" dirty="0"/>
              <a:t>Agenda: </a:t>
            </a:r>
          </a:p>
          <a:p>
            <a:pPr lvl="1"/>
            <a:r>
              <a:rPr lang="en-US" dirty="0"/>
              <a:t>Political Update and Outlook</a:t>
            </a:r>
          </a:p>
          <a:p>
            <a:pPr lvl="1"/>
            <a:r>
              <a:rPr lang="en-US" dirty="0"/>
              <a:t>Policy Discussions</a:t>
            </a:r>
          </a:p>
          <a:p>
            <a:pPr lvl="1"/>
            <a:r>
              <a:rPr lang="en-US" dirty="0"/>
              <a:t>Congressional Member Conversations</a:t>
            </a:r>
          </a:p>
          <a:p>
            <a:pPr lvl="1"/>
            <a:r>
              <a:rPr lang="en-US" dirty="0"/>
              <a:t>Networking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1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A7AD-905A-009C-8FD6-EB766642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4555"/>
          </a:xfrm>
        </p:spPr>
        <p:txBody>
          <a:bodyPr/>
          <a:lstStyle/>
          <a:p>
            <a:r>
              <a:rPr lang="en-US" dirty="0"/>
              <a:t>2025 – Look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FC24-812A-A49C-D524-540074DB2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1741"/>
            <a:ext cx="10972800" cy="4673601"/>
          </a:xfrm>
        </p:spPr>
        <p:txBody>
          <a:bodyPr/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/>
              </a:rPr>
              <a:t>Broad based educational outreach on final rule</a:t>
            </a:r>
            <a:endParaRPr lang="en-US" dirty="0">
              <a:solidFill>
                <a:schemeClr val="bg1"/>
              </a:solidFill>
              <a:latin typeface="+mj-lt"/>
              <a:cs typeface="Calibri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cs typeface="Calibri"/>
              </a:rPr>
              <a:t>Government-wide expansion of Pilot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/>
              </a:rPr>
              <a:t>Allowing businesses to retain special designations (i.e. 8a, WOSB, etc.) while transitioning to 100% ESOP</a:t>
            </a:r>
            <a:endParaRPr lang="en-US" dirty="0">
              <a:latin typeface="+mj-lt"/>
              <a:ea typeface="Calibri"/>
              <a:cs typeface="Calibri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/>
              </a:rPr>
              <a:t>Potential new items proposed by the Executive Council</a:t>
            </a:r>
            <a:endParaRPr lang="en-US" dirty="0">
              <a:latin typeface="+mj-lt"/>
              <a:ea typeface="Calibri"/>
              <a:cs typeface="Calibri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cs typeface="Calibri"/>
              </a:rPr>
              <a:t>Additional items of interest raised by Congress/Agencies </a:t>
            </a:r>
          </a:p>
        </p:txBody>
      </p:sp>
    </p:spTree>
    <p:extLst>
      <p:ext uri="{BB962C8B-B14F-4D97-AF65-F5344CB8AC3E}">
        <p14:creationId xmlns:p14="http://schemas.microsoft.com/office/powerpoint/2010/main" val="178247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0E81D-7F60-7D3E-466C-F8F6661FB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89695"/>
            <a:ext cx="10363200" cy="1288115"/>
          </a:xfrm>
        </p:spPr>
        <p:txBody>
          <a:bodyPr/>
          <a:lstStyle/>
          <a:p>
            <a:r>
              <a:rPr lang="en-US" dirty="0"/>
              <a:t>Discussion</a:t>
            </a:r>
            <a:br>
              <a:rPr lang="en-US"/>
            </a:br>
            <a:br>
              <a:rPr lang="en-US"/>
            </a:br>
            <a:br>
              <a:rPr lang="en-US" sz="3600" dirty="0"/>
            </a:br>
            <a:r>
              <a:rPr lang="en-US" sz="3200" dirty="0"/>
              <a:t>Matt Scott, </a:t>
            </a: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matt.scott@ecrcoalition.com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www.ecrcoalition.com</a:t>
            </a:r>
            <a:br>
              <a:rPr lang="en-US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5641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A7AD-905A-009C-8FD6-EB766642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4555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FC24-812A-A49C-D524-540074DB2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9193"/>
            <a:ext cx="10972800" cy="4673601"/>
          </a:xfrm>
        </p:spPr>
        <p:txBody>
          <a:bodyPr/>
          <a:lstStyle/>
          <a:p>
            <a:r>
              <a:rPr lang="en-US" dirty="0"/>
              <a:t>Overview of ECR </a:t>
            </a:r>
          </a:p>
          <a:p>
            <a:r>
              <a:rPr lang="en-US" dirty="0"/>
              <a:t>2023 – Year in Review </a:t>
            </a:r>
          </a:p>
          <a:p>
            <a:r>
              <a:rPr lang="en-US" dirty="0"/>
              <a:t>2024 – Year to Date </a:t>
            </a:r>
          </a:p>
          <a:p>
            <a:r>
              <a:rPr lang="en-US" dirty="0"/>
              <a:t>Rulemaking </a:t>
            </a:r>
          </a:p>
          <a:p>
            <a:r>
              <a:rPr lang="en-US" dirty="0"/>
              <a:t>Outperform and Outlast </a:t>
            </a:r>
          </a:p>
          <a:p>
            <a:r>
              <a:rPr lang="en-US" dirty="0"/>
              <a:t>Benefits of ECR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December 2024 – ECR Summit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2025 – </a:t>
            </a:r>
            <a:r>
              <a:rPr lang="en-US"/>
              <a:t>Look Ahead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1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BDE8-9392-EA90-9353-A91C3FF8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4555"/>
          </a:xfrm>
        </p:spPr>
        <p:txBody>
          <a:bodyPr/>
          <a:lstStyle/>
          <a:p>
            <a:r>
              <a:rPr lang="en-US" dirty="0"/>
              <a:t>Overview of ECR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7E855-C66C-5EA1-AC72-319D5D1F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9193"/>
            <a:ext cx="10972800" cy="4673601"/>
          </a:xfrm>
        </p:spPr>
        <p:txBody>
          <a:bodyPr/>
          <a:lstStyle/>
          <a:p>
            <a:r>
              <a:rPr lang="en-US" dirty="0"/>
              <a:t>ECR is a coalition of federal government contractors who are ESOPs</a:t>
            </a:r>
          </a:p>
          <a:p>
            <a:r>
              <a:rPr lang="en-US" dirty="0"/>
              <a:t>28 total members; 15 executive council members, 13 general members</a:t>
            </a:r>
          </a:p>
          <a:p>
            <a:r>
              <a:rPr lang="en-US" dirty="0"/>
              <a:t>Membership driven: advocacy priorities determined by Executive Council members on annual basis  </a:t>
            </a:r>
          </a:p>
          <a:p>
            <a:r>
              <a:rPr lang="en-US" dirty="0"/>
              <a:t>Multiple levels of participation, either as a part of the Executive Council or as a General member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4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BDE8-9392-EA90-9353-A91C3FF8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4555"/>
          </a:xfrm>
        </p:spPr>
        <p:txBody>
          <a:bodyPr/>
          <a:lstStyle/>
          <a:p>
            <a:r>
              <a:rPr lang="en-US" dirty="0"/>
              <a:t>The Value of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7E855-C66C-5EA1-AC72-319D5D1F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9193"/>
            <a:ext cx="10972800" cy="4673601"/>
          </a:xfrm>
        </p:spPr>
        <p:txBody>
          <a:bodyPr/>
          <a:lstStyle/>
          <a:p>
            <a:r>
              <a:rPr lang="en-US" dirty="0"/>
              <a:t>Monthly Meetings</a:t>
            </a:r>
          </a:p>
          <a:p>
            <a:pPr lvl="1"/>
            <a:r>
              <a:rPr lang="en-US" dirty="0"/>
              <a:t>Political updates</a:t>
            </a:r>
          </a:p>
          <a:p>
            <a:pPr lvl="1"/>
            <a:r>
              <a:rPr lang="en-US" dirty="0"/>
              <a:t>Advocacy status updates</a:t>
            </a:r>
          </a:p>
          <a:p>
            <a:pPr lvl="1"/>
            <a:r>
              <a:rPr lang="en-US" dirty="0"/>
              <a:t>Intel sharing </a:t>
            </a:r>
          </a:p>
          <a:p>
            <a:r>
              <a:rPr lang="en-US" dirty="0"/>
              <a:t>Targeted and curated Congressional Advocacy</a:t>
            </a:r>
          </a:p>
          <a:p>
            <a:pPr lvl="1"/>
            <a:r>
              <a:rPr lang="en-US" dirty="0"/>
              <a:t>Direct access to key Members of Congress and staff through virtual meetings and regular DC fly-ins</a:t>
            </a:r>
          </a:p>
          <a:p>
            <a:r>
              <a:rPr lang="en-US" dirty="0"/>
              <a:t>Strategic Agency Engagement</a:t>
            </a:r>
          </a:p>
          <a:p>
            <a:pPr lvl="1"/>
            <a:r>
              <a:rPr lang="en-US" dirty="0"/>
              <a:t>One-on-one engagement with Agency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8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06E8-91F5-1A88-54B7-800B4A90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ECR Members</a:t>
            </a:r>
            <a:br>
              <a:rPr lang="en-US" dirty="0"/>
            </a:br>
            <a:r>
              <a:rPr lang="en-US" sz="3600" dirty="0">
                <a:ea typeface="Calibri"/>
                <a:cs typeface="Calibri"/>
              </a:rPr>
              <a:t>Executive Council</a:t>
            </a:r>
          </a:p>
        </p:txBody>
      </p:sp>
      <p:pic>
        <p:nvPicPr>
          <p:cNvPr id="17" name="Picture 16" descr="A red and black logo&#10;&#10;Description automatically generated">
            <a:extLst>
              <a:ext uri="{FF2B5EF4-FFF2-40B4-BE49-F238E27FC236}">
                <a16:creationId xmlns:a16="http://schemas.microsoft.com/office/drawing/2014/main" id="{6AA52877-9A8E-56EE-A087-BB19640F6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357" y="2721490"/>
            <a:ext cx="2144182" cy="1017523"/>
          </a:xfrm>
          <a:prstGeom prst="rect">
            <a:avLst/>
          </a:prstGeom>
        </p:spPr>
      </p:pic>
      <p:pic>
        <p:nvPicPr>
          <p:cNvPr id="25" name="Picture 24" descr="A logo of a company&#10;&#10;Description automatically generated">
            <a:extLst>
              <a:ext uri="{FF2B5EF4-FFF2-40B4-BE49-F238E27FC236}">
                <a16:creationId xmlns:a16="http://schemas.microsoft.com/office/drawing/2014/main" id="{715ABF7E-F3CA-8FF5-34A3-DE6FCA834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343" y="1177588"/>
            <a:ext cx="1761629" cy="856065"/>
          </a:xfrm>
          <a:prstGeom prst="rect">
            <a:avLst/>
          </a:prstGeom>
        </p:spPr>
      </p:pic>
      <p:pic>
        <p:nvPicPr>
          <p:cNvPr id="4" name="Picture 3" descr="deciBel Research, Inc. | Aerospace / Defense &amp; Government Contractors ...">
            <a:extLst>
              <a:ext uri="{FF2B5EF4-FFF2-40B4-BE49-F238E27FC236}">
                <a16:creationId xmlns:a16="http://schemas.microsoft.com/office/drawing/2014/main" id="{F155DC9D-B7E2-AB08-1D46-135F0504A2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7" t="2643" r="38792" b="-43"/>
          <a:stretch/>
        </p:blipFill>
        <p:spPr>
          <a:xfrm>
            <a:off x="7915583" y="4628665"/>
            <a:ext cx="3765932" cy="1000416"/>
          </a:xfrm>
          <a:prstGeom prst="rect">
            <a:avLst/>
          </a:prstGeom>
        </p:spPr>
      </p:pic>
      <p:pic>
        <p:nvPicPr>
          <p:cNvPr id="5" name="Picture 4" descr="EA Engineering, Science, and Technology, Inc., PBC | Esri Partner">
            <a:extLst>
              <a:ext uri="{FF2B5EF4-FFF2-40B4-BE49-F238E27FC236}">
                <a16:creationId xmlns:a16="http://schemas.microsoft.com/office/drawing/2014/main" id="{897BBEB1-1319-04EB-FBF8-886BD19DE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404" y="1555776"/>
            <a:ext cx="1276996" cy="848730"/>
          </a:xfrm>
          <a:prstGeom prst="rect">
            <a:avLst/>
          </a:prstGeom>
        </p:spPr>
      </p:pic>
      <p:pic>
        <p:nvPicPr>
          <p:cNvPr id="28" name="Picture 27" descr="Data Systems Analysts Logo PNG Vector (PDF, SVG) Free Download">
            <a:extLst>
              <a:ext uri="{FF2B5EF4-FFF2-40B4-BE49-F238E27FC236}">
                <a16:creationId xmlns:a16="http://schemas.microsoft.com/office/drawing/2014/main" id="{F29A4644-0ED1-AB2B-9AC6-327A9D0AD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002" y="3244118"/>
            <a:ext cx="2329870" cy="722001"/>
          </a:xfrm>
          <a:prstGeom prst="rect">
            <a:avLst/>
          </a:prstGeom>
        </p:spPr>
      </p:pic>
      <p:pic>
        <p:nvPicPr>
          <p:cNvPr id="29" name="Picture 28" descr="Torch Technologies">
            <a:extLst>
              <a:ext uri="{FF2B5EF4-FFF2-40B4-BE49-F238E27FC236}">
                <a16:creationId xmlns:a16="http://schemas.microsoft.com/office/drawing/2014/main" id="{E6633BAA-33BB-B519-5205-8AB1767BC5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8783" y="1712566"/>
            <a:ext cx="4104435" cy="1161641"/>
          </a:xfrm>
          <a:prstGeom prst="rect">
            <a:avLst/>
          </a:prstGeom>
        </p:spPr>
      </p:pic>
      <p:pic>
        <p:nvPicPr>
          <p:cNvPr id="30" name="Picture 29" descr="AU expands partnership with Radiance Technologies to offer employees an ...">
            <a:extLst>
              <a:ext uri="{FF2B5EF4-FFF2-40B4-BE49-F238E27FC236}">
                <a16:creationId xmlns:a16="http://schemas.microsoft.com/office/drawing/2014/main" id="{D2314D82-32DE-3490-500F-BD666C2E6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869" y="3408597"/>
            <a:ext cx="2100944" cy="553811"/>
          </a:xfrm>
          <a:prstGeom prst="rect">
            <a:avLst/>
          </a:prstGeom>
        </p:spPr>
      </p:pic>
      <p:pic>
        <p:nvPicPr>
          <p:cNvPr id="32" name="Picture 31" descr="COMPANY PROFILE: The Will-Burt Company – FAMA">
            <a:extLst>
              <a:ext uri="{FF2B5EF4-FFF2-40B4-BE49-F238E27FC236}">
                <a16:creationId xmlns:a16="http://schemas.microsoft.com/office/drawing/2014/main" id="{F066F90C-A02D-F858-FD44-16C0186C9D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9634" y="3241378"/>
            <a:ext cx="1266793" cy="880076"/>
          </a:xfrm>
          <a:prstGeom prst="rect">
            <a:avLst/>
          </a:prstGeom>
        </p:spPr>
      </p:pic>
      <p:pic>
        <p:nvPicPr>
          <p:cNvPr id="33" name="Picture 32" descr="Sonalysts - Naval Submarine League">
            <a:extLst>
              <a:ext uri="{FF2B5EF4-FFF2-40B4-BE49-F238E27FC236}">
                <a16:creationId xmlns:a16="http://schemas.microsoft.com/office/drawing/2014/main" id="{4409658B-6E77-5057-8898-F2BB54E940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758" y="1459910"/>
            <a:ext cx="2131630" cy="2144768"/>
          </a:xfrm>
          <a:prstGeom prst="rect">
            <a:avLst/>
          </a:prstGeom>
        </p:spPr>
      </p:pic>
      <p:pic>
        <p:nvPicPr>
          <p:cNvPr id="34" name="Picture 33" descr="MTSI – SMD Symposium">
            <a:extLst>
              <a:ext uri="{FF2B5EF4-FFF2-40B4-BE49-F238E27FC236}">
                <a16:creationId xmlns:a16="http://schemas.microsoft.com/office/drawing/2014/main" id="{6B9D765A-02BB-E972-5A9C-39C1DB52A9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111" y="4755182"/>
            <a:ext cx="2712694" cy="741850"/>
          </a:xfrm>
          <a:prstGeom prst="rect">
            <a:avLst/>
          </a:prstGeom>
        </p:spPr>
      </p:pic>
      <p:pic>
        <p:nvPicPr>
          <p:cNvPr id="36" name="Picture 35" descr="A red blue and black sign with white text&#10;&#10;Description automatically generated">
            <a:extLst>
              <a:ext uri="{FF2B5EF4-FFF2-40B4-BE49-F238E27FC236}">
                <a16:creationId xmlns:a16="http://schemas.microsoft.com/office/drawing/2014/main" id="{AAFC469F-BB55-D607-0FBA-C2B4DD2A96E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-56" t="1976" r="85540" b="1087"/>
          <a:stretch/>
        </p:blipFill>
        <p:spPr>
          <a:xfrm>
            <a:off x="4897716" y="1432575"/>
            <a:ext cx="950025" cy="970239"/>
          </a:xfrm>
          <a:prstGeom prst="rect">
            <a:avLst/>
          </a:prstGeom>
        </p:spPr>
      </p:pic>
      <p:pic>
        <p:nvPicPr>
          <p:cNvPr id="37" name="Picture 36" descr="PatchPlus Consulting">
            <a:extLst>
              <a:ext uri="{FF2B5EF4-FFF2-40B4-BE49-F238E27FC236}">
                <a16:creationId xmlns:a16="http://schemas.microsoft.com/office/drawing/2014/main" id="{36FBA361-D186-137C-4C64-FE3BC94FC9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2838" y="3112202"/>
            <a:ext cx="1470983" cy="1229624"/>
          </a:xfrm>
          <a:prstGeom prst="rect">
            <a:avLst/>
          </a:prstGeom>
        </p:spPr>
      </p:pic>
      <p:pic>
        <p:nvPicPr>
          <p:cNvPr id="38" name="Picture 37" descr="Consolidated Safety Services, Inc. Virtual Recruitment Event ...">
            <a:extLst>
              <a:ext uri="{FF2B5EF4-FFF2-40B4-BE49-F238E27FC236}">
                <a16:creationId xmlns:a16="http://schemas.microsoft.com/office/drawing/2014/main" id="{684A2CEC-9F20-2654-C82E-3B13E4AB1E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6453" y="1237967"/>
            <a:ext cx="2146755" cy="720908"/>
          </a:xfrm>
          <a:prstGeom prst="rect">
            <a:avLst/>
          </a:prstGeom>
        </p:spPr>
      </p:pic>
      <p:pic>
        <p:nvPicPr>
          <p:cNvPr id="41" name="Content Placeholder 40" descr="Life Cycle Engineering Inc Profile">
            <a:extLst>
              <a:ext uri="{FF2B5EF4-FFF2-40B4-BE49-F238E27FC236}">
                <a16:creationId xmlns:a16="http://schemas.microsoft.com/office/drawing/2014/main" id="{4B71A2D0-AAFD-8F09-B881-3628EB442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5"/>
          <a:stretch>
            <a:fillRect/>
          </a:stretch>
        </p:blipFill>
        <p:spPr>
          <a:xfrm>
            <a:off x="4319242" y="4544263"/>
            <a:ext cx="2715006" cy="1153664"/>
          </a:xfrm>
        </p:spPr>
      </p:pic>
      <p:pic>
        <p:nvPicPr>
          <p:cNvPr id="44" name="Picture 43" descr="Technology Service Corporation (TSC) | LinkedIn">
            <a:extLst>
              <a:ext uri="{FF2B5EF4-FFF2-40B4-BE49-F238E27FC236}">
                <a16:creationId xmlns:a16="http://schemas.microsoft.com/office/drawing/2014/main" id="{410D8F7A-5A9B-7DD8-EF0F-F0EF644EC1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6330" y="1423172"/>
            <a:ext cx="942474" cy="9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4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06E8-91F5-1A88-54B7-800B4A90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ECR Members</a:t>
            </a:r>
            <a:br>
              <a:rPr lang="en-US" dirty="0"/>
            </a:br>
            <a:r>
              <a:rPr lang="en-US" sz="3600" dirty="0">
                <a:ea typeface="Calibri"/>
                <a:cs typeface="Calibri"/>
              </a:rPr>
              <a:t>General Members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1C42AC6-4EFD-B8B0-A5E1-45229E5A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01" y="2389426"/>
            <a:ext cx="3159964" cy="7489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320175-2B27-EA30-5928-BA959099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334" y="3663417"/>
            <a:ext cx="3548880" cy="6876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81566F-3E9A-EEEB-C266-409FB46E0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575" y="4971506"/>
            <a:ext cx="2922360" cy="524830"/>
          </a:xfrm>
          <a:prstGeom prst="rect">
            <a:avLst/>
          </a:prstGeom>
        </p:spPr>
      </p:pic>
      <p:pic>
        <p:nvPicPr>
          <p:cNvPr id="21" name="Picture 20" descr="A logo with a globe and text&#10;&#10;Description automatically generated">
            <a:extLst>
              <a:ext uri="{FF2B5EF4-FFF2-40B4-BE49-F238E27FC236}">
                <a16:creationId xmlns:a16="http://schemas.microsoft.com/office/drawing/2014/main" id="{3C184866-F8F2-92C0-4A56-C94B4DDDC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616" y="3611757"/>
            <a:ext cx="2002263" cy="749754"/>
          </a:xfrm>
          <a:prstGeom prst="rect">
            <a:avLst/>
          </a:prstGeom>
        </p:spPr>
      </p:pic>
      <p:pic>
        <p:nvPicPr>
          <p:cNvPr id="23" name="Picture 22" descr="A black and white logo&#10;&#10;Description automatically generated">
            <a:extLst>
              <a:ext uri="{FF2B5EF4-FFF2-40B4-BE49-F238E27FC236}">
                <a16:creationId xmlns:a16="http://schemas.microsoft.com/office/drawing/2014/main" id="{97768DAE-A57F-9D82-9B89-295545CD7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9021" y="1459411"/>
            <a:ext cx="3043574" cy="767736"/>
          </a:xfrm>
          <a:prstGeom prst="rect">
            <a:avLst/>
          </a:prstGeom>
        </p:spPr>
      </p:pic>
      <p:pic>
        <p:nvPicPr>
          <p:cNvPr id="31" name="Picture 30" descr="Avion Solutions Awarded “Technical Support for Fixed Wing Project ...">
            <a:extLst>
              <a:ext uri="{FF2B5EF4-FFF2-40B4-BE49-F238E27FC236}">
                <a16:creationId xmlns:a16="http://schemas.microsoft.com/office/drawing/2014/main" id="{F777A6B4-70F8-34BA-2B2A-B7D6D5A0DC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623" y="2568815"/>
            <a:ext cx="1780976" cy="854074"/>
          </a:xfrm>
          <a:prstGeom prst="rect">
            <a:avLst/>
          </a:prstGeom>
        </p:spPr>
      </p:pic>
      <p:pic>
        <p:nvPicPr>
          <p:cNvPr id="35" name="Picture 34" descr="HackerOne Clear | Advanced Vetting &amp; Control | HackerOne">
            <a:extLst>
              <a:ext uri="{FF2B5EF4-FFF2-40B4-BE49-F238E27FC236}">
                <a16:creationId xmlns:a16="http://schemas.microsoft.com/office/drawing/2014/main" id="{001CE20E-5E77-F89A-BC64-0B8495501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769" y="3865103"/>
            <a:ext cx="3351659" cy="831315"/>
          </a:xfrm>
          <a:prstGeom prst="rect">
            <a:avLst/>
          </a:prstGeom>
        </p:spPr>
      </p:pic>
      <p:pic>
        <p:nvPicPr>
          <p:cNvPr id="45" name="Picture 44" descr="Exigo White Transparent.png">
            <a:extLst>
              <a:ext uri="{FF2B5EF4-FFF2-40B4-BE49-F238E27FC236}">
                <a16:creationId xmlns:a16="http://schemas.microsoft.com/office/drawing/2014/main" id="{51FAA662-1FEE-B549-9FD1-78EBB626E8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5358" y="1399652"/>
            <a:ext cx="1410125" cy="767444"/>
          </a:xfrm>
          <a:prstGeom prst="rect">
            <a:avLst/>
          </a:prstGeom>
        </p:spPr>
      </p:pic>
      <p:pic>
        <p:nvPicPr>
          <p:cNvPr id="3" name="Picture 2" descr="Bryan Construction Logo">
            <a:extLst>
              <a:ext uri="{FF2B5EF4-FFF2-40B4-BE49-F238E27FC236}">
                <a16:creationId xmlns:a16="http://schemas.microsoft.com/office/drawing/2014/main" id="{18A1D3FD-D091-94C4-0912-E4F7183495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0399" y="1670899"/>
            <a:ext cx="2710467" cy="564795"/>
          </a:xfrm>
          <a:prstGeom prst="rect">
            <a:avLst/>
          </a:prstGeom>
        </p:spPr>
      </p:pic>
      <p:pic>
        <p:nvPicPr>
          <p:cNvPr id="8" name="Picture 7" descr="TECOLOTE - YouTube">
            <a:extLst>
              <a:ext uri="{FF2B5EF4-FFF2-40B4-BE49-F238E27FC236}">
                <a16:creationId xmlns:a16="http://schemas.microsoft.com/office/drawing/2014/main" id="{94953BE5-F923-A380-9A81-EAA0BE4015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2717" y="4509720"/>
            <a:ext cx="2929438" cy="1069010"/>
          </a:xfrm>
          <a:prstGeom prst="rect">
            <a:avLst/>
          </a:prstGeom>
        </p:spPr>
      </p:pic>
      <p:pic>
        <p:nvPicPr>
          <p:cNvPr id="9" name="Picture 8" descr="Howell Laboratories">
            <a:extLst>
              <a:ext uri="{FF2B5EF4-FFF2-40B4-BE49-F238E27FC236}">
                <a16:creationId xmlns:a16="http://schemas.microsoft.com/office/drawing/2014/main" id="{7D8C5F42-5B75-4C51-5E77-D06FB8F6A7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6120" y="2546678"/>
            <a:ext cx="3183225" cy="873854"/>
          </a:xfrm>
          <a:prstGeom prst="rect">
            <a:avLst/>
          </a:prstGeom>
        </p:spPr>
      </p:pic>
      <p:pic>
        <p:nvPicPr>
          <p:cNvPr id="11" name="Picture 10" descr="Weston Solutions Inc. | Environmental Business Council of NE">
            <a:extLst>
              <a:ext uri="{FF2B5EF4-FFF2-40B4-BE49-F238E27FC236}">
                <a16:creationId xmlns:a16="http://schemas.microsoft.com/office/drawing/2014/main" id="{59ACDC40-5EDD-E331-7523-8E8F965945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3780" y="2787795"/>
            <a:ext cx="1809482" cy="885312"/>
          </a:xfrm>
          <a:prstGeom prst="rect">
            <a:avLst/>
          </a:prstGeom>
        </p:spPr>
      </p:pic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9A48DE40-06AC-4939-293E-AE2025AFAE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089" y="1624079"/>
            <a:ext cx="1714500" cy="647700"/>
          </a:xfrm>
          <a:prstGeom prst="rect">
            <a:avLst/>
          </a:prstGeom>
        </p:spPr>
      </p:pic>
      <p:pic>
        <p:nvPicPr>
          <p:cNvPr id="12" name="Picture 11" descr="A black and grey logo&#10;&#10;Description automatically generated">
            <a:extLst>
              <a:ext uri="{FF2B5EF4-FFF2-40B4-BE49-F238E27FC236}">
                <a16:creationId xmlns:a16="http://schemas.microsoft.com/office/drawing/2014/main" id="{3D5E7CB1-99DF-91E7-6586-2C11B3EDAA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58" y="4887609"/>
            <a:ext cx="2306949" cy="7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6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70DD-E16E-333F-D5F4-730B696A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3434"/>
            <a:ext cx="10972800" cy="9995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2023 – Year in Review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A8734B-2E1E-75A9-F9D4-6FCD39B78F87}"/>
              </a:ext>
            </a:extLst>
          </p:cNvPr>
          <p:cNvSpPr/>
          <p:nvPr/>
        </p:nvSpPr>
        <p:spPr>
          <a:xfrm>
            <a:off x="556260" y="1142999"/>
            <a:ext cx="4023360" cy="28117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</a:rPr>
              <a:t>Strategic Engagement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DoD Small Business Offices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DoD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Army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Navy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NAVSEA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Air Force Life Cycle Management Center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Defense Logistics Agency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National Guard Bureau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Industry Associations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NDIA (National Defense Industry Association)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PSC (Professional Services Council)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CE3614-AF2D-78C9-7C28-A97DD2FEB4E1}"/>
              </a:ext>
            </a:extLst>
          </p:cNvPr>
          <p:cNvSpPr/>
          <p:nvPr/>
        </p:nvSpPr>
        <p:spPr>
          <a:xfrm>
            <a:off x="4808027" y="1937904"/>
            <a:ext cx="6774373" cy="113142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Legislative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 In-Person Mtgs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Political Giving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72 requests submitted by 20 Senators/Congressmen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D910A7-0502-BF16-3479-69A56981775A}"/>
              </a:ext>
            </a:extLst>
          </p:cNvPr>
          <p:cNvSpPr/>
          <p:nvPr/>
        </p:nvSpPr>
        <p:spPr>
          <a:xfrm>
            <a:off x="662940" y="4114800"/>
            <a:ext cx="3893820" cy="131826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Member Update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Community Ctr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Business Advisory Council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9DA04C-6E50-5541-62F6-EFB06DEA6564}"/>
              </a:ext>
            </a:extLst>
          </p:cNvPr>
          <p:cNvSpPr/>
          <p:nvPr/>
        </p:nvSpPr>
        <p:spPr>
          <a:xfrm>
            <a:off x="4770120" y="3188824"/>
            <a:ext cx="6812280" cy="2244236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Five (5) legislative asks and </a:t>
            </a:r>
          </a:p>
          <a:p>
            <a:pPr algn="ctr"/>
            <a:r>
              <a:rPr lang="en-US" dirty="0"/>
              <a:t>Five (5) legislative wins!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Encourages DoD to prescribe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Sec. 874 to be used by GSA for DoD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Clarifies Sec. 874 can be used once per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Clarifies subcontracting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Extends pilot program from 5 to 8 years 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5BD2E2-75A8-3A52-DF98-A0CDABEFFA7F}"/>
              </a:ext>
            </a:extLst>
          </p:cNvPr>
          <p:cNvSpPr/>
          <p:nvPr/>
        </p:nvSpPr>
        <p:spPr>
          <a:xfrm>
            <a:off x="4808027" y="1226127"/>
            <a:ext cx="6774374" cy="59228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 Members: 16 Executive Council and 8 General</a:t>
            </a:r>
          </a:p>
        </p:txBody>
      </p:sp>
    </p:spTree>
    <p:extLst>
      <p:ext uri="{BB962C8B-B14F-4D97-AF65-F5344CB8AC3E}">
        <p14:creationId xmlns:p14="http://schemas.microsoft.com/office/powerpoint/2010/main" val="115954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70DD-E16E-333F-D5F4-730B696A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3434"/>
            <a:ext cx="10972800" cy="9995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2024 – Year to Date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A8734B-2E1E-75A9-F9D4-6FCD39B78F87}"/>
              </a:ext>
            </a:extLst>
          </p:cNvPr>
          <p:cNvSpPr/>
          <p:nvPr/>
        </p:nvSpPr>
        <p:spPr>
          <a:xfrm>
            <a:off x="556260" y="1142999"/>
            <a:ext cx="4023360" cy="28117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Strategic Agency Engagement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DoD Small Business Offices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Army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Navy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Air Force Materiel Command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National Guard Bureau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Other Executive Agencies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Commerce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Outreach to: DHS, GSA, SBA, FAA, USAID, NASA, CBP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CE3614-AF2D-78C9-7C28-A97DD2FEB4E1}"/>
              </a:ext>
            </a:extLst>
          </p:cNvPr>
          <p:cNvSpPr/>
          <p:nvPr/>
        </p:nvSpPr>
        <p:spPr>
          <a:xfrm>
            <a:off x="4808027" y="1937904"/>
            <a:ext cx="6812280" cy="194321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Legislative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 in-person mtgs across multiple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House/Senate NDAA submissions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a dozen conversations with House/Senate Small Business committee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D910A7-0502-BF16-3479-69A56981775A}"/>
              </a:ext>
            </a:extLst>
          </p:cNvPr>
          <p:cNvSpPr/>
          <p:nvPr/>
        </p:nvSpPr>
        <p:spPr>
          <a:xfrm>
            <a:off x="662940" y="4114800"/>
            <a:ext cx="3893820" cy="131826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 planning and strategy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DoD Office of Small Business Program Director (Mr. Farooq Mitha) Conversation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Finalized report: </a:t>
            </a:r>
            <a:r>
              <a:rPr lang="en-US" sz="1400" i="1" dirty="0"/>
              <a:t>Outperform and Outlast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Multiple engagements w/ aligned groups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9DA04C-6E50-5541-62F6-EFB06DEA6564}"/>
              </a:ext>
            </a:extLst>
          </p:cNvPr>
          <p:cNvSpPr/>
          <p:nvPr/>
        </p:nvSpPr>
        <p:spPr>
          <a:xfrm>
            <a:off x="4770120" y="3954779"/>
            <a:ext cx="6812280" cy="147828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ask of report language to speedily implement Sec. 872 edits included in House NDAA as well as SASC NDAA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5BD2E2-75A8-3A52-DF98-A0CDABEFFA7F}"/>
              </a:ext>
            </a:extLst>
          </p:cNvPr>
          <p:cNvSpPr/>
          <p:nvPr/>
        </p:nvSpPr>
        <p:spPr>
          <a:xfrm>
            <a:off x="4808027" y="1226127"/>
            <a:ext cx="6774374" cy="59228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29 Members: 15 Executive Council and 14 General</a:t>
            </a:r>
          </a:p>
        </p:txBody>
      </p:sp>
    </p:spTree>
    <p:extLst>
      <p:ext uri="{BB962C8B-B14F-4D97-AF65-F5344CB8AC3E}">
        <p14:creationId xmlns:p14="http://schemas.microsoft.com/office/powerpoint/2010/main" val="336486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5AAF-36B9-323E-4378-39B52705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FY22 NDAA Sec. 874 &amp; FY24 NDAA Sec. 872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6C954-9F45-4DDB-ABB7-00648FC9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"/>
              </a:rPr>
              <a:t>Congress recognized the innovative potential </a:t>
            </a:r>
            <a:r>
              <a:rPr lang="en-US" sz="2400" dirty="0">
                <a:solidFill>
                  <a:prstClr val="white"/>
                </a:solidFill>
                <a:cs typeface="Calibri"/>
              </a:rPr>
              <a:t>in encouraging DoD to work with business wholly owned through an ESOP (100% ESOPs)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"/>
              </a:rPr>
              <a:t>FY22 NDAA Sec. 874 authorized DoD to establish a pilot program to encourage </a:t>
            </a:r>
            <a:r>
              <a:rPr lang="en-US" sz="2400" dirty="0">
                <a:solidFill>
                  <a:prstClr val="white"/>
                </a:solidFill>
                <a:cs typeface="Calibri"/>
              </a:rPr>
              <a:t>contracting with 100% ESOPs by giving contracting officers the ability to award a one-time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"/>
              </a:rPr>
              <a:t> sole source </a:t>
            </a:r>
            <a:r>
              <a:rPr lang="en-US" sz="2400" dirty="0">
                <a:solidFill>
                  <a:prstClr val="white"/>
                </a:solidFill>
                <a:cs typeface="Calibri"/>
              </a:rPr>
              <a:t>follow-on contract; FY24 NDAA Sec. 872 made improvements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Allows for contracts awarded </a:t>
            </a:r>
            <a:r>
              <a:rPr lang="en-US" sz="2400" u="sng" dirty="0">
                <a:solidFill>
                  <a:prstClr val="white"/>
                </a:solidFill>
                <a:latin typeface="Calibri"/>
                <a:cs typeface="Calibri"/>
              </a:rPr>
              <a:t>by 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DoD as well as awarded by GSA </a:t>
            </a:r>
            <a:r>
              <a:rPr lang="en-US" sz="2400" u="sng" dirty="0">
                <a:solidFill>
                  <a:prstClr val="white"/>
                </a:solidFill>
                <a:latin typeface="Calibri"/>
                <a:cs typeface="Calibri"/>
              </a:rPr>
              <a:t>for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 DoD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Allows for one follow on per each contract held by the 100% ESOP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Expands the pilot program from 5 to 8 years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Congressional interest in expanding Sec. 874 government wide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9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95447e-dcab-4201-b6d4-9a6c9a18ca9c" xsi:nil="true"/>
    <lcf76f155ced4ddcb4097134ff3c332f xmlns="a5ec7bdb-4640-4ce8-bdb9-aaf32c71427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2797039E10F4B877B1785F1083F48" ma:contentTypeVersion="18" ma:contentTypeDescription="Create a new document." ma:contentTypeScope="" ma:versionID="0cce6f2e033c630cd7d46d1152b75b0b">
  <xsd:schema xmlns:xsd="http://www.w3.org/2001/XMLSchema" xmlns:xs="http://www.w3.org/2001/XMLSchema" xmlns:p="http://schemas.microsoft.com/office/2006/metadata/properties" xmlns:ns2="a5ec7bdb-4640-4ce8-bdb9-aaf32c714275" xmlns:ns3="f695447e-dcab-4201-b6d4-9a6c9a18ca9c" targetNamespace="http://schemas.microsoft.com/office/2006/metadata/properties" ma:root="true" ma:fieldsID="c8d3157bdf1cfc5f5c35b556cf60280c" ns2:_="" ns3:_="">
    <xsd:import namespace="a5ec7bdb-4640-4ce8-bdb9-aaf32c714275"/>
    <xsd:import namespace="f695447e-dcab-4201-b6d4-9a6c9a18ca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c7bdb-4640-4ce8-bdb9-aaf32c714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90e5d-d177-4975-b4ef-fb844f368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5447e-dcab-4201-b6d4-9a6c9a18ca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087f6d-bab2-4576-8bf9-71eecf17b314}" ma:internalName="TaxCatchAll" ma:showField="CatchAllData" ma:web="f695447e-dcab-4201-b6d4-9a6c9a18ca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2E4974-F039-41FC-8C8E-02AFB4E697BE}">
  <ds:schemaRefs>
    <ds:schemaRef ds:uri="http://purl.org/dc/dcmitype/"/>
    <ds:schemaRef ds:uri="http://www.w3.org/XML/1998/namespace"/>
    <ds:schemaRef ds:uri="http://schemas.microsoft.com/office/2006/documentManagement/types"/>
    <ds:schemaRef ds:uri="a5ec7bdb-4640-4ce8-bdb9-aaf32c714275"/>
    <ds:schemaRef ds:uri="http://schemas.openxmlformats.org/package/2006/metadata/core-properties"/>
    <ds:schemaRef ds:uri="f695447e-dcab-4201-b6d4-9a6c9a18ca9c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A2D69DA-04A3-459A-92E8-F10629FA5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634F15-5FB5-4912-B23A-9664977EAFA1}">
  <ds:schemaRefs>
    <ds:schemaRef ds:uri="a5ec7bdb-4640-4ce8-bdb9-aaf32c714275"/>
    <ds:schemaRef ds:uri="f695447e-dcab-4201-b6d4-9a6c9a18ca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810</Words>
  <Application>Microsoft Office PowerPoint</Application>
  <PresentationFormat>Widescreen</PresentationFormat>
  <Paragraphs>120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Networking Event September 17, 2024</vt:lpstr>
      <vt:lpstr>Agenda</vt:lpstr>
      <vt:lpstr>Overview of ECR</vt:lpstr>
      <vt:lpstr>The Value of Membership</vt:lpstr>
      <vt:lpstr>ECR Members Executive Council</vt:lpstr>
      <vt:lpstr>ECR Members General Members</vt:lpstr>
      <vt:lpstr>2023 – Year in Review</vt:lpstr>
      <vt:lpstr>2024 – Year to Date</vt:lpstr>
      <vt:lpstr>FY22 NDAA Sec. 874 &amp; FY24 NDAA Sec. 872</vt:lpstr>
      <vt:lpstr>Rulemaking Update: Sec. 874 / Sec. 872</vt:lpstr>
      <vt:lpstr>PowerPoint Presentation</vt:lpstr>
      <vt:lpstr>Remarks from Executive Council Members</vt:lpstr>
      <vt:lpstr>December 2024 – ECR Summit</vt:lpstr>
      <vt:lpstr>2025 – Look Ahead</vt:lpstr>
      <vt:lpstr>Discussion   Matt Scott, matt.scott@ecrcoalition.com  www.ecrcoalition.com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Lerner</dc:creator>
  <cp:lastModifiedBy>Stephanie Halcrow</cp:lastModifiedBy>
  <cp:revision>31</cp:revision>
  <cp:lastPrinted>2024-09-17T19:54:36Z</cp:lastPrinted>
  <dcterms:created xsi:type="dcterms:W3CDTF">2016-11-22T20:02:45Z</dcterms:created>
  <dcterms:modified xsi:type="dcterms:W3CDTF">2024-09-17T19:57:21Z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8630400.00000000</vt:lpwstr>
  </property>
  <property fmtid="{D5CDD505-2E9C-101B-9397-08002B2CF9AE}" pid="3" name="ContentTypeId">
    <vt:lpwstr>0x010100B782797039E10F4B877B1785F1083F48</vt:lpwstr>
  </property>
  <property fmtid="{D5CDD505-2E9C-101B-9397-08002B2CF9AE}" pid="4" name="MediaServiceImageTags">
    <vt:lpwstr/>
  </property>
</Properties>
</file>