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4"/>
  </p:sldMasterIdLst>
  <p:notesMasterIdLst>
    <p:notesMasterId r:id="rId22"/>
  </p:notesMasterIdLst>
  <p:sldIdLst>
    <p:sldId id="5965" r:id="rId5"/>
    <p:sldId id="5964" r:id="rId6"/>
    <p:sldId id="5981" r:id="rId7"/>
    <p:sldId id="6028" r:id="rId8"/>
    <p:sldId id="6032" r:id="rId9"/>
    <p:sldId id="6029" r:id="rId10"/>
    <p:sldId id="6030" r:id="rId11"/>
    <p:sldId id="6035" r:id="rId12"/>
    <p:sldId id="6034" r:id="rId13"/>
    <p:sldId id="6008" r:id="rId14"/>
    <p:sldId id="6019" r:id="rId15"/>
    <p:sldId id="6027" r:id="rId16"/>
    <p:sldId id="6031" r:id="rId17"/>
    <p:sldId id="6033" r:id="rId18"/>
    <p:sldId id="6036" r:id="rId19"/>
    <p:sldId id="6003" r:id="rId20"/>
    <p:sldId id="5976" r:id="rId21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E99B76-403D-6955-2E75-7245FBA94564}" name="Teagan Poleykett" initials="TP" userId="S::tpoleykett@vennstrategies.com::8d5263f3-7f44-4644-b586-c9c4fd0eb0bb" providerId="AD"/>
  <p188:author id="{B8CE06CA-F3BC-501B-2FF6-D9535890900E}" name="Stephanie Halcrow" initials="SH" userId="bfaa66868a7fc76b" providerId="Windows Live"/>
  <p188:author id="{178CEFF2-C755-64D8-7148-4031AE777FF2}" name="Matt Scott" initials="MS" userId="S::mscott@vennstrategies.com::e3b21f49-feec-4233-931c-ce1b3ef6b6a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Pearce" initials="MP" lastIdx="1" clrIdx="0">
    <p:extLst>
      <p:ext uri="{19B8F6BF-5375-455C-9EA6-DF929625EA0E}">
        <p15:presenceInfo xmlns:p15="http://schemas.microsoft.com/office/powerpoint/2012/main" userId="Matt Pearc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BF2"/>
    <a:srgbClr val="A6A6A6"/>
    <a:srgbClr val="D9D9D9"/>
    <a:srgbClr val="FF33CC"/>
    <a:srgbClr val="264061"/>
    <a:srgbClr val="375067"/>
    <a:srgbClr val="006FAC"/>
    <a:srgbClr val="6EBEEA"/>
    <a:srgbClr val="6D6D6D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023107-A4BB-465F-3A3F-D50FE2FD14BB}" v="4" dt="2025-07-29T19:24:24.689"/>
    <p1510:client id="{D43CD947-8AE1-E23A-675C-06476DD314ED}" v="23" dt="2025-07-29T18:51:36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agan Poleykett" userId="S::tpoleykett@vennstrategies.com::8d5263f3-7f44-4644-b586-c9c4fd0eb0bb" providerId="AD" clId="Web-{D43CD947-8AE1-E23A-675C-06476DD314ED}"/>
    <pc:docChg chg="modSld">
      <pc:chgData name="Teagan Poleykett" userId="S::tpoleykett@vennstrategies.com::8d5263f3-7f44-4644-b586-c9c4fd0eb0bb" providerId="AD" clId="Web-{D43CD947-8AE1-E23A-675C-06476DD314ED}" dt="2025-07-29T15:01:25.539" v="20" actId="1076"/>
      <pc:docMkLst>
        <pc:docMk/>
      </pc:docMkLst>
      <pc:sldChg chg="modSp">
        <pc:chgData name="Teagan Poleykett" userId="S::tpoleykett@vennstrategies.com::8d5263f3-7f44-4644-b586-c9c4fd0eb0bb" providerId="AD" clId="Web-{D43CD947-8AE1-E23A-675C-06476DD314ED}" dt="2025-07-29T13:59:33.957" v="15" actId="1076"/>
        <pc:sldMkLst>
          <pc:docMk/>
          <pc:sldMk cId="1324111177" sldId="5964"/>
        </pc:sldMkLst>
        <pc:spChg chg="mod">
          <ac:chgData name="Teagan Poleykett" userId="S::tpoleykett@vennstrategies.com::8d5263f3-7f44-4644-b586-c9c4fd0eb0bb" providerId="AD" clId="Web-{D43CD947-8AE1-E23A-675C-06476DD314ED}" dt="2025-07-29T13:59:33.957" v="15" actId="1076"/>
          <ac:spMkLst>
            <pc:docMk/>
            <pc:sldMk cId="1324111177" sldId="5964"/>
            <ac:spMk id="3" creationId="{65BCFC24-812A-A49C-D524-540074DB2BD7}"/>
          </ac:spMkLst>
        </pc:spChg>
      </pc:sldChg>
      <pc:sldChg chg="modSp">
        <pc:chgData name="Teagan Poleykett" userId="S::tpoleykett@vennstrategies.com::8d5263f3-7f44-4644-b586-c9c4fd0eb0bb" providerId="AD" clId="Web-{D43CD947-8AE1-E23A-675C-06476DD314ED}" dt="2025-07-29T15:01:25.539" v="20" actId="1076"/>
        <pc:sldMkLst>
          <pc:docMk/>
          <pc:sldMk cId="246477093" sldId="6033"/>
        </pc:sldMkLst>
        <pc:spChg chg="mod">
          <ac:chgData name="Teagan Poleykett" userId="S::tpoleykett@vennstrategies.com::8d5263f3-7f44-4644-b586-c9c4fd0eb0bb" providerId="AD" clId="Web-{D43CD947-8AE1-E23A-675C-06476DD314ED}" dt="2025-07-29T15:01:25.539" v="20" actId="1076"/>
          <ac:spMkLst>
            <pc:docMk/>
            <pc:sldMk cId="246477093" sldId="6033"/>
            <ac:spMk id="3" creationId="{A9231854-80B7-75E2-8EB9-D2219CD244E4}"/>
          </ac:spMkLst>
        </pc:spChg>
      </pc:sldChg>
      <pc:sldChg chg="modSp">
        <pc:chgData name="Teagan Poleykett" userId="S::tpoleykett@vennstrategies.com::8d5263f3-7f44-4644-b586-c9c4fd0eb0bb" providerId="AD" clId="Web-{D43CD947-8AE1-E23A-675C-06476DD314ED}" dt="2025-07-29T15:00:55.007" v="19" actId="1076"/>
        <pc:sldMkLst>
          <pc:docMk/>
          <pc:sldMk cId="1704280897" sldId="6035"/>
        </pc:sldMkLst>
        <pc:spChg chg="mod">
          <ac:chgData name="Teagan Poleykett" userId="S::tpoleykett@vennstrategies.com::8d5263f3-7f44-4644-b586-c9c4fd0eb0bb" providerId="AD" clId="Web-{D43CD947-8AE1-E23A-675C-06476DD314ED}" dt="2025-07-29T15:00:55.007" v="19" actId="1076"/>
          <ac:spMkLst>
            <pc:docMk/>
            <pc:sldMk cId="1704280897" sldId="6035"/>
            <ac:spMk id="7" creationId="{8AF89C19-742E-B6A0-BEDB-8E20D9242818}"/>
          </ac:spMkLst>
        </pc:spChg>
        <pc:picChg chg="mod">
          <ac:chgData name="Teagan Poleykett" userId="S::tpoleykett@vennstrategies.com::8d5263f3-7f44-4644-b586-c9c4fd0eb0bb" providerId="AD" clId="Web-{D43CD947-8AE1-E23A-675C-06476DD314ED}" dt="2025-07-29T15:00:47.726" v="18" actId="1076"/>
          <ac:picMkLst>
            <pc:docMk/>
            <pc:sldMk cId="1704280897" sldId="6035"/>
            <ac:picMk id="4" creationId="{21CA7399-CD02-77B3-FD73-90D6F03E7555}"/>
          </ac:picMkLst>
        </pc:picChg>
        <pc:picChg chg="mod">
          <ac:chgData name="Teagan Poleykett" userId="S::tpoleykett@vennstrategies.com::8d5263f3-7f44-4644-b586-c9c4fd0eb0bb" providerId="AD" clId="Web-{D43CD947-8AE1-E23A-675C-06476DD314ED}" dt="2025-07-29T15:00:41.867" v="16" actId="1076"/>
          <ac:picMkLst>
            <pc:docMk/>
            <pc:sldMk cId="1704280897" sldId="6035"/>
            <ac:picMk id="5" creationId="{6832B1DE-BD9C-05D8-8342-7F54C7EFA954}"/>
          </ac:picMkLst>
        </pc:picChg>
      </pc:sldChg>
    </pc:docChg>
  </pc:docChgLst>
  <pc:docChgLst>
    <pc:chgData name="Matt Scott" userId="e3b21f49-feec-4233-931c-ce1b3ef6b6a4" providerId="ADAL" clId="{9744DF4A-883C-4135-9415-F7218081090F}"/>
    <pc:docChg chg="addSld modSld sldOrd">
      <pc:chgData name="Matt Scott" userId="e3b21f49-feec-4233-931c-ce1b3ef6b6a4" providerId="ADAL" clId="{9744DF4A-883C-4135-9415-F7218081090F}" dt="2025-07-28T17:59:49.117" v="342" actId="20577"/>
      <pc:docMkLst>
        <pc:docMk/>
      </pc:docMkLst>
      <pc:sldChg chg="modSp new mod ord">
        <pc:chgData name="Matt Scott" userId="e3b21f49-feec-4233-931c-ce1b3ef6b6a4" providerId="ADAL" clId="{9744DF4A-883C-4135-9415-F7218081090F}" dt="2025-07-28T17:59:49.117" v="342" actId="20577"/>
        <pc:sldMkLst>
          <pc:docMk/>
          <pc:sldMk cId="107074104" sldId="6036"/>
        </pc:sldMkLst>
        <pc:spChg chg="mod">
          <ac:chgData name="Matt Scott" userId="e3b21f49-feec-4233-931c-ce1b3ef6b6a4" providerId="ADAL" clId="{9744DF4A-883C-4135-9415-F7218081090F}" dt="2025-07-28T17:57:20.794" v="25" actId="20577"/>
          <ac:spMkLst>
            <pc:docMk/>
            <pc:sldMk cId="107074104" sldId="6036"/>
            <ac:spMk id="2" creationId="{4213F341-DC67-6B58-064B-BB9925BA2BD9}"/>
          </ac:spMkLst>
        </pc:spChg>
        <pc:spChg chg="mod">
          <ac:chgData name="Matt Scott" userId="e3b21f49-feec-4233-931c-ce1b3ef6b6a4" providerId="ADAL" clId="{9744DF4A-883C-4135-9415-F7218081090F}" dt="2025-07-28T17:59:49.117" v="342" actId="20577"/>
          <ac:spMkLst>
            <pc:docMk/>
            <pc:sldMk cId="107074104" sldId="6036"/>
            <ac:spMk id="3" creationId="{A949C910-D750-541A-1529-02E043A3BA3D}"/>
          </ac:spMkLst>
        </pc:spChg>
      </pc:sldChg>
    </pc:docChg>
  </pc:docChgLst>
  <pc:docChgLst>
    <pc:chgData name="Teagan Poleykett" userId="S::tpoleykett@vennstrategies.com::8d5263f3-7f44-4644-b586-c9c4fd0eb0bb" providerId="AD" clId="Web-{6E023107-A4BB-465F-3A3F-D50FE2FD14BB}"/>
    <pc:docChg chg="modSld">
      <pc:chgData name="Teagan Poleykett" userId="S::tpoleykett@vennstrategies.com::8d5263f3-7f44-4644-b586-c9c4fd0eb0bb" providerId="AD" clId="Web-{6E023107-A4BB-465F-3A3F-D50FE2FD14BB}" dt="2025-07-29T19:24:24.689" v="1" actId="20577"/>
      <pc:docMkLst>
        <pc:docMk/>
      </pc:docMkLst>
      <pc:sldChg chg="modSp">
        <pc:chgData name="Teagan Poleykett" userId="S::tpoleykett@vennstrategies.com::8d5263f3-7f44-4644-b586-c9c4fd0eb0bb" providerId="AD" clId="Web-{6E023107-A4BB-465F-3A3F-D50FE2FD14BB}" dt="2025-07-29T19:24:24.689" v="1" actId="20577"/>
        <pc:sldMkLst>
          <pc:docMk/>
          <pc:sldMk cId="1704280897" sldId="6035"/>
        </pc:sldMkLst>
        <pc:spChg chg="mod">
          <ac:chgData name="Teagan Poleykett" userId="S::tpoleykett@vennstrategies.com::8d5263f3-7f44-4644-b586-c9c4fd0eb0bb" providerId="AD" clId="Web-{6E023107-A4BB-465F-3A3F-D50FE2FD14BB}" dt="2025-07-29T19:24:24.689" v="1" actId="20577"/>
          <ac:spMkLst>
            <pc:docMk/>
            <pc:sldMk cId="1704280897" sldId="6035"/>
            <ac:spMk id="6" creationId="{E262B5B8-1061-A052-DCA7-FD3A9BFA640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846EC2E-A6B5-4FB4-8885-569145C1B0E5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5BDFD58-E265-4BC7-B188-C9F118279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0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CDAA0-9401-3507-A62C-26FADA701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53D052-03F8-F723-FEC9-529658BBAC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625B15A-ACCA-1FA9-FCAA-C6B23448B2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565409-B473-03D5-1A35-BFAA329F1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DFD58-E265-4BC7-B188-C9F1182790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68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BDFD58-E265-4BC7-B188-C9F1182790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9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445" y="2689695"/>
            <a:ext cx="10363200" cy="12881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986"/>
            <a:ext cx="8534400" cy="1470026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C8CEE-B0DE-4AD8-BF28-DB4E712B8E97}" type="datetimeFigureOut">
              <a:rPr lang="en-US"/>
              <a:pPr>
                <a:defRPr/>
              </a:pPr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8C9FD-3806-4078-A11C-2FB2A02B8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012AB3-CEC1-3B8F-AA5E-4DDF454F84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28756" y="278572"/>
            <a:ext cx="6568579" cy="22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A5A2767B-12E8-3097-0F5A-70DD91F148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7ACB3-F2AB-4FB0-BD44-3301AD82071A}" type="datetimeFigureOut">
              <a:rPr lang="en-US"/>
              <a:pPr>
                <a:defRPr/>
              </a:pPr>
              <a:t>7/29/2025</a:t>
            </a:fld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6F10EF7-F91C-B355-81E1-E4236964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662D6-0288-46F0-BC06-7915B728F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E91C370F-6C82-71E2-9D86-123039B58C1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1C58673-14C8-B46F-03D7-300DC9C87AB8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609600" y="999193"/>
            <a:ext cx="10972800" cy="467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1575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7ACB3-F2AB-4FB0-BD44-3301AD82071A}" type="datetimeFigureOut">
              <a:rPr lang="en-US"/>
              <a:pPr>
                <a:defRPr/>
              </a:pPr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2A98A-71B5-4EDF-A3A8-AEE6BE03C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2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5648"/>
            <a:ext cx="5384800" cy="466762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5648"/>
            <a:ext cx="5384800" cy="466762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C75A-5963-4759-8A21-2AD27192C3FA}" type="datetimeFigureOut">
              <a:rPr lang="en-US"/>
              <a:pPr>
                <a:defRPr/>
              </a:pPr>
              <a:t>7/29/2025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662D6-0288-46F0-BC06-7915B728F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8CD90D-D759-A0F5-D5FE-65CF669B0A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69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3438F-E558-4457-A8F2-7DF2DBE77132}" type="datetimeFigureOut">
              <a:rPr lang="en-US"/>
              <a:pPr>
                <a:defRPr/>
              </a:pPr>
              <a:t>7/29/2025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83D68-74FF-41C4-9F30-3D668FFAF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AF7D40-FD72-317B-2A52-DB824D924FE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7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43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11B87-68E1-4D49-B601-BD986F480169}" type="datetimeFigureOut">
              <a:rPr lang="en-US"/>
              <a:pPr>
                <a:defRPr/>
              </a:pPr>
              <a:t>7/29/2025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EF144-A0A7-45BC-AB4E-9B6676C8B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52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1217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35012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591D-0692-4112-B0A0-2E9F45EA45F2}" type="datetimeFigureOut">
              <a:rPr lang="en-US"/>
              <a:pPr>
                <a:defRPr/>
              </a:pPr>
              <a:t>7/29/2025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11CB8-8E0C-4EF2-AAB0-9A116C016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2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999193"/>
            <a:ext cx="10972800" cy="475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EB7298-C7C1-4AA2-9964-95265F62A99D}" type="datetimeFigureOut">
              <a:rPr lang="en-US"/>
              <a:pPr>
                <a:defRPr/>
              </a:pPr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48CB7B-C705-4D4C-9351-7E2113486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D91AD6-93FE-270E-05B4-BD706385537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09600" y="274638"/>
            <a:ext cx="10972800" cy="724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7150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9" r:id="rId5"/>
    <p:sldLayoutId id="2147483730" r:id="rId6"/>
    <p:sldLayoutId id="2147483731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ition.gov/dfars/part-270-defense-contracting-programs" TargetMode="External"/><Relationship Id="rId2" Type="http://schemas.openxmlformats.org/officeDocument/2006/relationships/hyperlink" Target="https://forms.cloud.microsoft/r/iMtNnNcbE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cq.osd.mil/dpap/policy/policyvault/USA002576-24-DPCAP.pdf" TargetMode="External"/><Relationship Id="rId4" Type="http://schemas.openxmlformats.org/officeDocument/2006/relationships/hyperlink" Target="https://www.acquisition.gov/dfarspgi/pgi-part-270-defense-contracting-program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cloud.microsoft/r/iMtNnNcbE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crcoalition.co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q.osd.mil/dpap/policy/policyvault/USA002576-24-DPCAP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C2DB0A-5CA7-60F8-6209-E430423EAE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1445" y="2689695"/>
            <a:ext cx="10363200" cy="1288115"/>
          </a:xfrm>
        </p:spPr>
        <p:txBody>
          <a:bodyPr lIns="91440" tIns="45720" rIns="91440" bIns="45720" anchor="t"/>
          <a:lstStyle/>
          <a:p>
            <a:r>
              <a:rPr lang="en-US" dirty="0"/>
              <a:t>Monthly Meeting</a:t>
            </a:r>
            <a:br>
              <a:rPr lang="en-US" dirty="0"/>
            </a:br>
            <a:r>
              <a:rPr lang="en-US" dirty="0"/>
              <a:t>July 29, 2025</a:t>
            </a:r>
            <a:br>
              <a:rPr lang="en-US" dirty="0"/>
            </a:b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3E8BE1-6361-ACAB-3F52-9A204302E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756" y="278572"/>
            <a:ext cx="6568579" cy="227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24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EB53-64CF-99FB-18F0-DBCF50F4F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4555"/>
          </a:xfrm>
        </p:spPr>
        <p:txBody>
          <a:bodyPr/>
          <a:lstStyle/>
          <a:p>
            <a:r>
              <a:rPr lang="en-US" dirty="0"/>
              <a:t>DFARS Subpart 270.1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AA9F-BEAA-F3A3-5F6C-A3C421CA1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9193"/>
            <a:ext cx="10972800" cy="4673601"/>
          </a:xfrm>
        </p:spPr>
        <p:txBody>
          <a:bodyPr/>
          <a:lstStyle/>
          <a:p>
            <a:r>
              <a:rPr lang="en-US" sz="1800" dirty="0"/>
              <a:t>DFARS Subpart 270.1 Use</a:t>
            </a:r>
          </a:p>
          <a:p>
            <a:pPr lvl="1"/>
            <a:r>
              <a:rPr lang="en-US" sz="1600" dirty="0"/>
              <a:t>Applications Submitted				Yes (~6) – these have been the same for a while…</a:t>
            </a:r>
          </a:p>
          <a:p>
            <a:pPr lvl="1"/>
            <a:r>
              <a:rPr lang="en-US" sz="1600" dirty="0"/>
              <a:t>DPC Approving 				Yes (3)</a:t>
            </a:r>
          </a:p>
          <a:p>
            <a:pPr lvl="1"/>
            <a:r>
              <a:rPr lang="en-US" sz="1600" dirty="0"/>
              <a:t>Contract Awards				Not aware of any yet</a:t>
            </a:r>
          </a:p>
          <a:p>
            <a:pPr lvl="1"/>
            <a:r>
              <a:rPr lang="en-US" sz="1600" dirty="0"/>
              <a:t>Organizations				USSF, USAF</a:t>
            </a:r>
          </a:p>
          <a:p>
            <a:endParaRPr lang="en-US" sz="1800" dirty="0"/>
          </a:p>
          <a:p>
            <a:r>
              <a:rPr lang="en-US" sz="1800"/>
              <a:t>ECR </a:t>
            </a:r>
            <a:r>
              <a:rPr lang="en-US" sz="1800" dirty="0"/>
              <a:t>Member Companies Feedback</a:t>
            </a:r>
          </a:p>
          <a:p>
            <a:pPr lvl="1"/>
            <a:r>
              <a:rPr lang="en-US" sz="1600" dirty="0"/>
              <a:t>Ensure contracting officer includes all required documentation in submission to DPC</a:t>
            </a:r>
          </a:p>
          <a:p>
            <a:pPr lvl="1"/>
            <a:r>
              <a:rPr lang="en-US" sz="1600" dirty="0"/>
              <a:t>DPC review process taking 30 days</a:t>
            </a:r>
          </a:p>
          <a:p>
            <a:pPr lvl="1"/>
            <a:r>
              <a:rPr lang="en-US" sz="1600" dirty="0"/>
              <a:t>DPC can handle classified applications – DPC recommends generic descriptions or redact the information</a:t>
            </a:r>
          </a:p>
          <a:p>
            <a:pPr lvl="1"/>
            <a:r>
              <a:rPr lang="en-US" sz="1600" dirty="0"/>
              <a:t>DPC welcomes calls/emails for questions</a:t>
            </a:r>
          </a:p>
          <a:p>
            <a:pPr lvl="1"/>
            <a:r>
              <a:rPr lang="en-US" sz="1600" dirty="0"/>
              <a:t>Updated ECR FAQ v11</a:t>
            </a:r>
          </a:p>
          <a:p>
            <a:endParaRPr lang="en-US" sz="1800" dirty="0"/>
          </a:p>
          <a:p>
            <a:r>
              <a:rPr lang="en-US" sz="1800" dirty="0"/>
              <a:t>Please fill out ECR's 270.1 Usage Tracking Survey: </a:t>
            </a:r>
            <a:r>
              <a:rPr lang="en-US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https://forms.cloud.microsoft/r/iMtNnNcbEG</a:t>
            </a:r>
            <a:endParaRPr lang="en-US" sz="18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6E0759-C67C-91A0-A29C-188D02171A5E}"/>
              </a:ext>
            </a:extLst>
          </p:cNvPr>
          <p:cNvSpPr txBox="1"/>
          <p:nvPr/>
        </p:nvSpPr>
        <p:spPr>
          <a:xfrm>
            <a:off x="0" y="6086272"/>
            <a:ext cx="5747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u="sng" dirty="0"/>
              <a:t>Supporting Documents</a:t>
            </a:r>
          </a:p>
          <a:p>
            <a:r>
              <a:rPr lang="en-US" sz="1100" dirty="0"/>
              <a:t>DFARS Subpart 270.1:</a:t>
            </a:r>
            <a:r>
              <a:rPr lang="en-US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https://www.acquisition.gov/dfars/part-270-defense-contracting-programs</a:t>
            </a:r>
            <a:endParaRPr lang="en-US" sz="11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dirty="0"/>
              <a:t>PGI: </a:t>
            </a:r>
            <a:r>
              <a:rPr lang="en-US" sz="1100" dirty="0">
                <a:hlinkClick r:id="rId4"/>
              </a:rPr>
              <a:t>https://www.acquisition.gov/dfarspgi/pgi-part-270-defense-contracting-programs</a:t>
            </a:r>
            <a:endParaRPr lang="en-US" sz="1100" dirty="0"/>
          </a:p>
          <a:p>
            <a:r>
              <a:rPr lang="en-US" sz="1100" dirty="0"/>
              <a:t>Policy Memo: </a:t>
            </a:r>
            <a:r>
              <a:rPr lang="en-US" sz="11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https://www.acq.osd.mil/dpap/policy/policyvault/USA002576-24-DPCAP.pdf</a:t>
            </a:r>
            <a:endParaRPr lang="en-US" sz="11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CB766B-7FEE-90D5-831C-9201A4B0789C}"/>
              </a:ext>
            </a:extLst>
          </p:cNvPr>
          <p:cNvSpPr txBox="1"/>
          <p:nvPr/>
        </p:nvSpPr>
        <p:spPr>
          <a:xfrm>
            <a:off x="6444916" y="6086272"/>
            <a:ext cx="44049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100" u="sng"/>
              <a:t>Supporting Documents</a:t>
            </a:r>
          </a:p>
          <a:p>
            <a:pPr lvl="1"/>
            <a:r>
              <a:rPr lang="en-US" sz="1100"/>
              <a:t>ECR FAQs: See monthly emails, website, or request directly</a:t>
            </a:r>
          </a:p>
          <a:p>
            <a:pPr lvl="1"/>
            <a:r>
              <a:rPr lang="en-US" sz="1100"/>
              <a:t>ECR Sample J&amp;A: See monthly emails, website, or request directly</a:t>
            </a:r>
          </a:p>
        </p:txBody>
      </p:sp>
    </p:spTree>
    <p:extLst>
      <p:ext uri="{BB962C8B-B14F-4D97-AF65-F5344CB8AC3E}">
        <p14:creationId xmlns:p14="http://schemas.microsoft.com/office/powerpoint/2010/main" val="302690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5E8A-A78B-BC89-BBC9-D1D6D2390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4555"/>
          </a:xfrm>
        </p:spPr>
        <p:txBody>
          <a:bodyPr/>
          <a:lstStyle/>
          <a:p>
            <a:r>
              <a:rPr lang="en-US" dirty="0"/>
              <a:t>DFARS Subpart 270.1 Usage Tracking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3A3FE-B934-4227-F011-290FC3B10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9193"/>
            <a:ext cx="10972800" cy="4673601"/>
          </a:xfrm>
        </p:spPr>
        <p:txBody>
          <a:bodyPr/>
          <a:lstStyle/>
          <a:p>
            <a:r>
              <a:rPr lang="en-US" sz="2400" dirty="0"/>
              <a:t>If you are at any stage of using 270.1 authority (i.e. just applying, have been approved or have been awarded a contract), please fill out ECR's 270.1 Usage Tracking Survey: 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https://forms.cloud.microsoft/r/iMtNnNcbEG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Thank you to </a:t>
            </a:r>
            <a:r>
              <a:rPr lang="en-US" sz="2400" dirty="0">
                <a:solidFill>
                  <a:srgbClr val="FFFF00"/>
                </a:solidFill>
              </a:rPr>
              <a:t>MTSI, ASI, Weston Solutions, DSA, and Torch </a:t>
            </a:r>
            <a:r>
              <a:rPr lang="en-US" sz="2400" dirty="0"/>
              <a:t>for completing the form.</a:t>
            </a:r>
          </a:p>
          <a:p>
            <a:endParaRPr lang="en-US" sz="2400" dirty="0"/>
          </a:p>
          <a:p>
            <a:r>
              <a:rPr lang="en-US" sz="2400" dirty="0"/>
              <a:t>The purpose of collecting this data is </a:t>
            </a:r>
          </a:p>
          <a:p>
            <a:pPr lvl="1"/>
            <a:r>
              <a:rPr lang="en-US" sz="2000" dirty="0"/>
              <a:t>Help prove out effectiveness of DFARS Subpart 270.1 </a:t>
            </a:r>
          </a:p>
          <a:p>
            <a:pPr lvl="1"/>
            <a:r>
              <a:rPr lang="en-US" sz="2000" dirty="0"/>
              <a:t>Facilitate conversations between PCO’s to mitigate any uncertainty around usage of the pilot program</a:t>
            </a:r>
          </a:p>
        </p:txBody>
      </p:sp>
    </p:spTree>
    <p:extLst>
      <p:ext uri="{BB962C8B-B14F-4D97-AF65-F5344CB8AC3E}">
        <p14:creationId xmlns:p14="http://schemas.microsoft.com/office/powerpoint/2010/main" val="2697089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BDDE3-39E3-E695-0F76-12A654A26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8926-0FA4-A8D1-75F1-3AC487C22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4555"/>
          </a:xfrm>
        </p:spPr>
        <p:txBody>
          <a:bodyPr/>
          <a:lstStyle/>
          <a:p>
            <a:r>
              <a:rPr lang="en-US" dirty="0"/>
              <a:t>Agency Strategic Engagement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9C5D62-26F1-5C97-ECB4-DA54AABF6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9193"/>
            <a:ext cx="10972800" cy="4673601"/>
          </a:xfrm>
        </p:spPr>
        <p:txBody>
          <a:bodyPr/>
          <a:lstStyle/>
          <a:p>
            <a:r>
              <a:rPr lang="en-US" sz="2800" dirty="0"/>
              <a:t>Army – DASA(P)</a:t>
            </a:r>
          </a:p>
          <a:p>
            <a:pPr lvl="1"/>
            <a:r>
              <a:rPr lang="en-US" sz="2400" dirty="0"/>
              <a:t>July 11 – Briefed Army Head of Contracting Agency (HCAs)</a:t>
            </a:r>
          </a:p>
          <a:p>
            <a:pPr lvl="1"/>
            <a:r>
              <a:rPr lang="en-US" sz="2400" dirty="0"/>
              <a:t>In scheduling: Will record a training video over Teams and then post to the Army website</a:t>
            </a:r>
          </a:p>
          <a:p>
            <a:r>
              <a:rPr lang="en-US" sz="2800" dirty="0"/>
              <a:t>Air Force - SAF/AQC Deputy (this individual was previously DPC deputy)</a:t>
            </a:r>
          </a:p>
          <a:p>
            <a:pPr lvl="1"/>
            <a:r>
              <a:rPr lang="en-US" sz="2400" dirty="0"/>
              <a:t>Continuing dialogue – asked for list of 100% S Corp ESOPs</a:t>
            </a:r>
          </a:p>
          <a:p>
            <a:r>
              <a:rPr lang="en-US" sz="2800" dirty="0"/>
              <a:t>Navy – DASN(P)</a:t>
            </a:r>
          </a:p>
          <a:p>
            <a:pPr lvl="1"/>
            <a:r>
              <a:rPr lang="en-US" sz="2400" dirty="0"/>
              <a:t>July 23 – Briefed DASN(P) Executive Director; emphasized making full use of the authority; DASN(P) confirmed full support of the pilot program</a:t>
            </a:r>
          </a:p>
          <a:p>
            <a:pPr lvl="1"/>
            <a:r>
              <a:rPr lang="en-US" sz="2400" dirty="0"/>
              <a:t>Offered to brief at next </a:t>
            </a:r>
            <a:r>
              <a:rPr lang="en-US" sz="2400" dirty="0" err="1"/>
              <a:t>Qtr</a:t>
            </a:r>
            <a:r>
              <a:rPr lang="en-US" sz="2400" dirty="0"/>
              <a:t> mtg (Nov) and contracting officer events next year</a:t>
            </a:r>
          </a:p>
        </p:txBody>
      </p:sp>
    </p:spTree>
    <p:extLst>
      <p:ext uri="{BB962C8B-B14F-4D97-AF65-F5344CB8AC3E}">
        <p14:creationId xmlns:p14="http://schemas.microsoft.com/office/powerpoint/2010/main" val="203574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62D7-E7DF-EF8B-D035-EF9EDD656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Website 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C8151-379E-EB75-3BED-AF32AC3D9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85457"/>
            <a:ext cx="10972800" cy="4673601"/>
          </a:xfrm>
        </p:spPr>
        <p:txBody>
          <a:bodyPr/>
          <a:lstStyle/>
          <a:p>
            <a:r>
              <a:rPr lang="en-US" dirty="0">
                <a:ea typeface="Calibri"/>
                <a:cs typeface="Calibri"/>
              </a:rPr>
              <a:t>The 'Members' tab on ECR's website has been updated with outdated documents removed, new documents added, and streamlined categories</a:t>
            </a:r>
          </a:p>
          <a:p>
            <a:r>
              <a:rPr lang="en-US" dirty="0">
                <a:ea typeface="Calibri"/>
                <a:cs typeface="Calibri"/>
              </a:rPr>
              <a:t>Monthly update decks, one-pagers, 270.1 implementation supporting documents, and more. </a:t>
            </a:r>
          </a:p>
          <a:p>
            <a:r>
              <a:rPr lang="en-US" dirty="0">
                <a:ea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www.ecrcoalition.com</a:t>
            </a:r>
          </a:p>
          <a:p>
            <a:r>
              <a:rPr lang="en-US" dirty="0">
                <a:ea typeface="Calibri"/>
                <a:cs typeface="Calibri"/>
              </a:rPr>
              <a:t>Members password: Roundtable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59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FE0EF-3327-9C5D-7E4B-98BD2EF2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Survey: Executive Council Strategy Session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1854-80B7-75E2-8EB9-D2219CD24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6175"/>
            <a:ext cx="10972800" cy="4673601"/>
          </a:xfrm>
        </p:spPr>
        <p:txBody>
          <a:bodyPr/>
          <a:lstStyle/>
          <a:p>
            <a:r>
              <a:rPr lang="en-US" u="sng" dirty="0">
                <a:ea typeface="Calibri"/>
                <a:cs typeface="Calibri"/>
              </a:rPr>
              <a:t>Executive Council Members</a:t>
            </a:r>
            <a:r>
              <a:rPr lang="en-US" dirty="0">
                <a:ea typeface="Calibri"/>
                <a:cs typeface="Calibri"/>
              </a:rPr>
              <a:t>, please fill out the survey linked below to indicate your preferred days and location for our next strategy session. </a:t>
            </a:r>
          </a:p>
          <a:p>
            <a:r>
              <a:rPr lang="en-US" dirty="0">
                <a:ea typeface="Calibri"/>
                <a:cs typeface="Calibri"/>
              </a:rPr>
              <a:t>We will hold an evening reception/dinner followed by a morning-early afternoon strategy session the following day. </a:t>
            </a:r>
          </a:p>
          <a:p>
            <a:r>
              <a:rPr lang="en-US" dirty="0">
                <a:ea typeface="Calibri"/>
                <a:cs typeface="Calibri"/>
              </a:rPr>
              <a:t>Survey: </a:t>
            </a:r>
            <a:r>
              <a:rPr lang="en-US" dirty="0">
                <a:ea typeface="+mn-lt"/>
                <a:cs typeface="+mn-lt"/>
              </a:rPr>
              <a:t>https://forms.office.com/r/KjYGuaHVUQ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77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3F341-DC67-6B58-064B-BB9925BA2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9C910-D750-541A-1529-02E043A3B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With Congress in recess for August and several members </a:t>
            </a:r>
            <a:r>
              <a:rPr lang="en-US"/>
              <a:t>on travel, </a:t>
            </a:r>
            <a:r>
              <a:rPr lang="en-US" dirty="0"/>
              <a:t>we will be canceling the monthly update call scheduled for Tuesday, August 26</a:t>
            </a:r>
            <a:r>
              <a:rPr lang="en-US" baseline="30000" dirty="0"/>
              <a:t>th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Office hours will remain on the schedule at 3pm EDT Tuesday, August 12</a:t>
            </a:r>
            <a:r>
              <a:rPr lang="en-US" baseline="30000" dirty="0"/>
              <a:t>th</a:t>
            </a:r>
            <a:r>
              <a:rPr lang="en-US" dirty="0"/>
              <a:t>.   </a:t>
            </a:r>
          </a:p>
        </p:txBody>
      </p:sp>
    </p:spTree>
    <p:extLst>
      <p:ext uri="{BB962C8B-B14F-4D97-AF65-F5344CB8AC3E}">
        <p14:creationId xmlns:p14="http://schemas.microsoft.com/office/powerpoint/2010/main" val="1070741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FD00C-C13B-DB2A-2C37-6A55E5F9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2F222-9CC4-96B4-2B7E-0C6F276A6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en-US" dirty="0">
                <a:ea typeface="Calibri"/>
                <a:cs typeface="Calibri"/>
              </a:rPr>
              <a:t>QUESTIONS AND DISCUSSION </a:t>
            </a:r>
          </a:p>
        </p:txBody>
      </p:sp>
    </p:spTree>
    <p:extLst>
      <p:ext uri="{BB962C8B-B14F-4D97-AF65-F5344CB8AC3E}">
        <p14:creationId xmlns:p14="http://schemas.microsoft.com/office/powerpoint/2010/main" val="2377930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0E81D-7F60-7D3E-466C-F8F6661FB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689695"/>
            <a:ext cx="10363200" cy="1288115"/>
          </a:xfrm>
        </p:spPr>
        <p:txBody>
          <a:bodyPr lIns="91440" tIns="45720" rIns="91440" bIns="45720" anchor="t"/>
          <a:lstStyle/>
          <a:p>
            <a:br>
              <a:rPr lang="en-US" dirty="0"/>
            </a:br>
            <a:r>
              <a:rPr lang="en-US" sz="2000" dirty="0">
                <a:ea typeface="Calibri"/>
                <a:cs typeface="Calibri"/>
              </a:rPr>
              <a:t>Monthly Meetings on last Tuesday of each month at 3:00 pm ET</a:t>
            </a:r>
            <a:br>
              <a:rPr lang="en-US" sz="2000" dirty="0">
                <a:ea typeface="Calibri"/>
                <a:cs typeface="Calibri"/>
              </a:rPr>
            </a:br>
            <a:r>
              <a:rPr lang="en-US" sz="2000" dirty="0">
                <a:ea typeface="Calibri"/>
                <a:cs typeface="Calibri"/>
              </a:rPr>
              <a:t>Office Hours on second Tuesday of each month at 3:00 pm ET</a:t>
            </a:r>
            <a:endParaRPr lang="en-US" sz="40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417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AA7AD-905A-009C-8FD6-EB7666426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4555"/>
          </a:xfrm>
        </p:spPr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CFC24-812A-A49C-D524-540074DB2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6318"/>
            <a:ext cx="10972800" cy="4673601"/>
          </a:xfrm>
        </p:spPr>
        <p:txBody>
          <a:bodyPr/>
          <a:lstStyle/>
          <a:p>
            <a:r>
              <a:rPr lang="en-US" sz="2800" dirty="0">
                <a:ea typeface="Calibri"/>
                <a:cs typeface="Calibri"/>
              </a:rPr>
              <a:t>NDAA Update</a:t>
            </a:r>
          </a:p>
          <a:p>
            <a:r>
              <a:rPr lang="en-US" sz="2800" dirty="0">
                <a:ea typeface="Calibri"/>
                <a:cs typeface="Calibri"/>
              </a:rPr>
              <a:t>Hill Day Recap</a:t>
            </a:r>
          </a:p>
          <a:p>
            <a:r>
              <a:rPr lang="en-US" sz="2800" dirty="0">
                <a:ea typeface="Calibri"/>
                <a:cs typeface="Calibri"/>
              </a:rPr>
              <a:t>Executive Council Strategy Session Readout</a:t>
            </a:r>
          </a:p>
          <a:p>
            <a:r>
              <a:rPr lang="en-US" sz="2800" dirty="0">
                <a:ea typeface="Calibri"/>
                <a:cs typeface="Calibri"/>
              </a:rPr>
              <a:t>LinkedIn Posts</a:t>
            </a:r>
          </a:p>
          <a:p>
            <a:r>
              <a:rPr lang="en-US" sz="2800" dirty="0">
                <a:ea typeface="Calibri"/>
                <a:cs typeface="Calibri"/>
              </a:rPr>
              <a:t>DFARS Subpart 270.1 Updates</a:t>
            </a:r>
          </a:p>
          <a:p>
            <a:r>
              <a:rPr lang="en-US" sz="2800" dirty="0">
                <a:ea typeface="Calibri"/>
                <a:cs typeface="Calibri"/>
              </a:rPr>
              <a:t>Agency Strategic Engagement</a:t>
            </a:r>
          </a:p>
          <a:p>
            <a:r>
              <a:rPr lang="en-US" sz="2800" dirty="0">
                <a:ea typeface="Calibri"/>
                <a:cs typeface="Calibri"/>
              </a:rPr>
              <a:t>Website Updates</a:t>
            </a:r>
          </a:p>
          <a:p>
            <a:r>
              <a:rPr lang="en-US" sz="2800" dirty="0">
                <a:ea typeface="Calibri"/>
                <a:cs typeface="Calibri"/>
              </a:rPr>
              <a:t>EC Strategy Session Survey</a:t>
            </a:r>
          </a:p>
          <a:p>
            <a:r>
              <a:rPr lang="en-US" sz="2800" dirty="0">
                <a:ea typeface="Calibri"/>
                <a:cs typeface="Calibri"/>
              </a:rPr>
              <a:t>Scheduling Update</a:t>
            </a:r>
          </a:p>
          <a:p>
            <a:endParaRPr lang="en-US" sz="280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11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D830-AEEE-11B6-0C63-8F3F78B81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468"/>
            <a:ext cx="10972800" cy="724555"/>
          </a:xfrm>
        </p:spPr>
        <p:txBody>
          <a:bodyPr/>
          <a:lstStyle/>
          <a:p>
            <a:r>
              <a:rPr lang="en-US" dirty="0"/>
              <a:t>NDAA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112E7-77EE-2DB8-0A89-AA06EFABD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9193"/>
            <a:ext cx="10972800" cy="4673601"/>
          </a:xfrm>
        </p:spPr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319BA4-7F37-4B04-819D-9EF32BD90C5C}"/>
              </a:ext>
            </a:extLst>
          </p:cNvPr>
          <p:cNvSpPr txBox="1"/>
          <p:nvPr/>
        </p:nvSpPr>
        <p:spPr>
          <a:xfrm>
            <a:off x="209808" y="849971"/>
            <a:ext cx="11780753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"GSA fix' included in the House Chairman's Mark which </a:t>
            </a:r>
            <a:endParaRPr lang="en-US" sz="28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742950" lvl="1" indent="-285750">
              <a:buFont typeface="Courier New"/>
              <a:buChar char="o"/>
            </a:pP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Commends DPC’s rulemaking and implementation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Emphasizes that the pilot program is intended to be used by both DoD and other agency contracting officers (e.g., GSA) acting on behalf of DoD customers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Recognizes the GAO report and DPC’s early steps to improve implementation</a:t>
            </a:r>
          </a:p>
          <a:p>
            <a:pPr marL="742950" lvl="1" indent="-285750">
              <a:buFont typeface="Courier New"/>
              <a:buChar char="o"/>
            </a:pPr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Requires a briefing by DPC on how they are fully leveraging the authority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chemeClr val="bg1"/>
                </a:solidFill>
                <a:ea typeface="Calibri"/>
                <a:cs typeface="Calibri"/>
              </a:rPr>
              <a:t>Conference process will start after August recess</a:t>
            </a:r>
            <a:endParaRPr lang="en-US" dirty="0">
              <a:solidFill>
                <a:schemeClr val="bg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8890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8B661-D33F-0A3D-D0EE-6D2EE5EE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9785"/>
            <a:ext cx="10972800" cy="724555"/>
          </a:xfrm>
        </p:spPr>
        <p:txBody>
          <a:bodyPr/>
          <a:lstStyle/>
          <a:p>
            <a:r>
              <a:rPr lang="en-US" dirty="0">
                <a:ea typeface="Calibri"/>
                <a:cs typeface="Calibri"/>
              </a:rPr>
              <a:t>Hill Day Recap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B878C-CFE1-9FC2-60FE-EFE0ED3D0F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49161"/>
            <a:ext cx="10972800" cy="1638093"/>
          </a:xfrm>
        </p:spPr>
        <p:txBody>
          <a:bodyPr/>
          <a:lstStyle/>
          <a:p>
            <a:r>
              <a:rPr lang="en-US" dirty="0">
                <a:ea typeface="Calibri"/>
                <a:cs typeface="Calibri"/>
              </a:rPr>
              <a:t>Nearly two dozen ECR members participated in our advocacy day, which included meetings with offices for key committees.</a:t>
            </a:r>
          </a:p>
          <a:p>
            <a:r>
              <a:rPr lang="en-US" dirty="0">
                <a:ea typeface="Calibri"/>
                <a:cs typeface="Calibri"/>
              </a:rPr>
              <a:t>Importantly, we met with several new offices as a result of our expanded membership footprint, helping to establish potential new champions.</a:t>
            </a:r>
          </a:p>
          <a:p>
            <a:r>
              <a:rPr lang="en-US" dirty="0">
                <a:ea typeface="Calibri"/>
                <a:cs typeface="Calibri"/>
              </a:rPr>
              <a:t>Participated in political giving event for Rep. Turner</a:t>
            </a:r>
          </a:p>
          <a:p>
            <a:pPr lvl="1"/>
            <a:r>
              <a:rPr lang="en-US" dirty="0">
                <a:ea typeface="Calibri"/>
                <a:cs typeface="Calibri"/>
              </a:rPr>
              <a:t>Targeted for his roles on HASC &amp; Oversight committees, as well as the volume of ECR members in his district, he is uniquely situated to help us on gov’t-wide duplication. </a:t>
            </a: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7503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675C-65E3-14A9-3CE2-66B31C45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802"/>
            <a:ext cx="10972800" cy="724555"/>
          </a:xfrm>
        </p:spPr>
        <p:txBody>
          <a:bodyPr/>
          <a:lstStyle/>
          <a:p>
            <a:r>
              <a:rPr lang="en-US" dirty="0">
                <a:ea typeface="Calibri"/>
                <a:cs typeface="Calibri"/>
              </a:rPr>
              <a:t>Hill Day Recap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63D97-BC2B-51B4-A214-9C52F25743A0}"/>
              </a:ext>
            </a:extLst>
          </p:cNvPr>
          <p:cNvSpPr txBox="1"/>
          <p:nvPr/>
        </p:nvSpPr>
        <p:spPr>
          <a:xfrm>
            <a:off x="363447" y="1032146"/>
            <a:ext cx="3138114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  <a:ea typeface="Calibri"/>
                <a:cs typeface="Calibri"/>
              </a:rPr>
              <a:t>House Oversight &amp; Government Reform (HOGR) Members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Rep. Jack (R-GA)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Rep. Frost (D-FL)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Rep. Perry (R-PA)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Rep. Gill (R-TX)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Rep. Subramanyam (R-VA)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CD0F98-E554-FE95-0D1C-39B5C391CDAD}"/>
              </a:ext>
            </a:extLst>
          </p:cNvPr>
          <p:cNvSpPr txBox="1"/>
          <p:nvPr/>
        </p:nvSpPr>
        <p:spPr>
          <a:xfrm>
            <a:off x="3496729" y="1032196"/>
            <a:ext cx="3162215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  <a:ea typeface="Calibri"/>
                <a:cs typeface="Calibri"/>
              </a:rPr>
              <a:t>Senate Homeland Security &amp; Government Affairs (HSGAC) Members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Sen. Hawley (R-MO)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Sen. Scott (R-FL)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Sen. Moody (R-FL)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Sen. Peters (D-MI)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Sen. Slotkin (D-MI)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Sen. Gallego (D-AZ)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Sen. Kim (D-NJ) HSGAC staff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5C09C4-180C-FB77-E802-48D5261C66ED}"/>
              </a:ext>
            </a:extLst>
          </p:cNvPr>
          <p:cNvSpPr txBox="1"/>
          <p:nvPr/>
        </p:nvSpPr>
        <p:spPr>
          <a:xfrm>
            <a:off x="7129278" y="1245132"/>
            <a:ext cx="4563257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  <a:ea typeface="Calibri"/>
                <a:cs typeface="Calibri"/>
              </a:rPr>
              <a:t>House Small Business Members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Rep. Jack (R-GA)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Rep. Olszewski (D-MD)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Rep. Scholten (D-MI)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ACD34C-7790-852A-C3B5-9EB1A3696D81}"/>
              </a:ext>
            </a:extLst>
          </p:cNvPr>
          <p:cNvSpPr txBox="1"/>
          <p:nvPr/>
        </p:nvSpPr>
        <p:spPr>
          <a:xfrm>
            <a:off x="7126984" y="3428193"/>
            <a:ext cx="4668560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  <a:ea typeface="Calibri"/>
                <a:cs typeface="Calibri"/>
              </a:rPr>
              <a:t>Senate Small Business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Sen. Markey (D-MA) SSBC staff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Sen. Hawley (R-MO)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Sen. Husted (R-OH)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solidFill>
                  <a:schemeClr val="bg1"/>
                </a:solidFill>
                <a:ea typeface="Calibri"/>
                <a:cs typeface="Calibri"/>
              </a:rPr>
              <a:t>Sen. Hickenlooper (D-CO)</a:t>
            </a:r>
          </a:p>
          <a:p>
            <a:pPr marL="285750" indent="-285750">
              <a:buFont typeface="Arial"/>
              <a:buChar char="•"/>
            </a:pP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445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D59B9-E7C6-DCE1-9B5A-D6663203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Hill Day Recap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C762A-9131-695F-FA09-66C0A907F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Takeaways &amp; Next Steps</a:t>
            </a:r>
          </a:p>
          <a:p>
            <a:pPr lvl="1">
              <a:buFont typeface="Courier New" charset="0"/>
              <a:buChar char="o"/>
            </a:pPr>
            <a:r>
              <a:rPr lang="en-US" dirty="0">
                <a:ea typeface="Calibri"/>
                <a:cs typeface="Calibri"/>
              </a:rPr>
              <a:t>Both government-wide duplication and maintaining special designations for partial ESOPs transitioning to 100% were positively received</a:t>
            </a:r>
          </a:p>
          <a:p>
            <a:pPr lvl="1">
              <a:buFont typeface="Courier New" charset="0"/>
              <a:buChar char="o"/>
            </a:pPr>
            <a:r>
              <a:rPr lang="en-US" dirty="0">
                <a:ea typeface="Calibri"/>
                <a:cs typeface="Calibri"/>
              </a:rPr>
              <a:t>We are scheduling some virtual follow up meetings with offices throughout August to keep staff engaged on our issues</a:t>
            </a:r>
          </a:p>
          <a:p>
            <a:pPr lvl="1">
              <a:buFont typeface="Courier New" charset="0"/>
              <a:buChar char="o"/>
            </a:pPr>
            <a:r>
              <a:rPr lang="en-US" dirty="0">
                <a:ea typeface="Calibri"/>
                <a:cs typeface="Calibri"/>
              </a:rPr>
              <a:t>We are working through options for potential end of year activity on government-wide duplication to ensure we don't miss any opportunities and are well situated for FY 27 NDAA</a:t>
            </a:r>
          </a:p>
        </p:txBody>
      </p:sp>
    </p:spTree>
    <p:extLst>
      <p:ext uri="{BB962C8B-B14F-4D97-AF65-F5344CB8AC3E}">
        <p14:creationId xmlns:p14="http://schemas.microsoft.com/office/powerpoint/2010/main" val="1019939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69759-E029-FE45-9D5F-77E054EBD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Executive Council Strategy Session Readout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E4E0F1-A770-65A5-A4C0-8A00B865D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Expanded social media</a:t>
            </a:r>
          </a:p>
          <a:p>
            <a:pPr lvl="1">
              <a:buFont typeface="Courier New" charset="0"/>
              <a:buChar char="o"/>
            </a:pPr>
            <a:r>
              <a:rPr lang="en-US" dirty="0">
                <a:ea typeface="Calibri"/>
                <a:cs typeface="Calibri"/>
              </a:rPr>
              <a:t>Increase LinkedIn posting to expand network, ~2 per month</a:t>
            </a:r>
          </a:p>
          <a:p>
            <a:pPr lvl="1">
              <a:buFont typeface="Courier New" charset="0"/>
              <a:buChar char="o"/>
            </a:pPr>
            <a:r>
              <a:rPr lang="en-US" dirty="0">
                <a:ea typeface="Calibri"/>
                <a:cs typeface="Calibri"/>
              </a:rPr>
              <a:t>News flash for ECR friends &amp; allies, ~6 per year</a:t>
            </a:r>
          </a:p>
          <a:p>
            <a:r>
              <a:rPr lang="en-US" dirty="0">
                <a:ea typeface="Calibri"/>
                <a:cs typeface="Calibri"/>
              </a:rPr>
              <a:t>New studies</a:t>
            </a:r>
          </a:p>
          <a:p>
            <a:pPr lvl="1">
              <a:buFont typeface="Courier New" charset="0"/>
              <a:buChar char="o"/>
            </a:pPr>
            <a:r>
              <a:rPr lang="en-US" dirty="0">
                <a:ea typeface="Calibri"/>
                <a:cs typeface="Calibri"/>
              </a:rPr>
              <a:t>Retention rates at 100% S Corp ESOP contractors</a:t>
            </a:r>
          </a:p>
          <a:p>
            <a:pPr lvl="1">
              <a:buFont typeface="Courier New" charset="0"/>
              <a:buChar char="o"/>
            </a:pPr>
            <a:r>
              <a:rPr lang="en-US" dirty="0">
                <a:ea typeface="Calibri"/>
                <a:cs typeface="Calibri"/>
              </a:rPr>
              <a:t>Creation of 100% S Corp ESOPs as a result of the pilot program</a:t>
            </a:r>
          </a:p>
          <a:p>
            <a:r>
              <a:rPr lang="en-US" dirty="0">
                <a:ea typeface="Calibri"/>
                <a:cs typeface="Calibri"/>
              </a:rPr>
              <a:t>ECR Looking Forward: 2025</a:t>
            </a:r>
          </a:p>
          <a:p>
            <a:pPr lvl="1">
              <a:buFont typeface="Courier New" charset="0"/>
              <a:buChar char="o"/>
            </a:pPr>
            <a:r>
              <a:rPr lang="en-US" dirty="0">
                <a:ea typeface="Calibri"/>
                <a:cs typeface="Calibri"/>
              </a:rPr>
              <a:t>Q3 2026 Executive Council strategy session </a:t>
            </a:r>
          </a:p>
          <a:p>
            <a:pPr lvl="1">
              <a:buFont typeface="Courier New" charset="0"/>
              <a:buChar char="o"/>
            </a:pPr>
            <a:r>
              <a:rPr lang="en-US" dirty="0">
                <a:ea typeface="Calibri"/>
                <a:cs typeface="Calibri"/>
              </a:rPr>
              <a:t>Annual Summit on Driving Policy Change for ESOPs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05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70154-2868-B53A-630F-A640BFC2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3552"/>
            <a:ext cx="10972800" cy="724555"/>
          </a:xfrm>
        </p:spPr>
        <p:txBody>
          <a:bodyPr/>
          <a:lstStyle/>
          <a:p>
            <a:r>
              <a:rPr lang="en-US" dirty="0">
                <a:ea typeface="Calibri"/>
                <a:cs typeface="Calibri"/>
              </a:rPr>
              <a:t>LinkedIn Posts</a:t>
            </a:r>
            <a:endParaRPr lang="en-US" dirty="0"/>
          </a:p>
        </p:txBody>
      </p:sp>
      <p:pic>
        <p:nvPicPr>
          <p:cNvPr id="4" name="Content Placeholder 3" descr="A screenshot of a social media post&#10;&#10;AI-generated content may be incorrect.">
            <a:extLst>
              <a:ext uri="{FF2B5EF4-FFF2-40B4-BE49-F238E27FC236}">
                <a16:creationId xmlns:a16="http://schemas.microsoft.com/office/drawing/2014/main" id="{21CA7399-CD02-77B3-FD73-90D6F03E75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891404" y="928819"/>
            <a:ext cx="5694811" cy="377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 collage of men in suits&#10;&#10;AI-generated content may be incorrect.">
            <a:extLst>
              <a:ext uri="{FF2B5EF4-FFF2-40B4-BE49-F238E27FC236}">
                <a16:creationId xmlns:a16="http://schemas.microsoft.com/office/drawing/2014/main" id="{6832B1DE-BD9C-05D8-8342-7F54C7EFA9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26" y="925444"/>
            <a:ext cx="5301948" cy="4527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62B5B8-1061-A052-DCA7-FD3A9BFA6408}"/>
              </a:ext>
            </a:extLst>
          </p:cNvPr>
          <p:cNvSpPr txBox="1"/>
          <p:nvPr/>
        </p:nvSpPr>
        <p:spPr>
          <a:xfrm>
            <a:off x="6930571" y="6005285"/>
            <a:ext cx="526142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https://www.linkedin.com/company/employee-owned-contractors-roundtable-ecr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F89C19-742E-B6A0-BEDB-8E20D9242818}"/>
              </a:ext>
            </a:extLst>
          </p:cNvPr>
          <p:cNvSpPr txBox="1"/>
          <p:nvPr/>
        </p:nvSpPr>
        <p:spPr>
          <a:xfrm>
            <a:off x="6098198" y="4937057"/>
            <a:ext cx="56605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ea typeface="Calibri"/>
                <a:cs typeface="Calibri"/>
              </a:rPr>
              <a:t>587 Impressions, 2 new followers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28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5915A-BEA5-5FCF-6517-6F73FA840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4555"/>
          </a:xfrm>
        </p:spPr>
        <p:txBody>
          <a:bodyPr/>
          <a:lstStyle/>
          <a:p>
            <a:r>
              <a:rPr lang="en-US" dirty="0"/>
              <a:t>DFARS Subpart 270.1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88D9E-6A13-C746-69F8-8CA8DC119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9193"/>
            <a:ext cx="10972800" cy="4673601"/>
          </a:xfrm>
        </p:spPr>
        <p:txBody>
          <a:bodyPr/>
          <a:lstStyle/>
          <a:p>
            <a:r>
              <a:rPr lang="en-US" dirty="0"/>
              <a:t>New DPC FAQ dated July 11, 2025: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https://www.acq.osd.mil/dpap/policy/policyvault/USA002576-24-DPCAP.pdf</a:t>
            </a:r>
            <a:endParaRPr lang="en-US" dirty="0"/>
          </a:p>
          <a:p>
            <a:pPr lvl="1"/>
            <a:r>
              <a:rPr lang="en-US" dirty="0"/>
              <a:t>Does not include GSA fix</a:t>
            </a:r>
          </a:p>
          <a:p>
            <a:pPr lvl="1"/>
            <a:r>
              <a:rPr lang="en-US" dirty="0"/>
              <a:t>Addresses required compliance with EOs and DoD policies on review of services contracts</a:t>
            </a:r>
          </a:p>
          <a:p>
            <a:pPr lvl="1"/>
            <a:r>
              <a:rPr lang="en-US" dirty="0"/>
              <a:t>Adds to what constitutes (and what does not constitute) substantially similar</a:t>
            </a:r>
          </a:p>
          <a:p>
            <a:pPr lvl="1"/>
            <a:r>
              <a:rPr lang="en-US" dirty="0"/>
              <a:t>Provides example of how to calculate the 50% subcontracting rule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038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95447e-dcab-4201-b6d4-9a6c9a18ca9c" xsi:nil="true"/>
    <lcf76f155ced4ddcb4097134ff3c332f xmlns="a5ec7bdb-4640-4ce8-bdb9-aaf32c71427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2797039E10F4B877B1785F1083F48" ma:contentTypeVersion="19" ma:contentTypeDescription="Create a new document." ma:contentTypeScope="" ma:versionID="078612c3d82564683767d597291047fa">
  <xsd:schema xmlns:xsd="http://www.w3.org/2001/XMLSchema" xmlns:xs="http://www.w3.org/2001/XMLSchema" xmlns:p="http://schemas.microsoft.com/office/2006/metadata/properties" xmlns:ns2="a5ec7bdb-4640-4ce8-bdb9-aaf32c714275" xmlns:ns3="f695447e-dcab-4201-b6d4-9a6c9a18ca9c" targetNamespace="http://schemas.microsoft.com/office/2006/metadata/properties" ma:root="true" ma:fieldsID="c78b71992acbe0720f6a6b34dd4ccf44" ns2:_="" ns3:_="">
    <xsd:import namespace="a5ec7bdb-4640-4ce8-bdb9-aaf32c714275"/>
    <xsd:import namespace="f695447e-dcab-4201-b6d4-9a6c9a18ca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ec7bdb-4640-4ce8-bdb9-aaf32c714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c190e5d-d177-4975-b4ef-fb844f368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5447e-dcab-4201-b6d4-9a6c9a18ca9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1087f6d-bab2-4576-8bf9-71eecf17b314}" ma:internalName="TaxCatchAll" ma:showField="CatchAllData" ma:web="f695447e-dcab-4201-b6d4-9a6c9a18ca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2D69DA-04A3-459A-92E8-F10629FA5E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2E4974-F039-41FC-8C8E-02AFB4E697BE}">
  <ds:schemaRefs>
    <ds:schemaRef ds:uri="599b6251-ab6a-47b3-8c32-73c548b68b4a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09bd3a7-f0f0-4db6-878d-a7a06391c396"/>
    <ds:schemaRef ds:uri="http://www.w3.org/XML/1998/namespace"/>
    <ds:schemaRef ds:uri="f695447e-dcab-4201-b6d4-9a6c9a18ca9c"/>
    <ds:schemaRef ds:uri="a5ec7bdb-4640-4ce8-bdb9-aaf32c714275"/>
  </ds:schemaRefs>
</ds:datastoreItem>
</file>

<file path=customXml/itemProps3.xml><?xml version="1.0" encoding="utf-8"?>
<ds:datastoreItem xmlns:ds="http://schemas.openxmlformats.org/officeDocument/2006/customXml" ds:itemID="{CCAA5819-394D-4AB6-AD03-C9EE8C77BE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ec7bdb-4640-4ce8-bdb9-aaf32c714275"/>
    <ds:schemaRef ds:uri="f695447e-dcab-4201-b6d4-9a6c9a18ca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1192</Words>
  <Application>Microsoft Office PowerPoint</Application>
  <PresentationFormat>Widescreen</PresentationFormat>
  <Paragraphs>132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Monthly Meeting July 29, 2025 </vt:lpstr>
      <vt:lpstr>Agenda</vt:lpstr>
      <vt:lpstr>NDAA Update</vt:lpstr>
      <vt:lpstr>Hill Day Recap</vt:lpstr>
      <vt:lpstr>Hill Day Recap</vt:lpstr>
      <vt:lpstr>Hill Day Recap</vt:lpstr>
      <vt:lpstr>Executive Council Strategy Session Readout</vt:lpstr>
      <vt:lpstr>LinkedIn Posts</vt:lpstr>
      <vt:lpstr>DFARS Subpart 270.1 Updates</vt:lpstr>
      <vt:lpstr>DFARS Subpart 270.1 Updates</vt:lpstr>
      <vt:lpstr>DFARS Subpart 270.1 Usage Tracking</vt:lpstr>
      <vt:lpstr>Agency Strategic Engagement</vt:lpstr>
      <vt:lpstr>Website Updates</vt:lpstr>
      <vt:lpstr>Survey: Executive Council Strategy Session</vt:lpstr>
      <vt:lpstr>Scheduling Update</vt:lpstr>
      <vt:lpstr>PowerPoint Presentation</vt:lpstr>
      <vt:lpstr> Monthly Meetings on last Tuesday of each month at 3:00 pm ET Office Hours on second Tuesday of each month at 3:00 pm 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Lerner</dc:creator>
  <cp:lastModifiedBy>Matt Scott</cp:lastModifiedBy>
  <cp:revision>1568</cp:revision>
  <cp:lastPrinted>2020-01-03T15:33:43Z</cp:lastPrinted>
  <dcterms:created xsi:type="dcterms:W3CDTF">2016-11-22T20:02:45Z</dcterms:created>
  <dcterms:modified xsi:type="dcterms:W3CDTF">2025-07-29T19:24:25Z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8630400.00000000</vt:lpwstr>
  </property>
  <property fmtid="{D5CDD505-2E9C-101B-9397-08002B2CF9AE}" pid="3" name="ContentTypeId">
    <vt:lpwstr>0x010100B782797039E10F4B877B1785F1083F48</vt:lpwstr>
  </property>
  <property fmtid="{D5CDD505-2E9C-101B-9397-08002B2CF9AE}" pid="4" name="MediaServiceImageTags">
    <vt:lpwstr/>
  </property>
</Properties>
</file>