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3" r:id="rId4"/>
  </p:sldMasterIdLst>
  <p:notesMasterIdLst>
    <p:notesMasterId r:id="rId21"/>
  </p:notesMasterIdLst>
  <p:sldIdLst>
    <p:sldId id="5965" r:id="rId5"/>
    <p:sldId id="5964" r:id="rId6"/>
    <p:sldId id="6035" r:id="rId7"/>
    <p:sldId id="6041" r:id="rId8"/>
    <p:sldId id="5981" r:id="rId9"/>
    <p:sldId id="6040" r:id="rId10"/>
    <p:sldId id="6036" r:id="rId11"/>
    <p:sldId id="6008" r:id="rId12"/>
    <p:sldId id="6019" r:id="rId13"/>
    <p:sldId id="6037" r:id="rId14"/>
    <p:sldId id="6043" r:id="rId15"/>
    <p:sldId id="6044" r:id="rId16"/>
    <p:sldId id="6039" r:id="rId17"/>
    <p:sldId id="6042" r:id="rId18"/>
    <p:sldId id="6003" r:id="rId19"/>
    <p:sldId id="5976" r:id="rId20"/>
  </p:sldIdLst>
  <p:sldSz cx="12192000" cy="6858000"/>
  <p:notesSz cx="6950075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DE99B76-403D-6955-2E75-7245FBA94564}" name="Teagan Poleykett" initials="TP" userId="S::tpoleykett@vennstrategies.com::8d5263f3-7f44-4644-b586-c9c4fd0eb0bb" providerId="AD"/>
  <p188:author id="{B8CE06CA-F3BC-501B-2FF6-D9535890900E}" name="Stephanie Halcrow" initials="SH" userId="bfaa66868a7fc76b" providerId="Windows Live"/>
  <p188:author id="{178CEFF2-C755-64D8-7148-4031AE777FF2}" name="Matt Scott" initials="MS" userId="S::mscott@vennstrategies.com::e3b21f49-feec-4233-931c-ce1b3ef6b6a4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tt Pearce" initials="MP" lastIdx="1" clrIdx="0">
    <p:extLst>
      <p:ext uri="{19B8F6BF-5375-455C-9EA6-DF929625EA0E}">
        <p15:presenceInfo xmlns:p15="http://schemas.microsoft.com/office/powerpoint/2012/main" userId="Matt Pearce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EBF2"/>
    <a:srgbClr val="A6A6A6"/>
    <a:srgbClr val="D9D9D9"/>
    <a:srgbClr val="FF33CC"/>
    <a:srgbClr val="264061"/>
    <a:srgbClr val="375067"/>
    <a:srgbClr val="006FAC"/>
    <a:srgbClr val="6EBEEA"/>
    <a:srgbClr val="6D6D6D"/>
    <a:srgbClr val="CC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A9C3D7A-2F86-C7E3-891F-C5F7FA84DC5B}" v="63" dt="2025-09-30T14:51:10.57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commentAuthors" Target="commentAuthors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eagan Poleykett" userId="S::tpoleykett@vennstrategies.com::8d5263f3-7f44-4644-b586-c9c4fd0eb0bb" providerId="AD" clId="Web-{DF72976B-5525-3D22-FE00-5947F421C321}"/>
    <pc:docChg chg="addSld delSld modSld">
      <pc:chgData name="Teagan Poleykett" userId="S::tpoleykett@vennstrategies.com::8d5263f3-7f44-4644-b586-c9c4fd0eb0bb" providerId="AD" clId="Web-{DF72976B-5525-3D22-FE00-5947F421C321}" dt="2025-09-26T18:56:27.428" v="446"/>
      <pc:docMkLst>
        <pc:docMk/>
      </pc:docMkLst>
      <pc:sldChg chg="modSp">
        <pc:chgData name="Teagan Poleykett" userId="S::tpoleykett@vennstrategies.com::8d5263f3-7f44-4644-b586-c9c4fd0eb0bb" providerId="AD" clId="Web-{DF72976B-5525-3D22-FE00-5947F421C321}" dt="2025-09-26T17:53:39.784" v="189" actId="1076"/>
        <pc:sldMkLst>
          <pc:docMk/>
          <pc:sldMk cId="2135545276" sldId="6035"/>
        </pc:sldMkLst>
        <pc:spChg chg="mod">
          <ac:chgData name="Teagan Poleykett" userId="S::tpoleykett@vennstrategies.com::8d5263f3-7f44-4644-b586-c9c4fd0eb0bb" providerId="AD" clId="Web-{DF72976B-5525-3D22-FE00-5947F421C321}" dt="2025-09-26T17:53:39.784" v="189" actId="1076"/>
          <ac:spMkLst>
            <pc:docMk/>
            <pc:sldMk cId="2135545276" sldId="6035"/>
            <ac:spMk id="3" creationId="{94F52870-55D0-EAE4-2200-4A44233B87D2}"/>
          </ac:spMkLst>
        </pc:spChg>
      </pc:sldChg>
      <pc:sldChg chg="modSp new">
        <pc:chgData name="Teagan Poleykett" userId="S::tpoleykett@vennstrategies.com::8d5263f3-7f44-4644-b586-c9c4fd0eb0bb" providerId="AD" clId="Web-{DF72976B-5525-3D22-FE00-5947F421C321}" dt="2025-09-26T17:53:26.597" v="188" actId="20577"/>
        <pc:sldMkLst>
          <pc:docMk/>
          <pc:sldMk cId="868939154" sldId="6041"/>
        </pc:sldMkLst>
        <pc:spChg chg="mod">
          <ac:chgData name="Teagan Poleykett" userId="S::tpoleykett@vennstrategies.com::8d5263f3-7f44-4644-b586-c9c4fd0eb0bb" providerId="AD" clId="Web-{DF72976B-5525-3D22-FE00-5947F421C321}" dt="2025-09-26T17:51:51.847" v="96" actId="20577"/>
          <ac:spMkLst>
            <pc:docMk/>
            <pc:sldMk cId="868939154" sldId="6041"/>
            <ac:spMk id="2" creationId="{AA60B89A-B268-D1BB-B4AB-FE6A673FA2D5}"/>
          </ac:spMkLst>
        </pc:spChg>
        <pc:spChg chg="mod">
          <ac:chgData name="Teagan Poleykett" userId="S::tpoleykett@vennstrategies.com::8d5263f3-7f44-4644-b586-c9c4fd0eb0bb" providerId="AD" clId="Web-{DF72976B-5525-3D22-FE00-5947F421C321}" dt="2025-09-26T17:53:26.597" v="188" actId="20577"/>
          <ac:spMkLst>
            <pc:docMk/>
            <pc:sldMk cId="868939154" sldId="6041"/>
            <ac:spMk id="3" creationId="{6135CD93-2BEF-E6A9-0043-6412FB7621C4}"/>
          </ac:spMkLst>
        </pc:spChg>
      </pc:sldChg>
      <pc:sldChg chg="modSp new">
        <pc:chgData name="Teagan Poleykett" userId="S::tpoleykett@vennstrategies.com::8d5263f3-7f44-4644-b586-c9c4fd0eb0bb" providerId="AD" clId="Web-{DF72976B-5525-3D22-FE00-5947F421C321}" dt="2025-09-26T18:02:40.098" v="443" actId="20577"/>
        <pc:sldMkLst>
          <pc:docMk/>
          <pc:sldMk cId="68142870" sldId="6042"/>
        </pc:sldMkLst>
        <pc:spChg chg="mod">
          <ac:chgData name="Teagan Poleykett" userId="S::tpoleykett@vennstrategies.com::8d5263f3-7f44-4644-b586-c9c4fd0eb0bb" providerId="AD" clId="Web-{DF72976B-5525-3D22-FE00-5947F421C321}" dt="2025-09-26T18:01:04.770" v="282" actId="20577"/>
          <ac:spMkLst>
            <pc:docMk/>
            <pc:sldMk cId="68142870" sldId="6042"/>
            <ac:spMk id="2" creationId="{F9998B05-838A-C06F-4E06-44E3297098FB}"/>
          </ac:spMkLst>
        </pc:spChg>
        <pc:spChg chg="mod">
          <ac:chgData name="Teagan Poleykett" userId="S::tpoleykett@vennstrategies.com::8d5263f3-7f44-4644-b586-c9c4fd0eb0bb" providerId="AD" clId="Web-{DF72976B-5525-3D22-FE00-5947F421C321}" dt="2025-09-26T18:02:40.098" v="443" actId="20577"/>
          <ac:spMkLst>
            <pc:docMk/>
            <pc:sldMk cId="68142870" sldId="6042"/>
            <ac:spMk id="3" creationId="{96E7F0B5-5671-BC72-75C9-472F41890AFE}"/>
          </ac:spMkLst>
        </pc:spChg>
      </pc:sldChg>
      <pc:sldChg chg="add">
        <pc:chgData name="Teagan Poleykett" userId="S::tpoleykett@vennstrategies.com::8d5263f3-7f44-4644-b586-c9c4fd0eb0bb" providerId="AD" clId="Web-{DF72976B-5525-3D22-FE00-5947F421C321}" dt="2025-09-26T18:56:05.788" v="444"/>
        <pc:sldMkLst>
          <pc:docMk/>
          <pc:sldMk cId="435271031" sldId="6043"/>
        </pc:sldMkLst>
      </pc:sldChg>
      <pc:sldChg chg="add">
        <pc:chgData name="Teagan Poleykett" userId="S::tpoleykett@vennstrategies.com::8d5263f3-7f44-4644-b586-c9c4fd0eb0bb" providerId="AD" clId="Web-{DF72976B-5525-3D22-FE00-5947F421C321}" dt="2025-09-26T18:56:23.428" v="445"/>
        <pc:sldMkLst>
          <pc:docMk/>
          <pc:sldMk cId="1859253310" sldId="6044"/>
        </pc:sldMkLst>
      </pc:sldChg>
    </pc:docChg>
  </pc:docChgLst>
  <pc:docChgLst>
    <pc:chgData name="Matt Scott" userId="S::mscott@vennstrategies.com::e3b21f49-feec-4233-931c-ce1b3ef6b6a4" providerId="AD" clId="Web-{17AB18C5-8A75-6D96-9B52-EF48E1FF3C51}"/>
    <pc:docChg chg="modSld">
      <pc:chgData name="Matt Scott" userId="S::mscott@vennstrategies.com::e3b21f49-feec-4233-931c-ce1b3ef6b6a4" providerId="AD" clId="Web-{17AB18C5-8A75-6D96-9B52-EF48E1FF3C51}" dt="2025-09-26T17:06:42.953" v="5" actId="20577"/>
      <pc:docMkLst>
        <pc:docMk/>
      </pc:docMkLst>
      <pc:sldChg chg="modSp">
        <pc:chgData name="Matt Scott" userId="S::mscott@vennstrategies.com::e3b21f49-feec-4233-931c-ce1b3ef6b6a4" providerId="AD" clId="Web-{17AB18C5-8A75-6D96-9B52-EF48E1FF3C51}" dt="2025-09-26T17:06:42.953" v="5" actId="20577"/>
        <pc:sldMkLst>
          <pc:docMk/>
          <pc:sldMk cId="2524325232" sldId="6039"/>
        </pc:sldMkLst>
        <pc:spChg chg="mod">
          <ac:chgData name="Matt Scott" userId="S::mscott@vennstrategies.com::e3b21f49-feec-4233-931c-ce1b3ef6b6a4" providerId="AD" clId="Web-{17AB18C5-8A75-6D96-9B52-EF48E1FF3C51}" dt="2025-09-26T17:06:42.953" v="5" actId="20577"/>
          <ac:spMkLst>
            <pc:docMk/>
            <pc:sldMk cId="2524325232" sldId="6039"/>
            <ac:spMk id="3" creationId="{0F3C16C8-1708-F412-1194-904FE540BF6E}"/>
          </ac:spMkLst>
        </pc:spChg>
      </pc:sldChg>
    </pc:docChg>
  </pc:docChgLst>
  <pc:docChgLst>
    <pc:chgData name="Teagan Poleykett" userId="S::tpoleykett@vennstrategies.com::8d5263f3-7f44-4644-b586-c9c4fd0eb0bb" providerId="AD" clId="Web-{0A9C3D7A-2F86-C7E3-891F-C5F7FA84DC5B}"/>
    <pc:docChg chg="modSld">
      <pc:chgData name="Teagan Poleykett" userId="S::tpoleykett@vennstrategies.com::8d5263f3-7f44-4644-b586-c9c4fd0eb0bb" providerId="AD" clId="Web-{0A9C3D7A-2F86-C7E3-891F-C5F7FA84DC5B}" dt="2025-09-30T14:18:23.573" v="57" actId="20577"/>
      <pc:docMkLst>
        <pc:docMk/>
      </pc:docMkLst>
      <pc:sldChg chg="modSp">
        <pc:chgData name="Teagan Poleykett" userId="S::tpoleykett@vennstrategies.com::8d5263f3-7f44-4644-b586-c9c4fd0eb0bb" providerId="AD" clId="Web-{0A9C3D7A-2F86-C7E3-891F-C5F7FA84DC5B}" dt="2025-09-29T13:19:56.951" v="6" actId="20577"/>
        <pc:sldMkLst>
          <pc:docMk/>
          <pc:sldMk cId="1324111177" sldId="5964"/>
        </pc:sldMkLst>
        <pc:spChg chg="mod">
          <ac:chgData name="Teagan Poleykett" userId="S::tpoleykett@vennstrategies.com::8d5263f3-7f44-4644-b586-c9c4fd0eb0bb" providerId="AD" clId="Web-{0A9C3D7A-2F86-C7E3-891F-C5F7FA84DC5B}" dt="2025-09-29T13:19:56.951" v="6" actId="20577"/>
          <ac:spMkLst>
            <pc:docMk/>
            <pc:sldMk cId="1324111177" sldId="5964"/>
            <ac:spMk id="3" creationId="{65BCFC24-812A-A49C-D524-540074DB2BD7}"/>
          </ac:spMkLst>
        </pc:spChg>
      </pc:sldChg>
      <pc:sldChg chg="modSp">
        <pc:chgData name="Teagan Poleykett" userId="S::tpoleykett@vennstrategies.com::8d5263f3-7f44-4644-b586-c9c4fd0eb0bb" providerId="AD" clId="Web-{0A9C3D7A-2F86-C7E3-891F-C5F7FA84DC5B}" dt="2025-09-30T14:09:58.557" v="14" actId="20577"/>
        <pc:sldMkLst>
          <pc:docMk/>
          <pc:sldMk cId="2708890635" sldId="5981"/>
        </pc:sldMkLst>
        <pc:spChg chg="mod">
          <ac:chgData name="Teagan Poleykett" userId="S::tpoleykett@vennstrategies.com::8d5263f3-7f44-4644-b586-c9c4fd0eb0bb" providerId="AD" clId="Web-{0A9C3D7A-2F86-C7E3-891F-C5F7FA84DC5B}" dt="2025-09-30T14:09:58.557" v="14" actId="20577"/>
          <ac:spMkLst>
            <pc:docMk/>
            <pc:sldMk cId="2708890635" sldId="5981"/>
            <ac:spMk id="4" creationId="{A2319BA4-7F37-4B04-819D-9EF32BD90C5C}"/>
          </ac:spMkLst>
        </pc:spChg>
      </pc:sldChg>
      <pc:sldChg chg="modSp">
        <pc:chgData name="Teagan Poleykett" userId="S::tpoleykett@vennstrategies.com::8d5263f3-7f44-4644-b586-c9c4fd0eb0bb" providerId="AD" clId="Web-{0A9C3D7A-2F86-C7E3-891F-C5F7FA84DC5B}" dt="2025-09-30T14:18:23.573" v="57" actId="20577"/>
        <pc:sldMkLst>
          <pc:docMk/>
          <pc:sldMk cId="2135545276" sldId="6035"/>
        </pc:sldMkLst>
        <pc:spChg chg="mod">
          <ac:chgData name="Teagan Poleykett" userId="S::tpoleykett@vennstrategies.com::8d5263f3-7f44-4644-b586-c9c4fd0eb0bb" providerId="AD" clId="Web-{0A9C3D7A-2F86-C7E3-891F-C5F7FA84DC5B}" dt="2025-09-30T14:18:23.573" v="57" actId="20577"/>
          <ac:spMkLst>
            <pc:docMk/>
            <pc:sldMk cId="2135545276" sldId="6035"/>
            <ac:spMk id="3" creationId="{94F52870-55D0-EAE4-2200-4A44233B87D2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3408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768" y="0"/>
            <a:ext cx="3011699" cy="463408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>
              <a:defRPr sz="1200"/>
            </a:lvl1pPr>
          </a:lstStyle>
          <a:p>
            <a:fld id="{8846EC2E-A6B5-4FB4-8885-569145C1B0E5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03263" y="1154113"/>
            <a:ext cx="5543550" cy="3117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92" tIns="46246" rIns="92492" bIns="4624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008" y="4444861"/>
            <a:ext cx="5560060" cy="3636705"/>
          </a:xfrm>
          <a:prstGeom prst="rect">
            <a:avLst/>
          </a:prstGeom>
        </p:spPr>
        <p:txBody>
          <a:bodyPr vert="horz" lIns="92492" tIns="46246" rIns="92492" bIns="4624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9"/>
            <a:ext cx="3011699" cy="463407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768" y="8772669"/>
            <a:ext cx="3011699" cy="463407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>
              <a:defRPr sz="1200"/>
            </a:lvl1pPr>
          </a:lstStyle>
          <a:p>
            <a:fld id="{85BDFD58-E265-4BC7-B188-C9F1182790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805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BDFD58-E265-4BC7-B188-C9F1182790CF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7951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31445" y="2689695"/>
            <a:ext cx="10363200" cy="128811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4114986"/>
            <a:ext cx="8534400" cy="1470026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3C8CEE-B0DE-4AD8-BF28-DB4E712B8E97}" type="datetimeFigureOut">
              <a:rPr lang="en-US"/>
              <a:pPr>
                <a:defRPr/>
              </a:pPr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98C9FD-3806-4078-A11C-2FB2A02B80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5012AB3-CEC1-3B8F-AA5E-4DDF454F847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828756" y="278572"/>
            <a:ext cx="6568579" cy="2273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0062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ate Placeholder 3">
            <a:extLst>
              <a:ext uri="{FF2B5EF4-FFF2-40B4-BE49-F238E27FC236}">
                <a16:creationId xmlns:a16="http://schemas.microsoft.com/office/drawing/2014/main" id="{A5A2767B-12E8-3097-0F5A-70DD91F148F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17ACB3-F2AB-4FB0-BD44-3301AD82071A}" type="datetimeFigureOut">
              <a:rPr lang="en-US"/>
              <a:pPr>
                <a:defRPr/>
              </a:pPr>
              <a:t>9/30/2025</a:t>
            </a:fld>
            <a:endParaRPr lang="en-US"/>
          </a:p>
        </p:txBody>
      </p: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B6F10EF7-F91C-B355-81E1-E4236964E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B662D6-0288-46F0-BC06-7915B728FA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8" name="Title Placeholder 1">
            <a:extLst>
              <a:ext uri="{FF2B5EF4-FFF2-40B4-BE49-F238E27FC236}">
                <a16:creationId xmlns:a16="http://schemas.microsoft.com/office/drawing/2014/main" id="{E91C370F-6C82-71E2-9D86-123039B58C1B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7245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B1C58673-14C8-B46F-03D7-300DC9C87AB8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609600" y="999193"/>
            <a:ext cx="10972800" cy="46736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315755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17ACB3-F2AB-4FB0-BD44-3301AD82071A}" type="datetimeFigureOut">
              <a:rPr lang="en-US"/>
              <a:pPr>
                <a:defRPr/>
              </a:pPr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12A98A-71B5-4EDF-A3A8-AEE6BE03CF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227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105648"/>
            <a:ext cx="5384800" cy="4667624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105648"/>
            <a:ext cx="5384800" cy="4667624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4DC75A-5963-4759-8A21-2AD27192C3FA}" type="datetimeFigureOut">
              <a:rPr lang="en-US"/>
              <a:pPr>
                <a:defRPr/>
              </a:pPr>
              <a:t>9/30/2025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B662D6-0288-46F0-BC06-7915B728FA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F8CD90D-D759-A0F5-D5FE-65CF669B0AE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7245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71698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D3438F-E558-4457-A8F2-7DF2DBE77132}" type="datetimeFigureOut">
              <a:rPr lang="en-US"/>
              <a:pPr>
                <a:defRPr/>
              </a:pPr>
              <a:t>9/30/2025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083D68-74FF-41C4-9F30-3D668FFAF8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FAF7D40-FD72-317B-2A52-DB824D924FE9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7245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82435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311B87-68E1-4D49-B601-BD986F480169}" type="datetimeFigureOut">
              <a:rPr lang="en-US"/>
              <a:pPr>
                <a:defRPr/>
              </a:pPr>
              <a:t>9/30/2025</a:t>
            </a:fld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EEF144-A0A7-45BC-AB4E-9B6676C8BE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752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512173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defRPr sz="2800">
                <a:solidFill>
                  <a:schemeClr val="bg1"/>
                </a:solidFill>
              </a:defRPr>
            </a:lvl2pPr>
            <a:lvl3pPr>
              <a:defRPr sz="24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35012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CB591D-0692-4112-B0A0-2E9F45EA45F2}" type="datetimeFigureOut">
              <a:rPr lang="en-US"/>
              <a:pPr>
                <a:defRPr/>
              </a:pPr>
              <a:t>9/30/2025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11CB8-8E0C-4EF2-AAB0-9A116C0167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7297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999193"/>
            <a:ext cx="10972800" cy="47561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FEB7298-C7C1-4AA2-9964-95265F62A99D}" type="datetimeFigureOut">
              <a:rPr lang="en-US"/>
              <a:pPr>
                <a:defRPr/>
              </a:pPr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948CB7B-C705-4D4C-9351-7E21134867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ED91AD6-93FE-270E-05B4-BD706385537E}"/>
              </a:ext>
            </a:extLst>
          </p:cNvPr>
          <p:cNvSpPr txBox="1">
            <a:spLocks/>
          </p:cNvSpPr>
          <p:nvPr userDrawn="1"/>
        </p:nvSpPr>
        <p:spPr bwMode="auto">
          <a:xfrm>
            <a:off x="609600" y="274638"/>
            <a:ext cx="10972800" cy="7245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17150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9" r:id="rId5"/>
    <p:sldLayoutId id="2147483730" r:id="rId6"/>
    <p:sldLayoutId id="2147483731" r:id="rId7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ameshasik.com/" TargetMode="External"/><Relationship Id="rId2" Type="http://schemas.openxmlformats.org/officeDocument/2006/relationships/hyperlink" Target="mailto:jhasik@jameshasik.com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cquisition.gov/dfars/part-270-defense-contracting-programs" TargetMode="External"/><Relationship Id="rId2" Type="http://schemas.openxmlformats.org/officeDocument/2006/relationships/hyperlink" Target="https://forms.cloud.microsoft/r/iMtNnNcbEG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acq.osd.mil/dpap/policy/policyvault/USA002576-24-DPCAP.pdf" TargetMode="External"/><Relationship Id="rId4" Type="http://schemas.openxmlformats.org/officeDocument/2006/relationships/hyperlink" Target="https://www.acquisition.gov/dfarspgi/pgi-part-270-defense-contracting-programs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forms.cloud.microsoft/r/iMtNnNcbEG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EC2DB0A-5CA7-60F8-6209-E430423EAE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31445" y="2689695"/>
            <a:ext cx="10363200" cy="1288115"/>
          </a:xfrm>
        </p:spPr>
        <p:txBody>
          <a:bodyPr lIns="91440" tIns="45720" rIns="91440" bIns="45720" anchor="t"/>
          <a:lstStyle/>
          <a:p>
            <a:r>
              <a:rPr lang="en-US"/>
              <a:t>Monthly Meeting</a:t>
            </a:r>
            <a:br>
              <a:rPr lang="en-US"/>
            </a:br>
            <a:r>
              <a:rPr lang="en-US"/>
              <a:t>September 30, 2025</a:t>
            </a:r>
            <a:br>
              <a:rPr lang="en-US"/>
            </a:br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A3E8BE1-6361-ACAB-3F52-9A204302EF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28756" y="278572"/>
            <a:ext cx="6568579" cy="2273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89244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01188B-B3C5-ABF9-0484-52A53983A2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ea typeface="Calibri"/>
                <a:cs typeface="Calibri"/>
              </a:rPr>
              <a:t>Agency Strategic Engagement – Army Training Video</a:t>
            </a:r>
            <a:endParaRPr lang="en-US" sz="40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34C473-1ACF-1641-6667-749C191568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Recorded virtual meeting (via zoom)</a:t>
            </a:r>
          </a:p>
          <a:p>
            <a:r>
              <a:rPr lang="en-US"/>
              <a:t>Expected length of 20 minutes</a:t>
            </a:r>
          </a:p>
          <a:p>
            <a:r>
              <a:rPr lang="en-US"/>
              <a:t>Questions asked by Army leadership; answers by ECR</a:t>
            </a:r>
          </a:p>
          <a:p>
            <a:r>
              <a:rPr lang="en-US"/>
              <a:t>ECR provided script and questions / answers</a:t>
            </a:r>
          </a:p>
          <a:p>
            <a:r>
              <a:rPr lang="en-US"/>
              <a:t>ECR offered to turn Q/As into a FAQ resource for training video</a:t>
            </a:r>
          </a:p>
          <a:p>
            <a:r>
              <a:rPr lang="en-US"/>
              <a:t>Army intends to post on their internal site</a:t>
            </a:r>
          </a:p>
          <a:p>
            <a:r>
              <a:rPr lang="en-US"/>
              <a:t>Once posted, ECR will let other agencies know this is available</a:t>
            </a:r>
          </a:p>
        </p:txBody>
      </p:sp>
    </p:spTree>
    <p:extLst>
      <p:ext uri="{BB962C8B-B14F-4D97-AF65-F5344CB8AC3E}">
        <p14:creationId xmlns:p14="http://schemas.microsoft.com/office/powerpoint/2010/main" val="30856721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1F5752-DFBE-33CF-C5BE-748A466C4C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Results of the 2024 Study</a:t>
            </a:r>
            <a:endParaRPr lang="en-US"/>
          </a:p>
        </p:txBody>
      </p:sp>
      <p:sp>
        <p:nvSpPr>
          <p:cNvPr id="4" name="JAMES HASIK PhD…">
            <a:extLst>
              <a:ext uri="{FF2B5EF4-FFF2-40B4-BE49-F238E27FC236}">
                <a16:creationId xmlns:a16="http://schemas.microsoft.com/office/drawing/2014/main" id="{B6C7EE5E-6DEA-35D4-9F1F-21C1BE2AD78D}"/>
              </a:ext>
            </a:extLst>
          </p:cNvPr>
          <p:cNvSpPr txBox="1"/>
          <p:nvPr/>
        </p:nvSpPr>
        <p:spPr>
          <a:xfrm>
            <a:off x="8943500" y="6132612"/>
            <a:ext cx="2943113" cy="37260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5400" tIns="25400" rIns="25400" bIns="25400" anchor="ctr">
            <a:spAutoFit/>
          </a:bodyPr>
          <a:lstStyle/>
          <a:p>
            <a:pPr defTabSz="228600">
              <a:lnSpc>
                <a:spcPct val="120000"/>
              </a:lnSpc>
              <a:tabLst>
                <a:tab pos="361950" algn="l"/>
                <a:tab pos="1143000" algn="ctr"/>
                <a:tab pos="2286000" algn="r"/>
              </a:tabLst>
              <a:defRPr sz="1800" b="1">
                <a:solidFill>
                  <a:srgbClr val="7F7F7F"/>
                </a:solidFill>
              </a:defRPr>
            </a:pPr>
            <a:r>
              <a:rPr sz="900" dirty="0"/>
              <a:t>JAMES HASIK PhD</a:t>
            </a:r>
          </a:p>
          <a:p>
            <a:pPr defTabSz="228600">
              <a:lnSpc>
                <a:spcPct val="120000"/>
              </a:lnSpc>
              <a:tabLst>
                <a:tab pos="361950" algn="l"/>
                <a:tab pos="1143000" algn="ctr"/>
                <a:tab pos="2286000" algn="r"/>
              </a:tabLst>
              <a:defRPr sz="1800">
                <a:solidFill>
                  <a:srgbClr val="7F7F7F"/>
                </a:solidFill>
              </a:defRPr>
            </a:pPr>
            <a:r>
              <a:rPr sz="900" dirty="0"/>
              <a:t>512-299-1269  </a:t>
            </a:r>
            <a:r>
              <a:rPr sz="900" dirty="0">
                <a:solidFill>
                  <a:srgbClr val="365B9D"/>
                </a:solidFill>
                <a:hlinkClick r:id="rId2"/>
              </a:rPr>
              <a:t>jhasik@jameshasik.com</a:t>
            </a:r>
            <a:r>
              <a:rPr sz="900" dirty="0"/>
              <a:t>  </a:t>
            </a:r>
            <a:r>
              <a:rPr sz="900" dirty="0">
                <a:hlinkClick r:id="rId3"/>
              </a:rPr>
              <a:t>www.jameshasik.com</a:t>
            </a:r>
          </a:p>
        </p:txBody>
      </p:sp>
      <p:sp>
        <p:nvSpPr>
          <p:cNvPr id="5" name="Log-Rank Test of the Equality of Survivor Functions,…">
            <a:extLst>
              <a:ext uri="{FF2B5EF4-FFF2-40B4-BE49-F238E27FC236}">
                <a16:creationId xmlns:a16="http://schemas.microsoft.com/office/drawing/2014/main" id="{37E408D1-15F1-2B8F-AF7A-57B71AFAFC84}"/>
              </a:ext>
            </a:extLst>
          </p:cNvPr>
          <p:cNvSpPr txBox="1"/>
          <p:nvPr/>
        </p:nvSpPr>
        <p:spPr>
          <a:xfrm>
            <a:off x="6431442" y="2055117"/>
            <a:ext cx="5121235" cy="5794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5400" tIns="25400" rIns="25400" bIns="25400" anchor="ctr">
            <a:spAutoFit/>
          </a:bodyPr>
          <a:lstStyle/>
          <a:p>
            <a:pPr defTabSz="177800">
              <a:lnSpc>
                <a:spcPct val="110000"/>
              </a:lnSpc>
              <a:defRPr sz="2800">
                <a:solidFill>
                  <a:srgbClr val="000000"/>
                </a:solidFill>
              </a:defRPr>
            </a:pPr>
            <a:r>
              <a:rPr sz="1600">
                <a:solidFill>
                  <a:schemeClr val="bg1"/>
                </a:solidFill>
              </a:rPr>
              <a:t>Log-Rank Test of the Equality of Survivor Functions,</a:t>
            </a:r>
          </a:p>
          <a:p>
            <a:pPr defTabSz="177800">
              <a:lnSpc>
                <a:spcPct val="110000"/>
              </a:lnSpc>
              <a:defRPr sz="2800">
                <a:solidFill>
                  <a:srgbClr val="000000"/>
                </a:solidFill>
              </a:defRPr>
            </a:pPr>
            <a:r>
              <a:rPr sz="1600">
                <a:solidFill>
                  <a:schemeClr val="bg1"/>
                </a:solidFill>
              </a:rPr>
              <a:t>2017 through 2021</a:t>
            </a:r>
          </a:p>
        </p:txBody>
      </p:sp>
      <p:sp>
        <p:nvSpPr>
          <p:cNvPr id="6" name="Performance for the Customer…">
            <a:extLst>
              <a:ext uri="{FF2B5EF4-FFF2-40B4-BE49-F238E27FC236}">
                <a16:creationId xmlns:a16="http://schemas.microsoft.com/office/drawing/2014/main" id="{7430BEE7-9E47-9E97-BD09-EAC5704F9BE7}"/>
              </a:ext>
            </a:extLst>
          </p:cNvPr>
          <p:cNvSpPr/>
          <p:nvPr/>
        </p:nvSpPr>
        <p:spPr>
          <a:xfrm>
            <a:off x="741067" y="1002526"/>
            <a:ext cx="5121235" cy="917869"/>
          </a:xfrm>
          <a:prstGeom prst="rect">
            <a:avLst/>
          </a:prstGeom>
          <a:noFill/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5400" tIns="25400" rIns="25400" bIns="25400" anchor="ctr"/>
          <a:lstStyle/>
          <a:p>
            <a:pPr defTabSz="457200">
              <a:defRPr sz="2800" b="1">
                <a:solidFill>
                  <a:srgbClr val="000000"/>
                </a:solidFill>
              </a:defRPr>
            </a:pPr>
            <a:r>
              <a:rPr sz="1600" dirty="0">
                <a:solidFill>
                  <a:schemeClr val="bg1"/>
                </a:solidFill>
              </a:rPr>
              <a:t>Performance for Customer</a:t>
            </a:r>
            <a:r>
              <a:rPr lang="en-US" sz="1600" dirty="0">
                <a:solidFill>
                  <a:schemeClr val="bg1"/>
                </a:solidFill>
              </a:rPr>
              <a:t>s</a:t>
            </a:r>
            <a:endParaRPr sz="1600" dirty="0">
              <a:solidFill>
                <a:schemeClr val="bg1"/>
              </a:solidFill>
            </a:endParaRPr>
          </a:p>
          <a:p>
            <a:pPr defTabSz="457200">
              <a:defRPr sz="2800">
                <a:solidFill>
                  <a:schemeClr val="accent1">
                    <a:lumOff val="-13575"/>
                  </a:schemeClr>
                </a:solidFill>
              </a:defRPr>
            </a:pPr>
            <a:r>
              <a:rPr sz="1600" dirty="0">
                <a:solidFill>
                  <a:schemeClr val="bg1"/>
                </a:solidFill>
              </a:rPr>
              <a:t>Do federal contracting officials rate the performance of 100% ESOP firms higher than that of other contractors?</a:t>
            </a:r>
          </a:p>
        </p:txBody>
      </p:sp>
      <p:sp>
        <p:nvSpPr>
          <p:cNvPr id="7" name="Structure of the Industry…">
            <a:extLst>
              <a:ext uri="{FF2B5EF4-FFF2-40B4-BE49-F238E27FC236}">
                <a16:creationId xmlns:a16="http://schemas.microsoft.com/office/drawing/2014/main" id="{B9EF5B59-8BA3-EDD7-1C30-8FCA6B7A29BD}"/>
              </a:ext>
            </a:extLst>
          </p:cNvPr>
          <p:cNvSpPr/>
          <p:nvPr/>
        </p:nvSpPr>
        <p:spPr>
          <a:xfrm>
            <a:off x="6329699" y="1002526"/>
            <a:ext cx="5324722" cy="917869"/>
          </a:xfrm>
          <a:prstGeom prst="rect">
            <a:avLst/>
          </a:prstGeom>
          <a:noFill/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5400" tIns="25400" rIns="25400" bIns="25400" anchor="ctr"/>
          <a:lstStyle/>
          <a:p>
            <a:pPr defTabSz="457200">
              <a:defRPr sz="2800" b="1">
                <a:solidFill>
                  <a:srgbClr val="000000"/>
                </a:solidFill>
              </a:defRPr>
            </a:pPr>
            <a:r>
              <a:rPr sz="1600" dirty="0">
                <a:solidFill>
                  <a:schemeClr val="bg1"/>
                </a:solidFill>
              </a:rPr>
              <a:t>Structure of the Industry</a:t>
            </a:r>
          </a:p>
          <a:p>
            <a:pPr defTabSz="457200">
              <a:defRPr sz="2800">
                <a:solidFill>
                  <a:schemeClr val="accent1">
                    <a:lumOff val="-13575"/>
                  </a:schemeClr>
                </a:solidFill>
              </a:defRPr>
            </a:pPr>
            <a:r>
              <a:rPr sz="1600" dirty="0">
                <a:solidFill>
                  <a:schemeClr val="bg1"/>
                </a:solidFill>
              </a:rPr>
              <a:t>Are 100% ESOP federal contractors more resistant to consolidation (M&amp;A) than the largest federal contractors?</a:t>
            </a:r>
          </a:p>
        </p:txBody>
      </p:sp>
      <p:sp>
        <p:nvSpPr>
          <p:cNvPr id="8" name="100% ESOPs are less susceptible to consolidation…">
            <a:extLst>
              <a:ext uri="{FF2B5EF4-FFF2-40B4-BE49-F238E27FC236}">
                <a16:creationId xmlns:a16="http://schemas.microsoft.com/office/drawing/2014/main" id="{3E36FE74-A06D-FBCC-09B7-6BEB9EC876AD}"/>
              </a:ext>
            </a:extLst>
          </p:cNvPr>
          <p:cNvSpPr txBox="1"/>
          <p:nvPr/>
        </p:nvSpPr>
        <p:spPr>
          <a:xfrm>
            <a:off x="6431442" y="4958551"/>
            <a:ext cx="5121235" cy="5794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5400" tIns="25400" rIns="25400" bIns="25400" anchor="ctr">
            <a:spAutoFit/>
          </a:bodyPr>
          <a:lstStyle/>
          <a:p>
            <a:pPr defTabSz="177800">
              <a:lnSpc>
                <a:spcPct val="110000"/>
              </a:lnSpc>
              <a:defRPr sz="2800" b="1">
                <a:solidFill>
                  <a:srgbClr val="000000"/>
                </a:solidFill>
              </a:defRPr>
            </a:pPr>
            <a:r>
              <a:rPr sz="1600" dirty="0">
                <a:solidFill>
                  <a:schemeClr val="bg1"/>
                </a:solidFill>
              </a:rPr>
              <a:t>100% ESOPs are less susceptible to consolidation</a:t>
            </a:r>
          </a:p>
          <a:p>
            <a:pPr defTabSz="177800">
              <a:lnSpc>
                <a:spcPct val="110000"/>
              </a:lnSpc>
              <a:defRPr sz="2800">
                <a:solidFill>
                  <a:srgbClr val="000000"/>
                </a:solidFill>
              </a:defRPr>
            </a:pPr>
            <a:r>
              <a:rPr sz="1600" dirty="0">
                <a:solidFill>
                  <a:schemeClr val="bg1"/>
                </a:solidFill>
              </a:rPr>
              <a:t>(In Chi-Squared test, result significant at the 99% level)</a:t>
            </a:r>
          </a:p>
        </p:txBody>
      </p:sp>
      <p:graphicFrame>
        <p:nvGraphicFramePr>
          <p:cNvPr id="9" name="Table 1">
            <a:extLst>
              <a:ext uri="{FF2B5EF4-FFF2-40B4-BE49-F238E27FC236}">
                <a16:creationId xmlns:a16="http://schemas.microsoft.com/office/drawing/2014/main" id="{A5B6777B-0C27-8F6A-E7D0-8F43AB86575F}"/>
              </a:ext>
            </a:extLst>
          </p:cNvPr>
          <p:cNvGraphicFramePr/>
          <p:nvPr/>
        </p:nvGraphicFramePr>
        <p:xfrm>
          <a:off x="802682" y="2797150"/>
          <a:ext cx="4998006" cy="2013460"/>
        </p:xfrm>
        <a:graphic>
          <a:graphicData uri="http://schemas.openxmlformats.org/drawingml/2006/table">
            <a:tbl>
              <a:tblPr/>
              <a:tblGrid>
                <a:gridCol w="16660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660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6600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2692">
                <a:tc>
                  <a:txBody>
                    <a:bodyPr/>
                    <a:lstStyle/>
                    <a:p>
                      <a:pPr defTabSz="914400"/>
                      <a:r>
                        <a:rPr sz="1600" i="1"/>
                        <a:t>Rating</a:t>
                      </a:r>
                    </a:p>
                  </a:txBody>
                  <a:tcPr marL="25400" marR="25400" marT="25400" marB="25400" anchor="ctr" horzOverflow="overflow">
                    <a:lnL w="0">
                      <a:miter lim="400000"/>
                    </a:lnL>
                    <a:lnR w="25400">
                      <a:solidFill>
                        <a:srgbClr val="FFFFFF"/>
                      </a:solidFill>
                      <a:miter lim="400000"/>
                    </a:lnR>
                    <a:lnT w="0">
                      <a:miter lim="400000"/>
                    </a:lnT>
                    <a:lnB w="25400">
                      <a:solidFill>
                        <a:srgbClr val="FFFFFF"/>
                      </a:solidFill>
                      <a:miter lim="400000"/>
                    </a:lnB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/>
                      <a:r>
                        <a:rPr sz="1600">
                          <a:solidFill>
                            <a:srgbClr val="FFFFFF"/>
                          </a:solidFill>
                        </a:rPr>
                        <a:t>100% ESOPs (16)</a:t>
                      </a:r>
                    </a:p>
                  </a:txBody>
                  <a:tcPr marL="25400" marR="25400" marT="25400" marB="25400" anchor="ctr" horzOverflow="overflow">
                    <a:lnL w="25400">
                      <a:solidFill>
                        <a:srgbClr val="FFFFFF"/>
                      </a:solidFill>
                      <a:miter lim="400000"/>
                    </a:lnL>
                    <a:lnR w="25400">
                      <a:solidFill>
                        <a:srgbClr val="FFFFFF"/>
                      </a:solidFill>
                      <a:miter lim="400000"/>
                    </a:lnR>
                    <a:lnT w="0">
                      <a:miter lim="400000"/>
                    </a:lnT>
                    <a:lnB w="25400">
                      <a:solidFill>
                        <a:srgbClr val="FFFFFF"/>
                      </a:solidFill>
                      <a:miter lim="400000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/>
                      <a:r>
                        <a:rPr sz="1600">
                          <a:solidFill>
                            <a:srgbClr val="FFFFFF"/>
                          </a:solidFill>
                        </a:rPr>
                        <a:t>All Contractors</a:t>
                      </a:r>
                    </a:p>
                  </a:txBody>
                  <a:tcPr marL="25400" marR="25400" marT="25400" marB="25400" anchor="ctr" horzOverflow="overflow">
                    <a:lnL w="25400">
                      <a:solidFill>
                        <a:srgbClr val="FFFFFF"/>
                      </a:solidFill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25400">
                      <a:solidFill>
                        <a:srgbClr val="FFFFFF"/>
                      </a:solidFill>
                      <a:miter lim="400000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2692">
                <a:tc>
                  <a:txBody>
                    <a:bodyPr/>
                    <a:lstStyle/>
                    <a:p>
                      <a:pPr defTabSz="914400"/>
                      <a:r>
                        <a:rPr sz="1600"/>
                        <a:t>Quality</a:t>
                      </a:r>
                    </a:p>
                  </a:txBody>
                  <a:tcPr marL="25400" marR="25400" marT="25400" marB="25400" anchor="ctr" horzOverflow="overflow">
                    <a:lnL w="0">
                      <a:miter lim="400000"/>
                    </a:lnL>
                    <a:lnR w="25400">
                      <a:solidFill>
                        <a:srgbClr val="FFFFFF"/>
                      </a:solidFill>
                      <a:miter lim="400000"/>
                    </a:lnR>
                    <a:lnT w="25400">
                      <a:solidFill>
                        <a:srgbClr val="FFFFFF"/>
                      </a:solidFill>
                      <a:miter lim="400000"/>
                    </a:lnT>
                    <a:lnB w="25400">
                      <a:solidFill>
                        <a:srgbClr val="FFFFFF"/>
                      </a:solidFill>
                      <a:miter lim="400000"/>
                    </a:lnB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/>
                      <a:r>
                        <a:rPr sz="1600"/>
                        <a:t>79.1%</a:t>
                      </a:r>
                    </a:p>
                  </a:txBody>
                  <a:tcPr marL="25400" marR="25400" marT="25400" marB="25400" anchor="ctr" horzOverflow="overflow">
                    <a:lnL w="25400">
                      <a:solidFill>
                        <a:srgbClr val="FFFFFF"/>
                      </a:solidFill>
                      <a:miter lim="400000"/>
                    </a:lnL>
                    <a:lnR w="25400">
                      <a:solidFill>
                        <a:srgbClr val="FFFFFF"/>
                      </a:solidFill>
                      <a:miter lim="400000"/>
                    </a:lnR>
                    <a:lnT w="25400">
                      <a:solidFill>
                        <a:srgbClr val="FFFFFF"/>
                      </a:solidFill>
                      <a:miter lim="400000"/>
                    </a:lnT>
                    <a:lnB w="25400">
                      <a:solidFill>
                        <a:srgbClr val="FFFFFF"/>
                      </a:solidFill>
                      <a:miter lim="400000"/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/>
                      <a:r>
                        <a:rPr sz="1600"/>
                        <a:t>57.2%</a:t>
                      </a:r>
                    </a:p>
                  </a:txBody>
                  <a:tcPr marL="25400" marR="25400" marT="25400" marB="25400" anchor="ctr" horzOverflow="overflow">
                    <a:lnL w="25400">
                      <a:solidFill>
                        <a:srgbClr val="FFFFFF"/>
                      </a:solidFill>
                      <a:miter lim="400000"/>
                    </a:lnL>
                    <a:lnR w="0">
                      <a:miter lim="400000"/>
                    </a:lnR>
                    <a:lnT w="25400">
                      <a:solidFill>
                        <a:srgbClr val="FFFFFF"/>
                      </a:solidFill>
                      <a:miter lim="400000"/>
                    </a:lnT>
                    <a:lnB w="25400">
                      <a:solidFill>
                        <a:srgbClr val="FFFFFF"/>
                      </a:solidFill>
                      <a:miter lim="400000"/>
                    </a:lnB>
                    <a:solidFill>
                      <a:srgbClr val="CD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2692">
                <a:tc>
                  <a:txBody>
                    <a:bodyPr/>
                    <a:lstStyle/>
                    <a:p>
                      <a:pPr defTabSz="914400"/>
                      <a:r>
                        <a:rPr sz="1600"/>
                        <a:t>Schedule</a:t>
                      </a:r>
                    </a:p>
                  </a:txBody>
                  <a:tcPr marL="25400" marR="25400" marT="25400" marB="25400" anchor="ctr" horzOverflow="overflow">
                    <a:lnL w="0">
                      <a:miter lim="400000"/>
                    </a:lnL>
                    <a:lnR w="25400">
                      <a:solidFill>
                        <a:srgbClr val="FFFFFF"/>
                      </a:solidFill>
                      <a:miter lim="400000"/>
                    </a:lnR>
                    <a:lnT w="25400">
                      <a:solidFill>
                        <a:srgbClr val="FFFFFF"/>
                      </a:solidFill>
                      <a:miter lim="400000"/>
                    </a:lnT>
                    <a:lnB w="25400">
                      <a:solidFill>
                        <a:srgbClr val="FFFFFF"/>
                      </a:solidFill>
                      <a:miter lim="400000"/>
                    </a:lnB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/>
                      <a:r>
                        <a:rPr sz="1600"/>
                        <a:t>73.9%</a:t>
                      </a:r>
                    </a:p>
                  </a:txBody>
                  <a:tcPr marL="25400" marR="25400" marT="25400" marB="25400" anchor="ctr" horzOverflow="overflow">
                    <a:lnL w="25400">
                      <a:solidFill>
                        <a:srgbClr val="FFFFFF"/>
                      </a:solidFill>
                      <a:miter lim="400000"/>
                    </a:lnL>
                    <a:lnR w="25400">
                      <a:solidFill>
                        <a:srgbClr val="FFFFFF"/>
                      </a:solidFill>
                      <a:miter lim="400000"/>
                    </a:lnR>
                    <a:lnT w="25400">
                      <a:solidFill>
                        <a:srgbClr val="FFFFFF"/>
                      </a:solidFill>
                      <a:miter lim="400000"/>
                    </a:lnT>
                    <a:lnB w="25400">
                      <a:solidFill>
                        <a:srgbClr val="FFFFFF"/>
                      </a:solidFill>
                      <a:miter lim="400000"/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/>
                      <a:r>
                        <a:rPr sz="1600"/>
                        <a:t>54.1%</a:t>
                      </a:r>
                    </a:p>
                  </a:txBody>
                  <a:tcPr marL="25400" marR="25400" marT="25400" marB="25400" anchor="ctr" horzOverflow="overflow">
                    <a:lnL w="25400">
                      <a:solidFill>
                        <a:srgbClr val="FFFFFF"/>
                      </a:solidFill>
                      <a:miter lim="400000"/>
                    </a:lnL>
                    <a:lnR w="0">
                      <a:miter lim="400000"/>
                    </a:lnR>
                    <a:lnT w="25400">
                      <a:solidFill>
                        <a:srgbClr val="FFFFFF"/>
                      </a:solidFill>
                      <a:miter lim="400000"/>
                    </a:lnT>
                    <a:lnB w="25400">
                      <a:solidFill>
                        <a:srgbClr val="FFFFFF"/>
                      </a:solidFill>
                      <a:miter lim="400000"/>
                    </a:lnB>
                    <a:solidFill>
                      <a:srgbClr val="CD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2692">
                <a:tc>
                  <a:txBody>
                    <a:bodyPr/>
                    <a:lstStyle/>
                    <a:p>
                      <a:pPr defTabSz="914400"/>
                      <a:r>
                        <a:rPr sz="1600"/>
                        <a:t>Cost</a:t>
                      </a:r>
                    </a:p>
                  </a:txBody>
                  <a:tcPr marL="25400" marR="25400" marT="25400" marB="25400" anchor="ctr" horzOverflow="overflow">
                    <a:lnL w="0">
                      <a:miter lim="400000"/>
                    </a:lnL>
                    <a:lnR w="25400">
                      <a:solidFill>
                        <a:srgbClr val="FFFFFF"/>
                      </a:solidFill>
                      <a:miter lim="400000"/>
                    </a:lnR>
                    <a:lnT w="25400">
                      <a:solidFill>
                        <a:srgbClr val="FFFFFF"/>
                      </a:solidFill>
                      <a:miter lim="400000"/>
                    </a:lnT>
                    <a:lnB w="25400">
                      <a:solidFill>
                        <a:srgbClr val="FFFFFF"/>
                      </a:solidFill>
                      <a:miter lim="400000"/>
                    </a:lnB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/>
                      <a:r>
                        <a:rPr sz="1600"/>
                        <a:t>68.8%</a:t>
                      </a:r>
                    </a:p>
                  </a:txBody>
                  <a:tcPr marL="25400" marR="25400" marT="25400" marB="25400" anchor="ctr" horzOverflow="overflow">
                    <a:lnL w="25400">
                      <a:solidFill>
                        <a:srgbClr val="FFFFFF"/>
                      </a:solidFill>
                      <a:miter lim="400000"/>
                    </a:lnL>
                    <a:lnR w="25400">
                      <a:solidFill>
                        <a:srgbClr val="FFFFFF"/>
                      </a:solidFill>
                      <a:miter lim="400000"/>
                    </a:lnR>
                    <a:lnT w="25400">
                      <a:solidFill>
                        <a:srgbClr val="FFFFFF"/>
                      </a:solidFill>
                      <a:miter lim="400000"/>
                    </a:lnT>
                    <a:lnB w="25400">
                      <a:solidFill>
                        <a:srgbClr val="FFFFFF"/>
                      </a:solidFill>
                      <a:miter lim="400000"/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/>
                      <a:r>
                        <a:rPr sz="1600"/>
                        <a:t>55.6%</a:t>
                      </a:r>
                    </a:p>
                  </a:txBody>
                  <a:tcPr marL="25400" marR="25400" marT="25400" marB="25400" anchor="ctr" horzOverflow="overflow">
                    <a:lnL w="25400">
                      <a:solidFill>
                        <a:srgbClr val="FFFFFF"/>
                      </a:solidFill>
                      <a:miter lim="400000"/>
                    </a:lnL>
                    <a:lnR w="0">
                      <a:miter lim="400000"/>
                    </a:lnR>
                    <a:lnT w="25400">
                      <a:solidFill>
                        <a:srgbClr val="FFFFFF"/>
                      </a:solidFill>
                      <a:miter lim="400000"/>
                    </a:lnT>
                    <a:lnB w="25400">
                      <a:solidFill>
                        <a:srgbClr val="FFFFFF"/>
                      </a:solidFill>
                      <a:miter lim="400000"/>
                    </a:lnB>
                    <a:solidFill>
                      <a:srgbClr val="CD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2692">
                <a:tc>
                  <a:txBody>
                    <a:bodyPr/>
                    <a:lstStyle/>
                    <a:p>
                      <a:pPr defTabSz="914400"/>
                      <a:r>
                        <a:rPr sz="1600"/>
                        <a:t>Management</a:t>
                      </a:r>
                    </a:p>
                  </a:txBody>
                  <a:tcPr marL="25400" marR="25400" marT="25400" marB="25400" anchor="ctr" horzOverflow="overflow">
                    <a:lnL w="0">
                      <a:miter lim="400000"/>
                    </a:lnL>
                    <a:lnR w="25400">
                      <a:solidFill>
                        <a:srgbClr val="FFFFFF"/>
                      </a:solidFill>
                      <a:miter lim="400000"/>
                    </a:lnR>
                    <a:lnT w="25400">
                      <a:solidFill>
                        <a:srgbClr val="FFFFFF"/>
                      </a:solidFill>
                      <a:miter lim="400000"/>
                    </a:lnT>
                    <a:lnB w="0">
                      <a:miter lim="400000"/>
                    </a:lnB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/>
                      <a:r>
                        <a:rPr sz="1600"/>
                        <a:t>73.5%</a:t>
                      </a:r>
                    </a:p>
                  </a:txBody>
                  <a:tcPr marL="25400" marR="25400" marT="25400" marB="25400" anchor="ctr" horzOverflow="overflow">
                    <a:lnL w="25400">
                      <a:solidFill>
                        <a:srgbClr val="FFFFFF"/>
                      </a:solidFill>
                      <a:miter lim="400000"/>
                    </a:lnL>
                    <a:lnR w="25400">
                      <a:solidFill>
                        <a:srgbClr val="FFFFFF"/>
                      </a:solidFill>
                      <a:miter lim="400000"/>
                    </a:lnR>
                    <a:lnT w="25400">
                      <a:solidFill>
                        <a:srgbClr val="FFFFFF"/>
                      </a:solidFill>
                      <a:miter lim="400000"/>
                    </a:lnT>
                    <a:lnB w="0">
                      <a:miter lim="400000"/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/>
                      <a:r>
                        <a:rPr sz="1600"/>
                        <a:t>57.6%</a:t>
                      </a:r>
                    </a:p>
                  </a:txBody>
                  <a:tcPr marL="25400" marR="25400" marT="25400" marB="25400" anchor="ctr" horzOverflow="overflow">
                    <a:lnL w="25400">
                      <a:solidFill>
                        <a:srgbClr val="FFFFFF"/>
                      </a:solidFill>
                      <a:miter lim="400000"/>
                    </a:lnL>
                    <a:lnR w="0">
                      <a:miter lim="400000"/>
                    </a:lnR>
                    <a:lnT w="25400">
                      <a:solidFill>
                        <a:srgbClr val="FFFFFF"/>
                      </a:solidFill>
                      <a:miter lim="400000"/>
                    </a:lnT>
                    <a:lnB w="0">
                      <a:miter lim="400000"/>
                    </a:lnB>
                    <a:solidFill>
                      <a:srgbClr val="CD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0" name="Table 1-1">
            <a:extLst>
              <a:ext uri="{FF2B5EF4-FFF2-40B4-BE49-F238E27FC236}">
                <a16:creationId xmlns:a16="http://schemas.microsoft.com/office/drawing/2014/main" id="{C077551E-F9FE-1C19-1E8F-94211252C390}"/>
              </a:ext>
            </a:extLst>
          </p:cNvPr>
          <p:cNvGraphicFramePr/>
          <p:nvPr/>
        </p:nvGraphicFramePr>
        <p:xfrm>
          <a:off x="6431442" y="2789836"/>
          <a:ext cx="5121236" cy="2007108"/>
        </p:xfrm>
        <a:graphic>
          <a:graphicData uri="http://schemas.openxmlformats.org/drawingml/2006/table">
            <a:tbl>
              <a:tblPr/>
              <a:tblGrid>
                <a:gridCol w="12803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03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03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803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69036">
                <a:tc>
                  <a:txBody>
                    <a:bodyPr/>
                    <a:lstStyle/>
                    <a:p>
                      <a:pPr defTabSz="914400"/>
                      <a:r>
                        <a:rPr sz="1600" i="1"/>
                        <a:t>Exits through consolidation</a:t>
                      </a:r>
                    </a:p>
                  </a:txBody>
                  <a:tcPr marL="25400" marR="25400" marT="25400" marB="25400" anchor="ctr" horzOverflow="overflow">
                    <a:lnL w="0">
                      <a:miter lim="400000"/>
                    </a:lnL>
                    <a:lnR w="25400">
                      <a:solidFill>
                        <a:srgbClr val="FFFFFF"/>
                      </a:solidFill>
                      <a:miter lim="400000"/>
                    </a:lnR>
                    <a:lnT w="0">
                      <a:miter lim="400000"/>
                    </a:lnT>
                    <a:lnB w="25400">
                      <a:solidFill>
                        <a:srgbClr val="FFFFFF"/>
                      </a:solidFill>
                      <a:miter lim="400000"/>
                    </a:lnB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/>
                      <a:r>
                        <a:rPr sz="1600">
                          <a:solidFill>
                            <a:srgbClr val="FFFFFF"/>
                          </a:solidFill>
                        </a:rPr>
                        <a:t>325 firms</a:t>
                      </a:r>
                    </a:p>
                  </a:txBody>
                  <a:tcPr marL="25400" marR="25400" marT="25400" marB="25400" anchor="ctr" horzOverflow="overflow">
                    <a:lnL w="25400">
                      <a:solidFill>
                        <a:srgbClr val="FFFFFF"/>
                      </a:solidFill>
                      <a:miter lim="400000"/>
                    </a:lnL>
                    <a:lnR w="25400">
                      <a:solidFill>
                        <a:srgbClr val="FFFFFF"/>
                      </a:solidFill>
                      <a:miter lim="400000"/>
                    </a:lnR>
                    <a:lnT w="0">
                      <a:miter lim="400000"/>
                    </a:lnT>
                    <a:lnB w="25400">
                      <a:solidFill>
                        <a:srgbClr val="FFFFFF"/>
                      </a:solidFill>
                      <a:miter lim="400000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/>
                      <a:r>
                        <a:rPr sz="1600">
                          <a:solidFill>
                            <a:srgbClr val="FFFFFF"/>
                          </a:solidFill>
                        </a:rPr>
                        <a:t>100% ESOPs (226)</a:t>
                      </a:r>
                    </a:p>
                  </a:txBody>
                  <a:tcPr marL="25400" marR="25400" marT="25400" marB="25400" anchor="ctr" horzOverflow="overflow">
                    <a:lnL w="25400">
                      <a:solidFill>
                        <a:srgbClr val="FFFFFF"/>
                      </a:solidFill>
                      <a:miter lim="400000"/>
                    </a:lnL>
                    <a:lnR w="25400">
                      <a:solidFill>
                        <a:srgbClr val="FFFFFF"/>
                      </a:solidFill>
                      <a:miter lim="400000"/>
                    </a:lnR>
                    <a:lnT w="0">
                      <a:miter lim="400000"/>
                    </a:lnT>
                    <a:lnB w="25400">
                      <a:solidFill>
                        <a:srgbClr val="FFFFFF"/>
                      </a:solidFill>
                      <a:miter lim="400000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/>
                      <a:r>
                        <a:rPr sz="1600">
                          <a:solidFill>
                            <a:srgbClr val="FFFFFF"/>
                          </a:solidFill>
                        </a:rPr>
                        <a:t>Largest firms (99)</a:t>
                      </a:r>
                    </a:p>
                  </a:txBody>
                  <a:tcPr marL="25400" marR="25400" marT="25400" marB="25400" anchor="ctr" horzOverflow="overflow">
                    <a:lnL w="25400">
                      <a:solidFill>
                        <a:srgbClr val="FFFFFF"/>
                      </a:solidFill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25400">
                      <a:solidFill>
                        <a:srgbClr val="FFFFFF"/>
                      </a:solidFill>
                      <a:miter lim="400000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9036">
                <a:tc>
                  <a:txBody>
                    <a:bodyPr/>
                    <a:lstStyle/>
                    <a:p>
                      <a:pPr defTabSz="914400"/>
                      <a:r>
                        <a:rPr sz="1600"/>
                        <a:t>Observed</a:t>
                      </a:r>
                    </a:p>
                  </a:txBody>
                  <a:tcPr marL="25400" marR="25400" marT="25400" marB="25400" anchor="ctr" horzOverflow="overflow">
                    <a:lnL w="0">
                      <a:miter lim="400000"/>
                    </a:lnL>
                    <a:lnR w="25400">
                      <a:solidFill>
                        <a:srgbClr val="FFFFFF"/>
                      </a:solidFill>
                      <a:miter lim="400000"/>
                    </a:lnR>
                    <a:lnT w="25400">
                      <a:solidFill>
                        <a:srgbClr val="FFFFFF"/>
                      </a:solidFill>
                      <a:miter lim="400000"/>
                    </a:lnT>
                    <a:lnB w="25400">
                      <a:solidFill>
                        <a:srgbClr val="FFFFFF"/>
                      </a:solidFill>
                      <a:miter lim="400000"/>
                    </a:lnB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/>
                      <a:r>
                        <a:rPr sz="1600"/>
                        <a:t>15</a:t>
                      </a:r>
                    </a:p>
                  </a:txBody>
                  <a:tcPr marL="25400" marR="25400" marT="25400" marB="25400" anchor="ctr" horzOverflow="overflow">
                    <a:lnL w="25400">
                      <a:solidFill>
                        <a:srgbClr val="FFFFFF"/>
                      </a:solidFill>
                      <a:miter lim="400000"/>
                    </a:lnL>
                    <a:lnR w="25400">
                      <a:solidFill>
                        <a:srgbClr val="FFFFFF"/>
                      </a:solidFill>
                      <a:miter lim="400000"/>
                    </a:lnR>
                    <a:lnT w="25400">
                      <a:solidFill>
                        <a:srgbClr val="FFFFFF"/>
                      </a:solidFill>
                      <a:miter lim="400000"/>
                    </a:lnT>
                    <a:lnB w="25400">
                      <a:solidFill>
                        <a:srgbClr val="FFFFFF"/>
                      </a:solidFill>
                      <a:miter lim="400000"/>
                    </a:lnB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/>
                      <a:r>
                        <a:rPr sz="1600"/>
                        <a:t>6</a:t>
                      </a:r>
                    </a:p>
                  </a:txBody>
                  <a:tcPr marL="25400" marR="25400" marT="25400" marB="25400" anchor="ctr" horzOverflow="overflow">
                    <a:lnL w="25400">
                      <a:solidFill>
                        <a:srgbClr val="FFFFFF"/>
                      </a:solidFill>
                      <a:miter lim="400000"/>
                    </a:lnL>
                    <a:lnR w="25400">
                      <a:solidFill>
                        <a:srgbClr val="FFFFFF"/>
                      </a:solidFill>
                      <a:miter lim="400000"/>
                    </a:lnR>
                    <a:lnT w="25400">
                      <a:solidFill>
                        <a:srgbClr val="FFFFFF"/>
                      </a:solidFill>
                      <a:miter lim="400000"/>
                    </a:lnT>
                    <a:lnB w="25400">
                      <a:solidFill>
                        <a:srgbClr val="FFFFFF"/>
                      </a:solidFill>
                      <a:miter lim="400000"/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/>
                      <a:r>
                        <a:rPr sz="1600"/>
                        <a:t>9</a:t>
                      </a:r>
                    </a:p>
                  </a:txBody>
                  <a:tcPr marL="25400" marR="25400" marT="25400" marB="25400" anchor="ctr" horzOverflow="overflow">
                    <a:lnL w="25400">
                      <a:solidFill>
                        <a:srgbClr val="FFFFFF"/>
                      </a:solidFill>
                      <a:miter lim="400000"/>
                    </a:lnL>
                    <a:lnR w="0">
                      <a:miter lim="400000"/>
                    </a:lnR>
                    <a:lnT w="25400">
                      <a:solidFill>
                        <a:srgbClr val="FFFFFF"/>
                      </a:solidFill>
                      <a:miter lim="400000"/>
                    </a:lnT>
                    <a:lnB w="25400">
                      <a:solidFill>
                        <a:srgbClr val="FFFFFF"/>
                      </a:solidFill>
                      <a:miter lim="400000"/>
                    </a:lnB>
                    <a:solidFill>
                      <a:srgbClr val="CD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9036">
                <a:tc>
                  <a:txBody>
                    <a:bodyPr/>
                    <a:lstStyle/>
                    <a:p>
                      <a:pPr defTabSz="914400"/>
                      <a:r>
                        <a:rPr sz="1600"/>
                        <a:t>Expected</a:t>
                      </a:r>
                    </a:p>
                  </a:txBody>
                  <a:tcPr marL="25400" marR="25400" marT="25400" marB="25400" anchor="ctr" horzOverflow="overflow">
                    <a:lnL w="0">
                      <a:miter lim="400000"/>
                    </a:lnL>
                    <a:lnR w="25400">
                      <a:solidFill>
                        <a:srgbClr val="FFFFFF"/>
                      </a:solidFill>
                      <a:miter lim="400000"/>
                    </a:lnR>
                    <a:lnT w="25400">
                      <a:solidFill>
                        <a:srgbClr val="FFFFFF"/>
                      </a:solidFill>
                      <a:miter lim="400000"/>
                    </a:lnT>
                    <a:lnB w="25400">
                      <a:solidFill>
                        <a:srgbClr val="FFFFFF"/>
                      </a:solidFill>
                      <a:miter lim="400000"/>
                    </a:lnB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/>
                      <a:r>
                        <a:rPr sz="1600">
                          <a:solidFill>
                            <a:srgbClr val="929292"/>
                          </a:solidFill>
                        </a:rPr>
                        <a:t>15.00</a:t>
                      </a:r>
                    </a:p>
                  </a:txBody>
                  <a:tcPr marL="25400" marR="25400" marT="25400" marB="25400" anchor="ctr" horzOverflow="overflow">
                    <a:lnL w="25400">
                      <a:solidFill>
                        <a:srgbClr val="FFFFFF"/>
                      </a:solidFill>
                      <a:miter lim="400000"/>
                    </a:lnL>
                    <a:lnR w="25400">
                      <a:solidFill>
                        <a:srgbClr val="FFFFFF"/>
                      </a:solidFill>
                      <a:miter lim="400000"/>
                    </a:lnR>
                    <a:lnT w="25400">
                      <a:solidFill>
                        <a:srgbClr val="FFFFFF"/>
                      </a:solidFill>
                      <a:miter lim="400000"/>
                    </a:lnT>
                    <a:lnB w="25400">
                      <a:solidFill>
                        <a:srgbClr val="FFFFFF"/>
                      </a:solidFill>
                      <a:miter lim="400000"/>
                    </a:lnB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/>
                      <a:r>
                        <a:rPr sz="1600" b="1"/>
                        <a:t>10.56</a:t>
                      </a:r>
                    </a:p>
                  </a:txBody>
                  <a:tcPr marL="25400" marR="25400" marT="25400" marB="25400" anchor="ctr" horzOverflow="overflow">
                    <a:lnL w="25400">
                      <a:solidFill>
                        <a:srgbClr val="FFFFFF"/>
                      </a:solidFill>
                      <a:miter lim="400000"/>
                    </a:lnL>
                    <a:lnR w="25400">
                      <a:solidFill>
                        <a:srgbClr val="FFFFFF"/>
                      </a:solidFill>
                      <a:miter lim="400000"/>
                    </a:lnR>
                    <a:lnT w="25400">
                      <a:solidFill>
                        <a:srgbClr val="FFFFFF"/>
                      </a:solidFill>
                      <a:miter lim="400000"/>
                    </a:lnT>
                    <a:lnB w="25400">
                      <a:solidFill>
                        <a:srgbClr val="FFFFFF"/>
                      </a:solidFill>
                      <a:miter lim="400000"/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/>
                      <a:r>
                        <a:rPr sz="1600" b="1"/>
                        <a:t>4.44</a:t>
                      </a:r>
                    </a:p>
                  </a:txBody>
                  <a:tcPr marL="25400" marR="25400" marT="25400" marB="25400" anchor="ctr" horzOverflow="overflow">
                    <a:lnL w="25400">
                      <a:solidFill>
                        <a:srgbClr val="FFFFFF"/>
                      </a:solidFill>
                      <a:miter lim="400000"/>
                    </a:lnL>
                    <a:lnR w="0">
                      <a:miter lim="400000"/>
                    </a:lnR>
                    <a:lnT w="25400">
                      <a:solidFill>
                        <a:srgbClr val="FFFFFF"/>
                      </a:solidFill>
                      <a:miter lim="400000"/>
                    </a:lnT>
                    <a:lnB w="25400">
                      <a:solidFill>
                        <a:srgbClr val="FFFFFF"/>
                      </a:solidFill>
                      <a:miter lim="400000"/>
                    </a:lnB>
                    <a:solidFill>
                      <a:srgbClr val="CD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1" name="100% ESOPs earn higher CPARS ratings…">
            <a:extLst>
              <a:ext uri="{FF2B5EF4-FFF2-40B4-BE49-F238E27FC236}">
                <a16:creationId xmlns:a16="http://schemas.microsoft.com/office/drawing/2014/main" id="{61B1DBBF-D516-1C27-1A2E-562A86857109}"/>
              </a:ext>
            </a:extLst>
          </p:cNvPr>
          <p:cNvSpPr txBox="1"/>
          <p:nvPr/>
        </p:nvSpPr>
        <p:spPr>
          <a:xfrm>
            <a:off x="741067" y="4958551"/>
            <a:ext cx="5121235" cy="5794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5400" tIns="25400" rIns="25400" bIns="25400" anchor="ctr">
            <a:spAutoFit/>
          </a:bodyPr>
          <a:lstStyle/>
          <a:p>
            <a:pPr defTabSz="177800">
              <a:lnSpc>
                <a:spcPct val="110000"/>
              </a:lnSpc>
              <a:defRPr sz="2800" b="1">
                <a:solidFill>
                  <a:srgbClr val="000000"/>
                </a:solidFill>
              </a:defRPr>
            </a:pPr>
            <a:r>
              <a:rPr sz="1600" dirty="0">
                <a:solidFill>
                  <a:schemeClr val="bg1"/>
                </a:solidFill>
              </a:rPr>
              <a:t>100% ESOPs earn higher CPARS ratings </a:t>
            </a:r>
          </a:p>
          <a:p>
            <a:pPr defTabSz="177800">
              <a:lnSpc>
                <a:spcPct val="110000"/>
              </a:lnSpc>
              <a:defRPr sz="2800">
                <a:solidFill>
                  <a:srgbClr val="000000"/>
                </a:solidFill>
              </a:defRPr>
            </a:pPr>
            <a:r>
              <a:rPr sz="1600" dirty="0">
                <a:solidFill>
                  <a:schemeClr val="bg1"/>
                </a:solidFill>
              </a:rPr>
              <a:t>(In T-tests of means, all results significant at the 99% level)</a:t>
            </a:r>
          </a:p>
        </p:txBody>
      </p:sp>
      <p:sp>
        <p:nvSpPr>
          <p:cNvPr id="12" name="CPARS scores for “Non-Systems” contracts rated as Excellent or Very Good, 2017 through 2023">
            <a:extLst>
              <a:ext uri="{FF2B5EF4-FFF2-40B4-BE49-F238E27FC236}">
                <a16:creationId xmlns:a16="http://schemas.microsoft.com/office/drawing/2014/main" id="{04C61EE4-28F9-4D91-1F8C-407871E8425C}"/>
              </a:ext>
            </a:extLst>
          </p:cNvPr>
          <p:cNvSpPr txBox="1"/>
          <p:nvPr/>
        </p:nvSpPr>
        <p:spPr>
          <a:xfrm>
            <a:off x="741067" y="2055117"/>
            <a:ext cx="5121235" cy="5794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5400" tIns="25400" rIns="25400" bIns="25400" anchor="ctr">
            <a:spAutoFit/>
          </a:bodyPr>
          <a:lstStyle/>
          <a:p>
            <a:pPr defTabSz="177800">
              <a:lnSpc>
                <a:spcPct val="110000"/>
              </a:lnSpc>
              <a:defRPr sz="2800">
                <a:solidFill>
                  <a:srgbClr val="000000"/>
                </a:solidFill>
              </a:defRPr>
            </a:pPr>
            <a:r>
              <a:rPr sz="1600" dirty="0">
                <a:solidFill>
                  <a:schemeClr val="bg1"/>
                </a:solidFill>
              </a:rPr>
              <a:t>CPARS scores for “Non-Systems” contracts rated as </a:t>
            </a:r>
            <a:r>
              <a:rPr sz="1600" i="1" dirty="0">
                <a:solidFill>
                  <a:schemeClr val="bg1"/>
                </a:solidFill>
              </a:rPr>
              <a:t>Excellent</a:t>
            </a:r>
            <a:r>
              <a:rPr sz="1600" dirty="0">
                <a:solidFill>
                  <a:schemeClr val="bg1"/>
                </a:solidFill>
              </a:rPr>
              <a:t> or </a:t>
            </a:r>
            <a:r>
              <a:rPr sz="1600" i="1" dirty="0">
                <a:solidFill>
                  <a:schemeClr val="bg1"/>
                </a:solidFill>
              </a:rPr>
              <a:t>Very Good</a:t>
            </a:r>
            <a:r>
              <a:rPr sz="1600" dirty="0">
                <a:solidFill>
                  <a:schemeClr val="bg1"/>
                </a:solidFill>
              </a:rPr>
              <a:t>, 2017 through 2023</a:t>
            </a:r>
          </a:p>
        </p:txBody>
      </p:sp>
      <p:pic>
        <p:nvPicPr>
          <p:cNvPr id="13" name="uuid=99E0ADA1-0ABD-4C46-8A6D-9E50DFC385AC&amp;library=1&amp;type=1&amp;mode=1&amp;loc=true&amp;cap=true.jpeg" descr="uuid=99E0ADA1-0ABD-4C46-8A6D-9E50DFC385AC&amp;library=1&amp;type=1&amp;mode=1&amp;loc=true&amp;cap=true.jpeg">
            <a:extLst>
              <a:ext uri="{FF2B5EF4-FFF2-40B4-BE49-F238E27FC236}">
                <a16:creationId xmlns:a16="http://schemas.microsoft.com/office/drawing/2014/main" id="{6A324931-BC22-1E7C-A90D-1C038A5E6BE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16954" y="6054465"/>
            <a:ext cx="528897" cy="528897"/>
          </a:xfrm>
          <a:prstGeom prst="rect">
            <a:avLst/>
          </a:prstGeom>
          <a:ln w="25400">
            <a:miter lim="400000"/>
          </a:ln>
          <a:effectLst>
            <a:outerShdw blurRad="38100" dist="38100" dir="2700000" rotWithShape="0">
              <a:srgbClr val="000000">
                <a:alpha val="25000"/>
              </a:srgbClr>
            </a:outerShdw>
          </a:effectLst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F7626426-5B35-E8CA-592F-B96079840C01}"/>
              </a:ext>
            </a:extLst>
          </p:cNvPr>
          <p:cNvSpPr txBox="1"/>
          <p:nvPr/>
        </p:nvSpPr>
        <p:spPr>
          <a:xfrm>
            <a:off x="1154243" y="5998587"/>
            <a:ext cx="42937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>
                <a:solidFill>
                  <a:srgbClr val="C00000"/>
                </a:solidFill>
              </a:rPr>
              <a:t>Paper conditionally accepted by the </a:t>
            </a:r>
          </a:p>
          <a:p>
            <a:pPr algn="ctr"/>
            <a:r>
              <a:rPr lang="en-US" sz="1600" i="1">
                <a:solidFill>
                  <a:srgbClr val="C00000"/>
                </a:solidFill>
              </a:rPr>
              <a:t>Journal of Participation &amp; Employee Ownership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6E86AD4A-D00A-7341-F281-C30EC3D33950}"/>
              </a:ext>
            </a:extLst>
          </p:cNvPr>
          <p:cNvCxnSpPr>
            <a:cxnSpLocks/>
            <a:stCxn id="15" idx="0"/>
          </p:cNvCxnSpPr>
          <p:nvPr/>
        </p:nvCxnSpPr>
        <p:spPr>
          <a:xfrm flipV="1">
            <a:off x="3301111" y="5538005"/>
            <a:ext cx="574" cy="460582"/>
          </a:xfrm>
          <a:prstGeom prst="straightConnector1">
            <a:avLst/>
          </a:prstGeom>
          <a:ln w="38100">
            <a:solidFill>
              <a:srgbClr val="C00000"/>
            </a:solidFill>
            <a:prstDash val="sys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52710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2DE917-1F56-675C-DADB-AC090AB1C5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Five Questions in the 2025 Study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1F781C4C-938B-E87D-A8BE-249D9F43F228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09600" y="1103971"/>
          <a:ext cx="10972800" cy="42676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10576">
                  <a:extLst>
                    <a:ext uri="{9D8B030D-6E8A-4147-A177-3AD203B41FA5}">
                      <a16:colId xmlns:a16="http://schemas.microsoft.com/office/drawing/2014/main" val="644887550"/>
                    </a:ext>
                  </a:extLst>
                </a:gridCol>
                <a:gridCol w="981307">
                  <a:extLst>
                    <a:ext uri="{9D8B030D-6E8A-4147-A177-3AD203B41FA5}">
                      <a16:colId xmlns:a16="http://schemas.microsoft.com/office/drawing/2014/main" val="1185997810"/>
                    </a:ext>
                  </a:extLst>
                </a:gridCol>
                <a:gridCol w="4973444">
                  <a:extLst>
                    <a:ext uri="{9D8B030D-6E8A-4147-A177-3AD203B41FA5}">
                      <a16:colId xmlns:a16="http://schemas.microsoft.com/office/drawing/2014/main" val="2954510295"/>
                    </a:ext>
                  </a:extLst>
                </a:gridCol>
                <a:gridCol w="3107473">
                  <a:extLst>
                    <a:ext uri="{9D8B030D-6E8A-4147-A177-3AD203B41FA5}">
                      <a16:colId xmlns:a16="http://schemas.microsoft.com/office/drawing/2014/main" val="1106913618"/>
                    </a:ext>
                  </a:extLst>
                </a:gridCol>
              </a:tblGrid>
              <a:tr h="422992">
                <a:tc>
                  <a:txBody>
                    <a:bodyPr/>
                    <a:lstStyle/>
                    <a:p>
                      <a:r>
                        <a:rPr lang="en-US" sz="1600"/>
                        <a:t>Topic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New?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Research Question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Data Required from ECR Firms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5381213"/>
                  </a:ext>
                </a:extLst>
              </a:tr>
              <a:tr h="660562">
                <a:tc>
                  <a:txBody>
                    <a:bodyPr/>
                    <a:lstStyle/>
                    <a:p>
                      <a:r>
                        <a:rPr lang="en-US" sz="1600" b="1"/>
                        <a:t>On employee retention</a:t>
                      </a:r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New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/>
                        <a:t>Have employee retention rates at 100% ESOP federal contractors differed from industry averages?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Monthly </a:t>
                      </a:r>
                      <a:r>
                        <a:rPr lang="en-US" sz="1600" i="1"/>
                        <a:t>quits</a:t>
                      </a:r>
                      <a:r>
                        <a:rPr lang="en-US" sz="1600"/>
                        <a:t>, </a:t>
                      </a:r>
                      <a:r>
                        <a:rPr lang="en-US" sz="1600" i="1"/>
                        <a:t>layoffs</a:t>
                      </a:r>
                      <a:r>
                        <a:rPr lang="en-US" sz="1600"/>
                        <a:t>, </a:t>
                      </a:r>
                      <a:r>
                        <a:rPr lang="en-US" sz="1600" i="1"/>
                        <a:t>discharges</a:t>
                      </a:r>
                      <a:r>
                        <a:rPr lang="en-US" sz="1600"/>
                        <a:t>, and </a:t>
                      </a:r>
                      <a:r>
                        <a:rPr lang="en-US" sz="1600" i="1"/>
                        <a:t>other separations</a:t>
                      </a:r>
                      <a:r>
                        <a:rPr lang="en-US" sz="1600"/>
                        <a:t>, from (about) 2015 through May 2025…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904707"/>
                  </a:ext>
                </a:extLst>
              </a:tr>
              <a:tr h="694360">
                <a:tc>
                  <a:txBody>
                    <a:bodyPr/>
                    <a:lstStyle/>
                    <a:p>
                      <a:r>
                        <a:rPr lang="en-US" sz="1600" b="1"/>
                        <a:t>On the number of owners</a:t>
                      </a:r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New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/>
                        <a:t>Has Section 874 of the 2022 NDAA increased employment through 100% ESOP federal defense contractors?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/>
                        <a:t>…plus monthly </a:t>
                      </a:r>
                      <a:r>
                        <a:rPr lang="en-US" sz="1600" i="1"/>
                        <a:t>hirings</a:t>
                      </a:r>
                      <a:r>
                        <a:rPr lang="en-US" sz="1600"/>
                        <a:t>, from (about) 2015 through May 2025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7074193"/>
                  </a:ext>
                </a:extLst>
              </a:tr>
              <a:tr h="938694">
                <a:tc>
                  <a:txBody>
                    <a:bodyPr/>
                    <a:lstStyle/>
                    <a:p>
                      <a:r>
                        <a:rPr lang="en-US" sz="1600" b="1"/>
                        <a:t>On the creation of firms</a:t>
                      </a:r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New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/>
                        <a:t>Has Section 874 of the 2022 National Defense Authorization Act (NDAA) affected the creation of 100% ESOP federal defense contractors?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None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5151566"/>
                  </a:ext>
                </a:extLst>
              </a:tr>
              <a:tr h="728052">
                <a:tc>
                  <a:txBody>
                    <a:bodyPr/>
                    <a:lstStyle/>
                    <a:p>
                      <a:r>
                        <a:rPr lang="en-US" sz="1600" b="1"/>
                        <a:t>On performance for customers</a:t>
                      </a:r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Update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/>
                        <a:t>Have federal contracting officials rated the performance of 100% ESOP firms higher than that of other firms?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2024 CPARS ratings from old members, 2017–2024 from new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0201295"/>
                  </a:ext>
                </a:extLst>
              </a:tr>
              <a:tr h="660562">
                <a:tc>
                  <a:txBody>
                    <a:bodyPr/>
                    <a:lstStyle/>
                    <a:p>
                      <a:r>
                        <a:rPr lang="en-US" sz="1600" b="1"/>
                        <a:t>On the structure of the industry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Update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Have 100% ESOP federal contractors been more resistant to consolidation than the largest federal contractors?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None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87404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92533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48C27F-C0C8-DCDD-7640-8AA44D2853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Executive Council Strategy Session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3C16C8-1708-F412-1194-904FE540BF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085457"/>
            <a:ext cx="10972800" cy="4673601"/>
          </a:xfrm>
        </p:spPr>
        <p:txBody>
          <a:bodyPr/>
          <a:lstStyle/>
          <a:p>
            <a:r>
              <a:rPr lang="en-US">
                <a:ea typeface="Calibri"/>
                <a:cs typeface="Calibri"/>
              </a:rPr>
              <a:t>Executive Council members only</a:t>
            </a:r>
          </a:p>
          <a:p>
            <a:r>
              <a:rPr lang="en-US">
                <a:ea typeface="Calibri"/>
                <a:cs typeface="Calibri"/>
              </a:rPr>
              <a:t>Oct 7th, 5pm: Cocktail Hour &amp; Dinner at </a:t>
            </a:r>
            <a:r>
              <a:rPr lang="en-US" err="1">
                <a:ea typeface="Calibri"/>
                <a:cs typeface="Calibri"/>
              </a:rPr>
              <a:t>Sfoglina</a:t>
            </a:r>
            <a:r>
              <a:rPr lang="en-US">
                <a:ea typeface="Calibri"/>
                <a:cs typeface="Calibri"/>
              </a:rPr>
              <a:t> Downtown</a:t>
            </a:r>
          </a:p>
          <a:p>
            <a:r>
              <a:rPr lang="en-US">
                <a:ea typeface="Calibri"/>
                <a:cs typeface="Calibri"/>
              </a:rPr>
              <a:t>Oct 8th, 9am-1pm: Strategy Session at National Union Building</a:t>
            </a:r>
          </a:p>
          <a:p>
            <a:endParaRPr lang="en-US">
              <a:ea typeface="Calibri"/>
              <a:cs typeface="Calibri"/>
            </a:endParaRPr>
          </a:p>
          <a:p>
            <a:endParaRPr lang="en-US">
              <a:ea typeface="Calibri"/>
              <a:cs typeface="Calibri"/>
            </a:endParaRPr>
          </a:p>
          <a:p>
            <a:endParaRPr lang="en-US">
              <a:ea typeface="Calibri"/>
              <a:cs typeface="Calibri"/>
            </a:endParaRPr>
          </a:p>
          <a:p>
            <a:pPr marL="0" indent="0" algn="ctr">
              <a:buNone/>
            </a:pPr>
            <a:r>
              <a:rPr lang="en-US" b="1">
                <a:ea typeface="Calibri"/>
                <a:cs typeface="Calibri"/>
              </a:rPr>
              <a:t>If you have any questions or your plans have changed, please reach out to Teagan</a:t>
            </a:r>
          </a:p>
        </p:txBody>
      </p:sp>
    </p:spTree>
    <p:extLst>
      <p:ext uri="{BB962C8B-B14F-4D97-AF65-F5344CB8AC3E}">
        <p14:creationId xmlns:p14="http://schemas.microsoft.com/office/powerpoint/2010/main" val="25243252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998B05-838A-C06F-4E06-44E3297098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December Summit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E7F0B5-5671-BC72-75C9-472F41890A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Networking event focused on federal policy change for employee-owned contractors.</a:t>
            </a:r>
          </a:p>
          <a:p>
            <a:r>
              <a:rPr lang="en-US">
                <a:ea typeface="Calibri"/>
                <a:cs typeface="Calibri"/>
              </a:rPr>
              <a:t>December 10th; Save the Date forthcoming.</a:t>
            </a:r>
            <a:endParaRPr lang="en-US"/>
          </a:p>
          <a:p>
            <a:r>
              <a:rPr lang="en-US">
                <a:ea typeface="Calibri"/>
                <a:cs typeface="Calibri"/>
              </a:rPr>
              <a:t>Do you know a prospective member who might like to attend? Pass along their contact info to Teagan or Matt.</a:t>
            </a:r>
          </a:p>
          <a:p>
            <a:endParaRPr lang="en-US">
              <a:ea typeface="Calibri"/>
              <a:cs typeface="Calibri"/>
            </a:endParaRPr>
          </a:p>
          <a:p>
            <a:endParaRPr lang="en-US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81428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7FD00C-C13B-DB2A-2C37-6A55E5F902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82F222-9CC4-96B4-2B7E-0C6F276A67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  <a:p>
            <a:endParaRPr lang="en-US">
              <a:ea typeface="Calibri"/>
              <a:cs typeface="Calibri"/>
            </a:endParaRPr>
          </a:p>
          <a:p>
            <a:pPr marL="0" indent="0" algn="ctr">
              <a:buNone/>
            </a:pPr>
            <a:r>
              <a:rPr lang="en-US">
                <a:ea typeface="Calibri"/>
                <a:cs typeface="Calibri"/>
              </a:rPr>
              <a:t>QUESTIONS AND DISCUSSION </a:t>
            </a:r>
          </a:p>
        </p:txBody>
      </p:sp>
    </p:spTree>
    <p:extLst>
      <p:ext uri="{BB962C8B-B14F-4D97-AF65-F5344CB8AC3E}">
        <p14:creationId xmlns:p14="http://schemas.microsoft.com/office/powerpoint/2010/main" val="23779308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E0E81D-7F60-7D3E-466C-F8F6661FB1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0" y="2689695"/>
            <a:ext cx="10363200" cy="1288115"/>
          </a:xfrm>
        </p:spPr>
        <p:txBody>
          <a:bodyPr lIns="91440" tIns="45720" rIns="91440" bIns="45720" anchor="t"/>
          <a:lstStyle/>
          <a:p>
            <a:br>
              <a:rPr lang="en-US"/>
            </a:br>
            <a:r>
              <a:rPr lang="en-US" sz="2000">
                <a:ea typeface="Calibri"/>
                <a:cs typeface="Calibri"/>
              </a:rPr>
              <a:t>Monthly Meetings on last Tuesday of each month at 3:00 pm ET</a:t>
            </a:r>
            <a:br>
              <a:rPr lang="en-US" sz="2000">
                <a:ea typeface="Calibri"/>
                <a:cs typeface="Calibri"/>
              </a:rPr>
            </a:br>
            <a:r>
              <a:rPr lang="en-US" sz="2000">
                <a:ea typeface="Calibri"/>
                <a:cs typeface="Calibri"/>
              </a:rPr>
              <a:t>Office Hours on second Tuesday of each month at 3:00 pm ET</a:t>
            </a:r>
            <a:endParaRPr lang="en-US" sz="400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564178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8AA7AD-905A-009C-8FD6-EB76664261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724555"/>
          </a:xfrm>
        </p:spPr>
        <p:txBody>
          <a:bodyPr/>
          <a:lstStyle/>
          <a:p>
            <a:r>
              <a:rPr lang="en-US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BCFC24-812A-A49C-D524-540074DB2B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322889"/>
            <a:ext cx="10972800" cy="4673601"/>
          </a:xfrm>
        </p:spPr>
        <p:txBody>
          <a:bodyPr/>
          <a:lstStyle/>
          <a:p>
            <a:r>
              <a:rPr lang="en-US" sz="2800">
                <a:ea typeface="Calibri"/>
                <a:cs typeface="Calibri"/>
              </a:rPr>
              <a:t>Government Funding Status</a:t>
            </a:r>
          </a:p>
          <a:p>
            <a:r>
              <a:rPr lang="en-US" sz="2800">
                <a:ea typeface="Calibri"/>
                <a:cs typeface="Calibri"/>
              </a:rPr>
              <a:t>NDAA Update</a:t>
            </a:r>
            <a:endParaRPr lang="en-US"/>
          </a:p>
          <a:p>
            <a:r>
              <a:rPr lang="en-US" sz="2800">
                <a:ea typeface="Calibri"/>
                <a:cs typeface="Calibri"/>
              </a:rPr>
              <a:t>DFARS Subpart 270.1 Updates</a:t>
            </a:r>
          </a:p>
          <a:p>
            <a:r>
              <a:rPr lang="en-US" sz="2800">
                <a:ea typeface="Calibri"/>
                <a:cs typeface="Calibri"/>
              </a:rPr>
              <a:t>Agency Strategic Engagement – Army Training Video</a:t>
            </a:r>
          </a:p>
          <a:p>
            <a:r>
              <a:rPr lang="en-US" sz="2800">
                <a:ea typeface="Calibri"/>
                <a:cs typeface="Calibri"/>
              </a:rPr>
              <a:t>Briefing from Dr. Hasik</a:t>
            </a:r>
          </a:p>
          <a:p>
            <a:r>
              <a:rPr lang="en-US" sz="2800">
                <a:ea typeface="Calibri"/>
                <a:cs typeface="Calibri"/>
              </a:rPr>
              <a:t>Executive Council Strategy Session</a:t>
            </a:r>
          </a:p>
          <a:p>
            <a:r>
              <a:rPr lang="en-US" sz="2800">
                <a:ea typeface="Calibri"/>
                <a:cs typeface="Calibri"/>
              </a:rPr>
              <a:t>December Summit</a:t>
            </a:r>
          </a:p>
          <a:p>
            <a:endParaRPr lang="en-US" sz="2800">
              <a:ea typeface="Calibri"/>
              <a:cs typeface="Calibri"/>
            </a:endParaRPr>
          </a:p>
          <a:p>
            <a:endParaRPr lang="en-US">
              <a:ea typeface="Calibri"/>
              <a:cs typeface="Calibri"/>
            </a:endParaRPr>
          </a:p>
          <a:p>
            <a:endParaRPr lang="en-US">
              <a:ea typeface="Calibri"/>
              <a:cs typeface="Calibri"/>
            </a:endParaRPr>
          </a:p>
          <a:p>
            <a:endParaRPr lang="en-US">
              <a:ea typeface="Calibri"/>
              <a:cs typeface="Calibri"/>
            </a:endParaRPr>
          </a:p>
          <a:p>
            <a:endParaRPr lang="en-US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241111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7F091F-A788-9040-11A5-40EE8D96AB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Government Funding Status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F52870-55D0-EAE4-2200-4A44233B87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085457"/>
            <a:ext cx="10972800" cy="4673601"/>
          </a:xfrm>
        </p:spPr>
        <p:txBody>
          <a:bodyPr/>
          <a:lstStyle/>
          <a:p>
            <a:r>
              <a:rPr lang="en-US">
                <a:ea typeface="Calibri"/>
                <a:cs typeface="Calibri"/>
              </a:rPr>
              <a:t>Government funding expires at midnight tonight. We do not expect a resolution before then, making a shutdown likely.</a:t>
            </a:r>
          </a:p>
          <a:p>
            <a:r>
              <a:rPr lang="en-US">
                <a:ea typeface="Calibri"/>
                <a:cs typeface="Calibri"/>
              </a:rPr>
              <a:t>House passed a 7-week clean CR, failed in the Senate</a:t>
            </a:r>
          </a:p>
          <a:p>
            <a:r>
              <a:rPr lang="en-US">
                <a:ea typeface="Calibri"/>
                <a:cs typeface="Calibri"/>
              </a:rPr>
              <a:t>Democrats proposed a 4-week CR, rejected by Republicans</a:t>
            </a:r>
          </a:p>
          <a:p>
            <a:r>
              <a:rPr lang="en-US">
                <a:ea typeface="Calibri"/>
                <a:cs typeface="Calibri"/>
              </a:rPr>
              <a:t>Administration has proposed mass layoffs of government personnel if Congress doesn’t pass CR</a:t>
            </a:r>
          </a:p>
        </p:txBody>
      </p:sp>
    </p:spTree>
    <p:extLst>
      <p:ext uri="{BB962C8B-B14F-4D97-AF65-F5344CB8AC3E}">
        <p14:creationId xmlns:p14="http://schemas.microsoft.com/office/powerpoint/2010/main" val="21355452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60B89A-B268-D1BB-B4AB-FE6A673FA2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Shut Down Workforce Considerations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35CD93-2BEF-E6A9-0043-6412FB7621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ea typeface="+mn-lt"/>
                <a:cs typeface="+mn-lt"/>
              </a:rPr>
              <a:t>The White House Office of Management &amp; Budget (OMB) has instructed federal agencies to prepare reduction-in-force plans for mass firings if the government shuts down.</a:t>
            </a:r>
          </a:p>
          <a:p>
            <a:r>
              <a:rPr lang="en-US">
                <a:ea typeface="Calibri"/>
                <a:cs typeface="Calibri"/>
              </a:rPr>
              <a:t>DOD is not likely to be heavily impacted by reductions-in-force, but other agencies with programs not legally required to continue during a shutdown will be impacted.</a:t>
            </a:r>
          </a:p>
        </p:txBody>
      </p:sp>
    </p:spTree>
    <p:extLst>
      <p:ext uri="{BB962C8B-B14F-4D97-AF65-F5344CB8AC3E}">
        <p14:creationId xmlns:p14="http://schemas.microsoft.com/office/powerpoint/2010/main" val="8689391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E7D830-AEEE-11B6-0C63-8F3F78B814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468"/>
            <a:ext cx="10972800" cy="724555"/>
          </a:xfrm>
        </p:spPr>
        <p:txBody>
          <a:bodyPr/>
          <a:lstStyle/>
          <a:p>
            <a:r>
              <a:rPr lang="en-US"/>
              <a:t>NDAA Update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6112E7-77EE-2DB8-0A89-AA06EFABDA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999193"/>
            <a:ext cx="10972800" cy="4673601"/>
          </a:xfrm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2319BA4-7F37-4B04-819D-9EF32BD90C5C}"/>
              </a:ext>
            </a:extLst>
          </p:cNvPr>
          <p:cNvSpPr txBox="1"/>
          <p:nvPr/>
        </p:nvSpPr>
        <p:spPr>
          <a:xfrm>
            <a:off x="209808" y="849971"/>
            <a:ext cx="11780753" cy="35394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457200" indent="-457200">
              <a:buFont typeface="Arial"/>
              <a:buChar char="•"/>
            </a:pPr>
            <a:r>
              <a:rPr lang="en-US" sz="2800">
                <a:solidFill>
                  <a:schemeClr val="bg1"/>
                </a:solidFill>
                <a:ea typeface="+mn-lt"/>
                <a:cs typeface="+mn-lt"/>
              </a:rPr>
              <a:t>NDAA passed the House on September 10</a:t>
            </a:r>
            <a:r>
              <a:rPr lang="en-US" sz="2800" baseline="30000">
                <a:solidFill>
                  <a:schemeClr val="bg1"/>
                </a:solidFill>
                <a:ea typeface="+mn-lt"/>
                <a:cs typeface="+mn-lt"/>
              </a:rPr>
              <a:t>th</a:t>
            </a:r>
            <a:r>
              <a:rPr lang="en-US" sz="2800">
                <a:solidFill>
                  <a:schemeClr val="bg1"/>
                </a:solidFill>
                <a:ea typeface="+mn-lt"/>
                <a:cs typeface="+mn-lt"/>
              </a:rPr>
              <a:t>; stalled on Senate floor</a:t>
            </a:r>
          </a:p>
          <a:p>
            <a:pPr marL="914400" lvl="1" indent="-457200">
              <a:buFont typeface="Arial"/>
              <a:buChar char="•"/>
            </a:pPr>
            <a:r>
              <a:rPr lang="en-US" sz="2800">
                <a:solidFill>
                  <a:schemeClr val="bg1"/>
                </a:solidFill>
                <a:ea typeface="+mn-lt"/>
                <a:cs typeface="+mn-lt"/>
              </a:rPr>
              <a:t>Informal conference will likely start next week</a:t>
            </a:r>
          </a:p>
          <a:p>
            <a:pPr marL="285750" indent="-285750">
              <a:buFont typeface="Arial"/>
              <a:buChar char="•"/>
            </a:pPr>
            <a:endParaRPr lang="en-US" sz="2800">
              <a:solidFill>
                <a:schemeClr val="bg1"/>
              </a:solidFill>
              <a:ea typeface="Calibri"/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en-US" sz="2800">
                <a:solidFill>
                  <a:schemeClr val="bg1"/>
                </a:solidFill>
                <a:ea typeface="Calibri"/>
                <a:cs typeface="Calibri"/>
              </a:rPr>
              <a:t>ECR provided input to successfully block an amendment</a:t>
            </a:r>
            <a:r>
              <a:rPr lang="en-US" sz="2800">
                <a:solidFill>
                  <a:schemeClr val="bg1"/>
                </a:solidFill>
                <a:ea typeface="+mn-lt"/>
                <a:cs typeface="+mn-lt"/>
              </a:rPr>
              <a:t> expanding Sec. 874/Sec. 872 to 30% ESOPs</a:t>
            </a:r>
          </a:p>
          <a:p>
            <a:pPr marL="742950" lvl="1" indent="-285750">
              <a:buFont typeface="Arial"/>
              <a:buChar char="•"/>
            </a:pPr>
            <a:r>
              <a:rPr lang="en-US" sz="2800">
                <a:solidFill>
                  <a:schemeClr val="bg1"/>
                </a:solidFill>
                <a:ea typeface="+mn-lt"/>
                <a:cs typeface="+mn-lt"/>
              </a:rPr>
              <a:t>Queried ECR Executive Council for a position and support on crafting the justification; this was only possible because of the quick response to the query</a:t>
            </a:r>
          </a:p>
        </p:txBody>
      </p:sp>
    </p:spTree>
    <p:extLst>
      <p:ext uri="{BB962C8B-B14F-4D97-AF65-F5344CB8AC3E}">
        <p14:creationId xmlns:p14="http://schemas.microsoft.com/office/powerpoint/2010/main" val="27088906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5C0050-2149-2EE6-06F6-79A7383253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DFARS Subpart 270.1 Update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E63AD8-2712-EDC7-B778-E76D3C88E0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/>
              <a:buChar char="•"/>
            </a:pPr>
            <a:r>
              <a:rPr lang="en-US" sz="2400">
                <a:ea typeface="+mn-lt"/>
                <a:cs typeface="+mn-lt"/>
              </a:rPr>
              <a:t>“GSA fix” Directive Report Language (DRL) included in the HASC Committee Report</a:t>
            </a:r>
            <a:endParaRPr lang="en-US" sz="2400">
              <a:ea typeface="Calibri"/>
              <a:cs typeface="Calibri"/>
            </a:endParaRPr>
          </a:p>
          <a:p>
            <a:pPr lvl="1">
              <a:buFont typeface="Courier New"/>
              <a:buChar char="o"/>
            </a:pPr>
            <a:r>
              <a:rPr lang="en-US" sz="2400">
                <a:ea typeface="+mn-lt"/>
                <a:cs typeface="+mn-lt"/>
              </a:rPr>
              <a:t>DRL is </a:t>
            </a:r>
            <a:r>
              <a:rPr lang="en-US" sz="2400" u="sng">
                <a:ea typeface="+mn-lt"/>
                <a:cs typeface="+mn-lt"/>
              </a:rPr>
              <a:t>not</a:t>
            </a:r>
            <a:r>
              <a:rPr lang="en-US" sz="2400">
                <a:ea typeface="+mn-lt"/>
                <a:cs typeface="+mn-lt"/>
              </a:rPr>
              <a:t> conferenced – stands on its on</a:t>
            </a:r>
          </a:p>
          <a:p>
            <a:pPr lvl="1">
              <a:buFont typeface="Courier New"/>
              <a:buChar char="o"/>
            </a:pPr>
            <a:r>
              <a:rPr lang="en-US" sz="2400">
                <a:ea typeface="+mn-lt"/>
                <a:cs typeface="+mn-lt"/>
              </a:rPr>
              <a:t>Commends DPC’s rulemaking and implementation</a:t>
            </a:r>
          </a:p>
          <a:p>
            <a:pPr lvl="1">
              <a:buFont typeface="Courier New"/>
              <a:buChar char="o"/>
            </a:pPr>
            <a:r>
              <a:rPr lang="en-US" sz="2400">
                <a:ea typeface="+mn-lt"/>
                <a:cs typeface="+mn-lt"/>
              </a:rPr>
              <a:t>Emphasizes that the pilot program is intended to be used by both DoD and other agency contracting officers (e.g., GSA) acting on behalf of DoD customers</a:t>
            </a:r>
          </a:p>
          <a:p>
            <a:pPr lvl="1">
              <a:buFont typeface="Courier New"/>
              <a:buChar char="o"/>
            </a:pPr>
            <a:r>
              <a:rPr lang="en-US" sz="2400">
                <a:ea typeface="+mn-lt"/>
                <a:cs typeface="+mn-lt"/>
              </a:rPr>
              <a:t>Recognizes the GAO report and DPC’s early steps to improve implementation</a:t>
            </a:r>
          </a:p>
          <a:p>
            <a:pPr lvl="1">
              <a:buFont typeface="Courier New"/>
              <a:buChar char="o"/>
            </a:pPr>
            <a:r>
              <a:rPr lang="en-US" sz="2400">
                <a:ea typeface="+mn-lt"/>
                <a:cs typeface="+mn-lt"/>
              </a:rPr>
              <a:t>Requires briefing by DPC on how they are fully leveraging the authority by December 1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6269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EE4D5B-34DC-62BF-1B0A-437688F43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DFARS Subpart 270.1 Updates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1DE310-22FB-F49D-0FD7-CC3ADC1F37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>
                <a:ea typeface="Calibri"/>
                <a:cs typeface="Calibri"/>
              </a:rPr>
              <a:t>Conversation with John Tenaglia on September 17</a:t>
            </a:r>
            <a:r>
              <a:rPr lang="en-US" sz="2800" baseline="30000">
                <a:ea typeface="Calibri"/>
                <a:cs typeface="Calibri"/>
              </a:rPr>
              <a:t>th</a:t>
            </a:r>
            <a:endParaRPr lang="en-US" sz="2800">
              <a:ea typeface="Calibri"/>
              <a:cs typeface="Calibri"/>
            </a:endParaRPr>
          </a:p>
          <a:p>
            <a:pPr lvl="1"/>
            <a:r>
              <a:rPr lang="en-US" sz="2400">
                <a:ea typeface="Calibri"/>
                <a:cs typeface="Calibri"/>
              </a:rPr>
              <a:t>Acknowledged awareness of the “GSA fix” DRL</a:t>
            </a:r>
          </a:p>
          <a:p>
            <a:pPr lvl="1"/>
            <a:r>
              <a:rPr lang="en-US" sz="2400">
                <a:ea typeface="Calibri"/>
                <a:cs typeface="Calibri"/>
              </a:rPr>
              <a:t>Committed to responding to HASC by December 1</a:t>
            </a:r>
          </a:p>
          <a:p>
            <a:pPr lvl="1"/>
            <a:r>
              <a:rPr lang="en-US" sz="2400">
                <a:ea typeface="Calibri"/>
                <a:cs typeface="Calibri"/>
              </a:rPr>
              <a:t>Did not commit to removing the FAQs restricting use of DFARS Subpart 270.1</a:t>
            </a:r>
          </a:p>
          <a:p>
            <a:r>
              <a:rPr lang="en-US" sz="2800">
                <a:ea typeface="Calibri"/>
                <a:cs typeface="Calibri"/>
              </a:rPr>
              <a:t>Followed up with HASC PSMs</a:t>
            </a:r>
          </a:p>
          <a:p>
            <a:endParaRPr lang="en-US" sz="2800">
              <a:ea typeface="Calibri"/>
              <a:cs typeface="Calibri"/>
            </a:endParaRPr>
          </a:p>
          <a:p>
            <a:r>
              <a:rPr lang="en-US" sz="2800">
                <a:ea typeface="Calibri"/>
                <a:cs typeface="Calibri"/>
              </a:rPr>
              <a:t>Received intel from ECR member company customers on the rationale; shows how they are interpreting the statutes/authority differently</a:t>
            </a:r>
          </a:p>
          <a:p>
            <a:pPr lvl="1"/>
            <a:r>
              <a:rPr lang="en-US" sz="2400">
                <a:ea typeface="Calibri"/>
                <a:cs typeface="Calibri"/>
              </a:rPr>
              <a:t>Need to craft a response and send to DPCAP and HASC/SASC PSMs</a:t>
            </a:r>
          </a:p>
        </p:txBody>
      </p:sp>
    </p:spTree>
    <p:extLst>
      <p:ext uri="{BB962C8B-B14F-4D97-AF65-F5344CB8AC3E}">
        <p14:creationId xmlns:p14="http://schemas.microsoft.com/office/powerpoint/2010/main" val="27088062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99EB53-64CF-99FB-18F0-DBCF50F4FD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724555"/>
          </a:xfrm>
        </p:spPr>
        <p:txBody>
          <a:bodyPr/>
          <a:lstStyle/>
          <a:p>
            <a:r>
              <a:rPr lang="en-US"/>
              <a:t>DFARS Subpart 270.1 Updates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4CAA9F-BEAA-F3A3-5F6C-A3C421CA12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999193"/>
            <a:ext cx="10972800" cy="4673601"/>
          </a:xfrm>
        </p:spPr>
        <p:txBody>
          <a:bodyPr/>
          <a:lstStyle/>
          <a:p>
            <a:r>
              <a:rPr lang="en-US" sz="1800"/>
              <a:t>DFARS Subpart 270.1 Use</a:t>
            </a:r>
          </a:p>
          <a:p>
            <a:pPr lvl="1"/>
            <a:r>
              <a:rPr lang="en-US" sz="1600"/>
              <a:t>Applications Submitted				Yes (~6) – these have been the same for a while…</a:t>
            </a:r>
          </a:p>
          <a:p>
            <a:pPr lvl="1"/>
            <a:r>
              <a:rPr lang="en-US" sz="1600"/>
              <a:t>DPC Approving 				Yes (3)</a:t>
            </a:r>
          </a:p>
          <a:p>
            <a:pPr lvl="1"/>
            <a:r>
              <a:rPr lang="en-US" sz="1600"/>
              <a:t>Contract Awards				Not aware of any yet</a:t>
            </a:r>
          </a:p>
          <a:p>
            <a:pPr lvl="1"/>
            <a:r>
              <a:rPr lang="en-US" sz="1600"/>
              <a:t>Organizations				USSF, USAF</a:t>
            </a:r>
          </a:p>
          <a:p>
            <a:endParaRPr lang="en-US" sz="1800"/>
          </a:p>
          <a:p>
            <a:r>
              <a:rPr lang="en-US" sz="1800"/>
              <a:t>ECR Member Companies Feedback</a:t>
            </a:r>
          </a:p>
          <a:p>
            <a:pPr lvl="1"/>
            <a:r>
              <a:rPr lang="en-US" sz="1600"/>
              <a:t>Ensure contracting officer includes all required documentation in submission to DPC</a:t>
            </a:r>
          </a:p>
          <a:p>
            <a:pPr lvl="1"/>
            <a:r>
              <a:rPr lang="en-US" sz="1600"/>
              <a:t>DPC review process taking 30 days</a:t>
            </a:r>
          </a:p>
          <a:p>
            <a:pPr lvl="1"/>
            <a:r>
              <a:rPr lang="en-US" sz="1600"/>
              <a:t>DPC can handle classified applications – DPC recommends generic descriptions or redact the information</a:t>
            </a:r>
          </a:p>
          <a:p>
            <a:pPr lvl="1"/>
            <a:r>
              <a:rPr lang="en-US" sz="1600"/>
              <a:t>DPC welcomes calls/emails for questions</a:t>
            </a:r>
          </a:p>
          <a:p>
            <a:pPr lvl="1"/>
            <a:r>
              <a:rPr lang="en-US" sz="1600"/>
              <a:t>Updated ECR FAQ v11</a:t>
            </a:r>
          </a:p>
          <a:p>
            <a:endParaRPr lang="en-US" sz="1800"/>
          </a:p>
          <a:p>
            <a:r>
              <a:rPr lang="en-US" sz="1800"/>
              <a:t>Please fill out ECR's 270.1 Usage Tracking Survey: </a:t>
            </a:r>
            <a:r>
              <a:rPr lang="en-US" sz="180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https://forms.cloud.microsoft/r/iMtNnNcbEG</a:t>
            </a:r>
            <a:endParaRPr lang="en-US" sz="1800"/>
          </a:p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06E0759-C67C-91A0-A29C-188D02171A5E}"/>
              </a:ext>
            </a:extLst>
          </p:cNvPr>
          <p:cNvSpPr txBox="1"/>
          <p:nvPr/>
        </p:nvSpPr>
        <p:spPr>
          <a:xfrm>
            <a:off x="0" y="6086272"/>
            <a:ext cx="574708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u="sng"/>
              <a:t>Supporting Documents</a:t>
            </a:r>
          </a:p>
          <a:p>
            <a:r>
              <a:rPr lang="en-US" sz="1100"/>
              <a:t>DFARS Subpart 270.1:</a:t>
            </a:r>
            <a:r>
              <a:rPr lang="en-US" sz="1100" u="sng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https://www.acquisition.gov/dfars/part-270-defense-contracting-programs</a:t>
            </a:r>
            <a:endParaRPr lang="en-US" sz="1100" u="sng">
              <a:solidFill>
                <a:srgbClr val="0000FF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100"/>
              <a:t>PGI: </a:t>
            </a:r>
            <a:r>
              <a:rPr lang="en-US" sz="1100">
                <a:hlinkClick r:id="rId4"/>
              </a:rPr>
              <a:t>https://www.acquisition.gov/dfarspgi/pgi-part-270-defense-contracting-programs</a:t>
            </a:r>
            <a:endParaRPr lang="en-US" sz="1100"/>
          </a:p>
          <a:p>
            <a:r>
              <a:rPr lang="en-US" sz="1100"/>
              <a:t>Policy Memo: </a:t>
            </a:r>
            <a:r>
              <a:rPr lang="en-US" sz="1100" u="sng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5"/>
              </a:rPr>
              <a:t>https://www.acq.osd.mil/dpap/policy/policyvault/USA002576-24-DPCAP.pdf</a:t>
            </a:r>
            <a:endParaRPr lang="en-US" sz="110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7CB766B-7FEE-90D5-831C-9201A4B0789C}"/>
              </a:ext>
            </a:extLst>
          </p:cNvPr>
          <p:cNvSpPr txBox="1"/>
          <p:nvPr/>
        </p:nvSpPr>
        <p:spPr>
          <a:xfrm>
            <a:off x="6444916" y="6086272"/>
            <a:ext cx="4404947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US" sz="1100" u="sng"/>
              <a:t>Supporting Documents</a:t>
            </a:r>
          </a:p>
          <a:p>
            <a:pPr lvl="1"/>
            <a:r>
              <a:rPr lang="en-US" sz="1100"/>
              <a:t>ECR FAQs: See monthly emails, website, or request directly</a:t>
            </a:r>
          </a:p>
          <a:p>
            <a:pPr lvl="1"/>
            <a:r>
              <a:rPr lang="en-US" sz="1100"/>
              <a:t>ECR Sample J&amp;A: See monthly emails, website, or request directly</a:t>
            </a:r>
          </a:p>
        </p:txBody>
      </p:sp>
    </p:spTree>
    <p:extLst>
      <p:ext uri="{BB962C8B-B14F-4D97-AF65-F5344CB8AC3E}">
        <p14:creationId xmlns:p14="http://schemas.microsoft.com/office/powerpoint/2010/main" val="3026906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E05E8A-A78B-BC89-BBC9-D1D6D2390F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724555"/>
          </a:xfrm>
        </p:spPr>
        <p:txBody>
          <a:bodyPr/>
          <a:lstStyle/>
          <a:p>
            <a:r>
              <a:rPr lang="en-US"/>
              <a:t>DFARS Subpart 270.1 Usage Tracking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F3A3FE-B934-4227-F011-290FC3B10C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999193"/>
            <a:ext cx="10972800" cy="4673601"/>
          </a:xfrm>
        </p:spPr>
        <p:txBody>
          <a:bodyPr/>
          <a:lstStyle/>
          <a:p>
            <a:r>
              <a:rPr lang="en-US" sz="2400"/>
              <a:t>If you are at any stage of using 270.1 authority (i.e. just applying, have been approved or have been awarded a contract), please fill out ECR's 270.1 Usage Tracking Survey: </a:t>
            </a:r>
            <a:r>
              <a:rPr lang="en-US" sz="240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https://forms.cloud.microsoft/r/iMtNnNcbEG</a:t>
            </a:r>
            <a:endParaRPr lang="en-US" sz="2400"/>
          </a:p>
          <a:p>
            <a:endParaRPr lang="en-US" sz="2400"/>
          </a:p>
          <a:p>
            <a:r>
              <a:rPr lang="en-US" sz="2400"/>
              <a:t>Thank you to </a:t>
            </a:r>
            <a:r>
              <a:rPr lang="en-US" sz="2400">
                <a:solidFill>
                  <a:srgbClr val="FFFF00"/>
                </a:solidFill>
              </a:rPr>
              <a:t>MTSI, ASI, Weston Solutions, DSA, and Torch </a:t>
            </a:r>
            <a:r>
              <a:rPr lang="en-US" sz="2400"/>
              <a:t>for completing the form.</a:t>
            </a:r>
          </a:p>
          <a:p>
            <a:endParaRPr lang="en-US" sz="2400"/>
          </a:p>
          <a:p>
            <a:r>
              <a:rPr lang="en-US" sz="2400"/>
              <a:t>The purpose of collecting this data is </a:t>
            </a:r>
          </a:p>
          <a:p>
            <a:pPr lvl="1"/>
            <a:r>
              <a:rPr lang="en-US" sz="2000"/>
              <a:t>Help prove out effectiveness of DFARS Subpart 270.1 </a:t>
            </a:r>
          </a:p>
          <a:p>
            <a:pPr lvl="1"/>
            <a:r>
              <a:rPr lang="en-US" sz="2000"/>
              <a:t>Facilitate conversations between PCO’s to mitigate any uncertainty around usage of the pilot program</a:t>
            </a:r>
          </a:p>
        </p:txBody>
      </p:sp>
    </p:spTree>
    <p:extLst>
      <p:ext uri="{BB962C8B-B14F-4D97-AF65-F5344CB8AC3E}">
        <p14:creationId xmlns:p14="http://schemas.microsoft.com/office/powerpoint/2010/main" val="26970890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782797039E10F4B877B1785F1083F48" ma:contentTypeVersion="19" ma:contentTypeDescription="Create a new document." ma:contentTypeScope="" ma:versionID="078612c3d82564683767d597291047fa">
  <xsd:schema xmlns:xsd="http://www.w3.org/2001/XMLSchema" xmlns:xs="http://www.w3.org/2001/XMLSchema" xmlns:p="http://schemas.microsoft.com/office/2006/metadata/properties" xmlns:ns2="a5ec7bdb-4640-4ce8-bdb9-aaf32c714275" xmlns:ns3="f695447e-dcab-4201-b6d4-9a6c9a18ca9c" targetNamespace="http://schemas.microsoft.com/office/2006/metadata/properties" ma:root="true" ma:fieldsID="c78b71992acbe0720f6a6b34dd4ccf44" ns2:_="" ns3:_="">
    <xsd:import namespace="a5ec7bdb-4640-4ce8-bdb9-aaf32c714275"/>
    <xsd:import namespace="f695447e-dcab-4201-b6d4-9a6c9a18ca9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5ec7bdb-4640-4ce8-bdb9-aaf32c7142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9c190e5d-d177-4975-b4ef-fb844f368b8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95447e-dcab-4201-b6d4-9a6c9a18ca9c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51087f6d-bab2-4576-8bf9-71eecf17b314}" ma:internalName="TaxCatchAll" ma:showField="CatchAllData" ma:web="f695447e-dcab-4201-b6d4-9a6c9a18ca9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695447e-dcab-4201-b6d4-9a6c9a18ca9c" xsi:nil="true"/>
    <lcf76f155ced4ddcb4097134ff3c332f xmlns="a5ec7bdb-4640-4ce8-bdb9-aaf32c714275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CAA5819-394D-4AB6-AD03-C9EE8C77BEFB}">
  <ds:schemaRefs>
    <ds:schemaRef ds:uri="a5ec7bdb-4640-4ce8-bdb9-aaf32c714275"/>
    <ds:schemaRef ds:uri="f695447e-dcab-4201-b6d4-9a6c9a18ca9c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B32E4974-F039-41FC-8C8E-02AFB4E697BE}">
  <ds:schemaRefs>
    <ds:schemaRef ds:uri="309bd3a7-f0f0-4db6-878d-a7a06391c396"/>
    <ds:schemaRef ds:uri="599b6251-ab6a-47b3-8c32-73c548b68b4a"/>
    <ds:schemaRef ds:uri="a5ec7bdb-4640-4ce8-bdb9-aaf32c714275"/>
    <ds:schemaRef ds:uri="f695447e-dcab-4201-b6d4-9a6c9a18ca9c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2A2D69DA-04A3-459A-92E8-F10629FA5E0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Application>Microsoft Office PowerPoint</Application>
  <PresentationFormat>Widescreen</PresentationFormat>
  <Slides>16</Slides>
  <Notes>1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Monthly Meeting September 30, 2025 </vt:lpstr>
      <vt:lpstr>Agenda</vt:lpstr>
      <vt:lpstr>Government Funding Status</vt:lpstr>
      <vt:lpstr>Shut Down Workforce Considerations</vt:lpstr>
      <vt:lpstr>NDAA Update</vt:lpstr>
      <vt:lpstr>DFARS Subpart 270.1 Update</vt:lpstr>
      <vt:lpstr>DFARS Subpart 270.1 Updates</vt:lpstr>
      <vt:lpstr>DFARS Subpart 270.1 Updates</vt:lpstr>
      <vt:lpstr>DFARS Subpart 270.1 Usage Tracking</vt:lpstr>
      <vt:lpstr>Agency Strategic Engagement – Army Training Video</vt:lpstr>
      <vt:lpstr>Results of the 2024 Study</vt:lpstr>
      <vt:lpstr>Five Questions in the 2025 Study</vt:lpstr>
      <vt:lpstr>Executive Council Strategy Session</vt:lpstr>
      <vt:lpstr>December Summit</vt:lpstr>
      <vt:lpstr>PowerPoint Presentation</vt:lpstr>
      <vt:lpstr> Monthly Meetings on last Tuesday of each month at 3:00 pm ET Office Hours on second Tuesday of each month at 3:00 pm 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Kevin Lerner</dc:creator>
  <cp:revision>4</cp:revision>
  <cp:lastPrinted>2020-01-03T15:33:43Z</cp:lastPrinted>
  <dcterms:created xsi:type="dcterms:W3CDTF">2016-11-22T20:02:45Z</dcterms:created>
  <dcterms:modified xsi:type="dcterms:W3CDTF">2025-09-30T14:51:18Z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rder">
    <vt:lpwstr>8630400.00000000</vt:lpwstr>
  </property>
  <property fmtid="{D5CDD505-2E9C-101B-9397-08002B2CF9AE}" pid="3" name="ContentTypeId">
    <vt:lpwstr>0x010100B782797039E10F4B877B1785F1083F48</vt:lpwstr>
  </property>
  <property fmtid="{D5CDD505-2E9C-101B-9397-08002B2CF9AE}" pid="4" name="MediaServiceImageTags">
    <vt:lpwstr/>
  </property>
</Properties>
</file>