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</p:sldMasterIdLst>
  <p:notesMasterIdLst>
    <p:notesMasterId r:id="rId17"/>
  </p:notesMasterIdLst>
  <p:sldIdLst>
    <p:sldId id="5965" r:id="rId5"/>
    <p:sldId id="5964" r:id="rId6"/>
    <p:sldId id="6107" r:id="rId7"/>
    <p:sldId id="6090" r:id="rId8"/>
    <p:sldId id="6102" r:id="rId9"/>
    <p:sldId id="6103" r:id="rId10"/>
    <p:sldId id="6105" r:id="rId11"/>
    <p:sldId id="6108" r:id="rId12"/>
    <p:sldId id="6100" r:id="rId13"/>
    <p:sldId id="6074" r:id="rId14"/>
    <p:sldId id="6109" r:id="rId15"/>
    <p:sldId id="6003" r:id="rId16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E8AE29-6C25-9393-D152-F4B02C39F995}" name="Stephanie Halcrow" initials="SH" userId="S::stephanie_thehalcrowgroup.com#ext#@vennstrategiesdc.onmicrosoft.com::ccaf8c1f-1dde-4ba9-87ad-5759d338febb" providerId="AD"/>
  <p188:author id="{C067C75F-CF16-15D7-AD92-B657D56FF48B}" name="Duncan Hughes" initials="DH" userId="S::dhughes@vennstrategies.com::7400e2c1-f834-4de2-ba1a-0e09b36386c0" providerId="AD"/>
  <p188:author id="{66DA5162-8416-22BD-4B60-0A66D73097AD}" name="Garrett Lukken" initials="GL" userId="S::glukken@vennstrategies.com::f161aba3-a9ce-435c-8267-455810e253fa" providerId="AD"/>
  <p188:author id="{0DE99B76-403D-6955-2E75-7245FBA94564}" name="Teagan Poleykett" initials="TP" userId="S::tpoleykett@vennstrategies.com::8d5263f3-7f44-4644-b586-c9c4fd0eb0bb" providerId="AD"/>
  <p188:author id="{B8CE06CA-F3BC-501B-2FF6-D9535890900E}" name="Stephanie Halcrow" initials="SH" userId="bfaa66868a7fc76b" providerId="Windows Live"/>
  <p188:author id="{178CEFF2-C755-64D8-7148-4031AE777FF2}" name="Matt Scott" initials="MS" userId="S::mscott@vennstrategies.com::e3b21f49-feec-4233-931c-ce1b3ef6b6a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 Pearce" initials="MP" lastIdx="1" clrIdx="0">
    <p:extLst>
      <p:ext uri="{19B8F6BF-5375-455C-9EA6-DF929625EA0E}">
        <p15:presenceInfo xmlns:p15="http://schemas.microsoft.com/office/powerpoint/2012/main" userId="Matt Pear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BF2"/>
    <a:srgbClr val="A6A6A6"/>
    <a:srgbClr val="D9D9D9"/>
    <a:srgbClr val="FF33CC"/>
    <a:srgbClr val="264061"/>
    <a:srgbClr val="375067"/>
    <a:srgbClr val="006FAC"/>
    <a:srgbClr val="6EBEEA"/>
    <a:srgbClr val="6D6D6D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 snapToGrid="0">
      <p:cViewPr>
        <p:scale>
          <a:sx n="81" d="100"/>
          <a:sy n="81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ncan Hughes" userId="7400e2c1-f834-4de2-ba1a-0e09b36386c0" providerId="ADAL" clId="{7B50BE9C-6BBA-43A2-AFF7-D927451E2D00}"/>
    <pc:docChg chg="custSel addSld delSld modSld">
      <pc:chgData name="Duncan Hughes" userId="7400e2c1-f834-4de2-ba1a-0e09b36386c0" providerId="ADAL" clId="{7B50BE9C-6BBA-43A2-AFF7-D927451E2D00}" dt="2026-06-30T16:59:11.853" v="92" actId="47"/>
      <pc:docMkLst>
        <pc:docMk/>
      </pc:docMkLst>
      <pc:sldChg chg="addSp delSp modSp del mod">
        <pc:chgData name="Duncan Hughes" userId="7400e2c1-f834-4de2-ba1a-0e09b36386c0" providerId="ADAL" clId="{7B50BE9C-6BBA-43A2-AFF7-D927451E2D00}" dt="2026-06-30T16:59:11.853" v="92" actId="47"/>
        <pc:sldMkLst>
          <pc:docMk/>
          <pc:sldMk cId="1994558" sldId="6106"/>
        </pc:sldMkLst>
        <pc:spChg chg="mod">
          <ac:chgData name="Duncan Hughes" userId="7400e2c1-f834-4de2-ba1a-0e09b36386c0" providerId="ADAL" clId="{7B50BE9C-6BBA-43A2-AFF7-D927451E2D00}" dt="2026-06-30T16:58:30.048" v="63" actId="1076"/>
          <ac:spMkLst>
            <pc:docMk/>
            <pc:sldMk cId="1994558" sldId="6106"/>
            <ac:spMk id="2" creationId="{55C29F8D-6FC4-161C-F838-8825580C5EBB}"/>
          </ac:spMkLst>
        </pc:spChg>
        <pc:spChg chg="del mod">
          <ac:chgData name="Duncan Hughes" userId="7400e2c1-f834-4de2-ba1a-0e09b36386c0" providerId="ADAL" clId="{7B50BE9C-6BBA-43A2-AFF7-D927451E2D00}" dt="2026-06-30T16:58:37.047" v="65" actId="478"/>
          <ac:spMkLst>
            <pc:docMk/>
            <pc:sldMk cId="1994558" sldId="6106"/>
            <ac:spMk id="3" creationId="{9E6F9264-4D9E-73C1-15B0-24612A81FAE2}"/>
          </ac:spMkLst>
        </pc:spChg>
        <pc:spChg chg="add mod">
          <ac:chgData name="Duncan Hughes" userId="7400e2c1-f834-4de2-ba1a-0e09b36386c0" providerId="ADAL" clId="{7B50BE9C-6BBA-43A2-AFF7-D927451E2D00}" dt="2026-06-30T16:58:37.047" v="65" actId="478"/>
          <ac:spMkLst>
            <pc:docMk/>
            <pc:sldMk cId="1994558" sldId="6106"/>
            <ac:spMk id="5" creationId="{8C345841-F7C6-6186-0721-24412669A025}"/>
          </ac:spMkLst>
        </pc:spChg>
      </pc:sldChg>
      <pc:sldChg chg="modSp new mod">
        <pc:chgData name="Duncan Hughes" userId="7400e2c1-f834-4de2-ba1a-0e09b36386c0" providerId="ADAL" clId="{7B50BE9C-6BBA-43A2-AFF7-D927451E2D00}" dt="2026-06-30T16:59:03.882" v="91" actId="1076"/>
        <pc:sldMkLst>
          <pc:docMk/>
          <pc:sldMk cId="1952931504" sldId="6109"/>
        </pc:sldMkLst>
        <pc:spChg chg="mod">
          <ac:chgData name="Duncan Hughes" userId="7400e2c1-f834-4de2-ba1a-0e09b36386c0" providerId="ADAL" clId="{7B50BE9C-6BBA-43A2-AFF7-D927451E2D00}" dt="2026-06-30T16:59:03.882" v="91" actId="1076"/>
          <ac:spMkLst>
            <pc:docMk/>
            <pc:sldMk cId="1952931504" sldId="6109"/>
            <ac:spMk id="2" creationId="{DF3E7001-A555-B2BB-C9E3-EFBDA1CC03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846EC2E-A6B5-4FB4-8885-569145C1B0E5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5BDFD58-E265-4BC7-B188-C9F118279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445" y="2689695"/>
            <a:ext cx="10363200" cy="12881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986"/>
            <a:ext cx="8534400" cy="147002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C8CEE-B0DE-4AD8-BF28-DB4E712B8E97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8C9FD-3806-4078-A11C-2FB2A02B8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012AB3-CEC1-3B8F-AA5E-4DDF454F84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8756" y="278572"/>
            <a:ext cx="6568579" cy="227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6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A5A2767B-12E8-3097-0F5A-70DD91F14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7ACB3-F2AB-4FB0-BD44-3301AD82071A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6F10EF7-F91C-B355-81E1-E4236964E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62D6-0288-46F0-BC06-7915B728FA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E91C370F-6C82-71E2-9D86-123039B58C1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2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1C58673-14C8-B46F-03D7-300DC9C87AB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600" y="999193"/>
            <a:ext cx="10972800" cy="467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1575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7ACB3-F2AB-4FB0-BD44-3301AD82071A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2A98A-71B5-4EDF-A3A8-AEE6BE03C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2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05648"/>
            <a:ext cx="5384800" cy="4667624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05648"/>
            <a:ext cx="5384800" cy="4667624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DC75A-5963-4759-8A21-2AD27192C3FA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662D6-0288-46F0-BC06-7915B728FA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8CD90D-D759-A0F5-D5FE-65CF669B0A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2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9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3438F-E558-4457-A8F2-7DF2DBE77132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83D68-74FF-41C4-9F30-3D668FFAF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AF7D40-FD72-317B-2A52-DB824D924FE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2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3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11B87-68E1-4D49-B601-BD986F480169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EF144-A0A7-45BC-AB4E-9B6676C8B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5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51217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35012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B591D-0692-4112-B0A0-2E9F45EA45F2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11CB8-8E0C-4EF2-AAB0-9A116C016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999193"/>
            <a:ext cx="10972800" cy="4756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EB7298-C7C1-4AA2-9964-95265F62A99D}" type="datetimeFigureOut">
              <a:rPr lang="en-US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48CB7B-C705-4D4C-9351-7E2113486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D91AD6-93FE-270E-05B4-BD706385537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09600" y="274638"/>
            <a:ext cx="10972800" cy="72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715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9" r:id="rId5"/>
    <p:sldLayoutId id="2147483730" r:id="rId6"/>
    <p:sldLayoutId id="2147483731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9zmaULNOK0y0KNFeWok7dvNjUo1Ef0RGtYbJxP0OsLtUMEpVNkExQlI5TDNMTEZCTzhPUElLOVNMRy4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C2DB0A-5CA7-60F8-6209-E430423EA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445" y="2689695"/>
            <a:ext cx="10363200" cy="1288115"/>
          </a:xfrm>
        </p:spPr>
        <p:txBody>
          <a:bodyPr lIns="91440" tIns="45720" rIns="91440" bIns="45720" anchor="t"/>
          <a:lstStyle/>
          <a:p>
            <a:r>
              <a:rPr lang="en-US" dirty="0"/>
              <a:t>Monthly Meeting</a:t>
            </a:r>
            <a:br>
              <a:rPr lang="en-US" dirty="0"/>
            </a:br>
            <a:r>
              <a:rPr lang="en-US" dirty="0"/>
              <a:t>June 30, 2026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3E8BE1-6361-ACAB-3F52-9A204302E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756" y="278572"/>
            <a:ext cx="6568579" cy="227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2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A7AD-905A-009C-8FD6-EB7666426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24555"/>
          </a:xfrm>
        </p:spPr>
        <p:txBody>
          <a:bodyPr/>
          <a:lstStyle/>
          <a:p>
            <a:r>
              <a:rPr lang="en-US"/>
              <a:t>Agenda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CFC24-812A-A49C-D524-540074DB2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9193"/>
            <a:ext cx="10972800" cy="4673601"/>
          </a:xfrm>
        </p:spPr>
        <p:txBody>
          <a:bodyPr/>
          <a:lstStyle/>
          <a:p>
            <a:r>
              <a:rPr lang="en-US" sz="2800" dirty="0"/>
              <a:t>Membership Update</a:t>
            </a:r>
          </a:p>
          <a:p>
            <a:r>
              <a:rPr lang="en-US" sz="2800" dirty="0"/>
              <a:t>Lay of the Land</a:t>
            </a:r>
          </a:p>
          <a:p>
            <a:r>
              <a:rPr lang="en-US" sz="2800" dirty="0"/>
              <a:t>Summit Recap </a:t>
            </a:r>
          </a:p>
          <a:p>
            <a:r>
              <a:rPr lang="en-US" sz="2800" dirty="0"/>
              <a:t>Hill Day Recap</a:t>
            </a:r>
          </a:p>
          <a:p>
            <a:r>
              <a:rPr lang="en-US" sz="2800" dirty="0"/>
              <a:t>Mills Amendment Opposition</a:t>
            </a:r>
          </a:p>
          <a:p>
            <a:r>
              <a:rPr lang="en-US" sz="2800" dirty="0"/>
              <a:t>Skinny Hill Day – July 14 </a:t>
            </a:r>
          </a:p>
          <a:p>
            <a:r>
              <a:rPr lang="en-US" sz="2800" dirty="0"/>
              <a:t>Legislative Update </a:t>
            </a:r>
          </a:p>
          <a:p>
            <a:r>
              <a:rPr lang="en-US" sz="2800" dirty="0"/>
              <a:t>DFARS Subpart 270.1 Usage Data Sharing</a:t>
            </a:r>
          </a:p>
          <a:p>
            <a:r>
              <a:rPr lang="en-US" sz="2800" dirty="0"/>
              <a:t>Dr. Hasik Study Update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1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162C-8019-1B48-9259-DDEDBA6E4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A209-2175-AB97-009B-F01D62600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ECR has grown significantly since January, with the additions of Monte Sano Research, Constellation West, Wunderlich-Malec and Strategic ACI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32 Total Members </a:t>
            </a:r>
          </a:p>
          <a:p>
            <a:pPr lvl="1"/>
            <a:r>
              <a:rPr lang="en-US" dirty="0"/>
              <a:t>14 Executive Council Members </a:t>
            </a:r>
          </a:p>
          <a:p>
            <a:pPr lvl="1"/>
            <a:r>
              <a:rPr lang="en-US" dirty="0"/>
              <a:t>18 General Members 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754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71A66-442F-A72F-071D-4F2D90F69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 of the Land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CD313-6737-F0CB-0231-FBAECA326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9193"/>
            <a:ext cx="10972800" cy="4673601"/>
          </a:xfrm>
        </p:spPr>
        <p:txBody>
          <a:bodyPr/>
          <a:lstStyle/>
          <a:p>
            <a:r>
              <a:rPr lang="en-US" sz="2800" dirty="0"/>
              <a:t>NDAA cleared a key procedural hurdle in the Rules Committee on Monday, but the addition of the SAVE America Act will likely complicate the bill’s path forward</a:t>
            </a:r>
          </a:p>
          <a:p>
            <a:endParaRPr lang="en-US" sz="2800" dirty="0"/>
          </a:p>
          <a:p>
            <a:r>
              <a:rPr lang="en-US" sz="2800" dirty="0"/>
              <a:t>Reconciliation 3.0 continues to be floated as an avenue for passing Republican wins prior to midterms. Despite support from party leadership, calendar constraints make passage improbable</a:t>
            </a:r>
          </a:p>
          <a:p>
            <a:endParaRPr lang="en-US" sz="2800" dirty="0"/>
          </a:p>
          <a:p>
            <a:r>
              <a:rPr lang="en-US" sz="2800" dirty="0"/>
              <a:t>July will likely be a busy month, as legislators attempt to advance the NDAA and appropriations bills before the August recess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281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2C6D8-2B0E-E61B-D941-7BA93E1E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Summit Recap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34059-5CA9-FB45-6E61-9942E4296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60647"/>
            <a:ext cx="10972800" cy="4673601"/>
          </a:xfrm>
        </p:spPr>
        <p:txBody>
          <a:bodyPr/>
          <a:lstStyle/>
          <a:p>
            <a:r>
              <a:rPr lang="en-US" sz="2600" dirty="0"/>
              <a:t>Close to 50 individuals joined the Summit, including representatives from 13 ECR member companies</a:t>
            </a:r>
          </a:p>
          <a:p>
            <a:endParaRPr lang="en-US" sz="2600" dirty="0"/>
          </a:p>
          <a:p>
            <a:r>
              <a:rPr lang="en-US" sz="2600" dirty="0"/>
              <a:t>Special thanks to Cat Dunham, </a:t>
            </a:r>
            <a:r>
              <a:rPr lang="en-US" sz="2600" dirty="0" err="1"/>
              <a:t>PatchPlus</a:t>
            </a:r>
            <a:r>
              <a:rPr lang="en-US" sz="2600" dirty="0"/>
              <a:t> Consulting; Dave Cook, Torch Technologies; Bob Fei, Life Cycle Engineering; Mike Williams, MTSI; and Barry Page, Will-Burt Company; for participating on ECR member panels</a:t>
            </a:r>
          </a:p>
          <a:p>
            <a:endParaRPr lang="en-US" sz="2600" dirty="0"/>
          </a:p>
          <a:p>
            <a:r>
              <a:rPr lang="en-US" sz="2600" dirty="0"/>
              <a:t>John Tenaglia, Francis </a:t>
            </a:r>
            <a:r>
              <a:rPr lang="en-US" sz="2600" dirty="0" err="1"/>
              <a:t>Tisak</a:t>
            </a:r>
            <a:r>
              <a:rPr lang="en-US" sz="2600" dirty="0"/>
              <a:t>, and Kim Buehler from the Pentagon headlined, providing updates on defense acquisition, and sharing their support for employee-owned contracting</a:t>
            </a:r>
          </a:p>
        </p:txBody>
      </p:sp>
    </p:spTree>
    <p:extLst>
      <p:ext uri="{BB962C8B-B14F-4D97-AF65-F5344CB8AC3E}">
        <p14:creationId xmlns:p14="http://schemas.microsoft.com/office/powerpoint/2010/main" val="136402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B594-5CA0-C810-2AC8-78CDBCE9E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947"/>
            <a:ext cx="10972800" cy="724555"/>
          </a:xfrm>
        </p:spPr>
        <p:txBody>
          <a:bodyPr/>
          <a:lstStyle/>
          <a:p>
            <a:r>
              <a:rPr lang="en-US" dirty="0"/>
              <a:t>Hill Day Recap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7B9B6-24BB-7ADE-3047-A2150AD44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74502"/>
            <a:ext cx="10972800" cy="4673601"/>
          </a:xfrm>
        </p:spPr>
        <p:txBody>
          <a:bodyPr/>
          <a:lstStyle/>
          <a:p>
            <a:r>
              <a:rPr lang="en-US" sz="2800" dirty="0"/>
              <a:t>Met with 20 congressional offices to build support for NDAA floor amendments related to government-wide duplication and 100% transition, while also building opposition to Rep. Cory Mills’ (R-FL) amendment to weaken DFARS 270.1</a:t>
            </a:r>
          </a:p>
          <a:p>
            <a:endParaRPr lang="en-US" sz="2800" dirty="0"/>
          </a:p>
          <a:p>
            <a:r>
              <a:rPr lang="en-US" sz="2800" dirty="0"/>
              <a:t>In a member-level meeting with Rep. Jeff Crank, ECR policy priorities were well received</a:t>
            </a:r>
          </a:p>
          <a:p>
            <a:endParaRPr lang="en-US" sz="2800" dirty="0"/>
          </a:p>
          <a:p>
            <a:r>
              <a:rPr lang="en-US" sz="2800" dirty="0"/>
              <a:t>Led to numerous follow-on discussions with offices in both chambers and on both sides of the aisle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4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D9B6D-0309-B342-17AB-C53D746B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Mills Amendment Opposition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C625B-94A8-0BFB-E4E8-A8B89B1D0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Rep. Cory Mills’s (R-FL) effort to water down the pilot program will be offered as an amendment to NDAA</a:t>
            </a:r>
          </a:p>
          <a:p>
            <a:endParaRPr lang="en-US" sz="2800" dirty="0"/>
          </a:p>
          <a:p>
            <a:r>
              <a:rPr lang="en-US" sz="2800" dirty="0"/>
              <a:t>Chairman Rogers and Ranking Member Smith will be on the Floor to debate the amendment and are recommending a </a:t>
            </a:r>
            <a:r>
              <a:rPr lang="en-US" sz="2800" b="1" dirty="0"/>
              <a:t>NO</a:t>
            </a:r>
            <a:r>
              <a:rPr lang="en-US" sz="2800" dirty="0"/>
              <a:t> vote</a:t>
            </a:r>
          </a:p>
          <a:p>
            <a:pPr lvl="1"/>
            <a:r>
              <a:rPr lang="en-US" sz="2400" dirty="0"/>
              <a:t>Reps. Strong (R-AL) and Courtney (D-CT) will be joining in opposition as well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HASC staff will also be issuing a recommendation to all members to vote NO on the amendment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400" dirty="0"/>
              <a:t> </a:t>
            </a:r>
          </a:p>
          <a:p>
            <a:pPr>
              <a:spcBef>
                <a:spcPts val="0"/>
              </a:spcBef>
            </a:pPr>
            <a:r>
              <a:rPr lang="en-US" sz="2800" dirty="0"/>
              <a:t>ECR remains in regular contact with both majority and minority committee staff on potential next steps. </a:t>
            </a:r>
          </a:p>
        </p:txBody>
      </p:sp>
    </p:spTree>
    <p:extLst>
      <p:ext uri="{BB962C8B-B14F-4D97-AF65-F5344CB8AC3E}">
        <p14:creationId xmlns:p14="http://schemas.microsoft.com/office/powerpoint/2010/main" val="418944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2BB9E-8D22-3FAD-D669-F6531100C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“Skinny” Hill Day – July 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B9653-3692-2ECE-A27A-2A140DCE6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build opposition to Rep. Mills’ amendment, ECR is asking members to participate in a short Hill Day on July 14</a:t>
            </a:r>
          </a:p>
          <a:p>
            <a:endParaRPr lang="en-US" dirty="0"/>
          </a:p>
          <a:p>
            <a:r>
              <a:rPr lang="en-US" dirty="0"/>
              <a:t>Hill meetings only — no dinners, receptions, or other events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All members are welcome to join, but given the short timeframe, ECR will rely primarily on local members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214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C28D4-C2A7-9CFB-5ACB-55392CB1C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4805-0EF6-C4A5-E7C7-5AEBB6928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3802"/>
            <a:ext cx="10972800" cy="724555"/>
          </a:xfrm>
        </p:spPr>
        <p:txBody>
          <a:bodyPr/>
          <a:lstStyle/>
          <a:p>
            <a:r>
              <a:rPr lang="en-US" dirty="0"/>
              <a:t>Legislative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DD5CA-C8D1-5149-881A-766FDB171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88357"/>
            <a:ext cx="10972800" cy="4673601"/>
          </a:xfrm>
        </p:spPr>
        <p:txBody>
          <a:bodyPr/>
          <a:lstStyle/>
          <a:p>
            <a:r>
              <a:rPr lang="en-US" sz="2800" dirty="0"/>
              <a:t>Despite a major advocacy push, neither government-wide duplication nor 100% transition was offered as a floor amendment to the House NDAA</a:t>
            </a:r>
          </a:p>
          <a:p>
            <a:pPr lvl="1"/>
            <a:r>
              <a:rPr lang="en-US" sz="2000" dirty="0"/>
              <a:t>Both HOGR and HSBC threw up roadblocks to advancing amendment language during the NDAA markup process as well as the floor amendment process</a:t>
            </a:r>
          </a:p>
          <a:p>
            <a:pPr lvl="1"/>
            <a:r>
              <a:rPr lang="en-US" sz="2000" dirty="0"/>
              <a:t>Shifting our focus to potential senate activity for the remainder of 2026</a:t>
            </a:r>
          </a:p>
          <a:p>
            <a:endParaRPr lang="en-US" sz="2800" dirty="0"/>
          </a:p>
          <a:p>
            <a:r>
              <a:rPr lang="en-US" sz="2800" dirty="0"/>
              <a:t>This year’s work built a strong foundation to advance both priorities next cycle</a:t>
            </a:r>
          </a:p>
          <a:p>
            <a:pPr lvl="1"/>
            <a:r>
              <a:rPr lang="en-US" sz="2000" dirty="0"/>
              <a:t>With 70+ new House members, there will be significant opportunities to advance priorities in the 120</a:t>
            </a:r>
            <a:r>
              <a:rPr lang="en-US" sz="2000" baseline="30000" dirty="0"/>
              <a:t>th</a:t>
            </a:r>
            <a:r>
              <a:rPr lang="en-US" sz="2000" dirty="0"/>
              <a:t> congress</a:t>
            </a:r>
          </a:p>
        </p:txBody>
      </p:sp>
    </p:spTree>
    <p:extLst>
      <p:ext uri="{BB962C8B-B14F-4D97-AF65-F5344CB8AC3E}">
        <p14:creationId xmlns:p14="http://schemas.microsoft.com/office/powerpoint/2010/main" val="119969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35489-4767-C66F-E08E-20A3659E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24555"/>
          </a:xfrm>
        </p:spPr>
        <p:txBody>
          <a:bodyPr/>
          <a:lstStyle/>
          <a:p>
            <a:r>
              <a:rPr lang="en-US" dirty="0"/>
              <a:t>DFARS Subpart 270.1 Usage Data Share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B5596-FFC3-4DC9-CEC9-332DD4673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9193"/>
            <a:ext cx="10972800" cy="4673601"/>
          </a:xfrm>
        </p:spPr>
        <p:txBody>
          <a:bodyPr/>
          <a:lstStyle/>
          <a:p>
            <a:r>
              <a:rPr lang="en-US" sz="2800" dirty="0"/>
              <a:t>Thank you to the five firms who have submitted their 270.1 usage to the form. We now have record of 14 uses!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Streamlined Form – takes only a few minutes to complete! </a:t>
            </a:r>
          </a:p>
          <a:p>
            <a:endParaRPr lang="en-US" sz="2800" dirty="0"/>
          </a:p>
          <a:p>
            <a:r>
              <a:rPr lang="en-US" sz="2800" dirty="0"/>
              <a:t>Starting over – need  everyone to enter ALL approvals/awards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A36419-B23A-5E35-BC47-5B3D8B88F215}"/>
              </a:ext>
            </a:extLst>
          </p:cNvPr>
          <p:cNvSpPr/>
          <p:nvPr/>
        </p:nvSpPr>
        <p:spPr>
          <a:xfrm>
            <a:off x="4748212" y="4482173"/>
            <a:ext cx="2695575" cy="885821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rgbClr val="E7EBF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Form</a:t>
            </a:r>
            <a:endParaRPr lang="en-US" sz="2600" dirty="0">
              <a:solidFill>
                <a:srgbClr val="E7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5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E7001-A555-B2BB-C9E3-EFBDA1CC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01557"/>
            <a:ext cx="10972800" cy="724555"/>
          </a:xfrm>
        </p:spPr>
        <p:txBody>
          <a:bodyPr/>
          <a:lstStyle/>
          <a:p>
            <a:r>
              <a:rPr lang="en-US" dirty="0"/>
              <a:t>Dr. Hasik Study Update </a:t>
            </a:r>
          </a:p>
        </p:txBody>
      </p:sp>
    </p:spTree>
    <p:extLst>
      <p:ext uri="{BB962C8B-B14F-4D97-AF65-F5344CB8AC3E}">
        <p14:creationId xmlns:p14="http://schemas.microsoft.com/office/powerpoint/2010/main" val="1952931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2F222-9CC4-96B4-2B7E-0C6F276A6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>
                <a:ea typeface="Calibri"/>
                <a:cs typeface="Calibri"/>
              </a:rPr>
              <a:t>QUESTIONS AND DISCUSSION </a:t>
            </a:r>
          </a:p>
        </p:txBody>
      </p:sp>
    </p:spTree>
    <p:extLst>
      <p:ext uri="{BB962C8B-B14F-4D97-AF65-F5344CB8AC3E}">
        <p14:creationId xmlns:p14="http://schemas.microsoft.com/office/powerpoint/2010/main" val="2377930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95447e-dcab-4201-b6d4-9a6c9a18ca9c" xsi:nil="true"/>
    <lcf76f155ced4ddcb4097134ff3c332f xmlns="a5ec7bdb-4640-4ce8-bdb9-aaf32c71427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2797039E10F4B877B1785F1083F48" ma:contentTypeVersion="19" ma:contentTypeDescription="Create a new document." ma:contentTypeScope="" ma:versionID="003a00c978502469743586e8b9d6de6a">
  <xsd:schema xmlns:xsd="http://www.w3.org/2001/XMLSchema" xmlns:xs="http://www.w3.org/2001/XMLSchema" xmlns:p="http://schemas.microsoft.com/office/2006/metadata/properties" xmlns:ns2="a5ec7bdb-4640-4ce8-bdb9-aaf32c714275" xmlns:ns3="f695447e-dcab-4201-b6d4-9a6c9a18ca9c" targetNamespace="http://schemas.microsoft.com/office/2006/metadata/properties" ma:root="true" ma:fieldsID="b81d9ce32bf4cc06f522f603253b4279" ns2:_="" ns3:_="">
    <xsd:import namespace="a5ec7bdb-4640-4ce8-bdb9-aaf32c714275"/>
    <xsd:import namespace="f695447e-dcab-4201-b6d4-9a6c9a18ca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ec7bdb-4640-4ce8-bdb9-aaf32c7142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c190e5d-d177-4975-b4ef-fb844f368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5447e-dcab-4201-b6d4-9a6c9a18ca9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087f6d-bab2-4576-8bf9-71eecf17b314}" ma:internalName="TaxCatchAll" ma:showField="CatchAllData" ma:web="f695447e-dcab-4201-b6d4-9a6c9a18ca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2D69DA-04A3-459A-92E8-F10629FA5E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2E4974-F039-41FC-8C8E-02AFB4E697BE}">
  <ds:schemaRefs>
    <ds:schemaRef ds:uri="http://schemas.microsoft.com/office/infopath/2007/PartnerControls"/>
    <ds:schemaRef ds:uri="http://purl.org/dc/dcmitype/"/>
    <ds:schemaRef ds:uri="a5ec7bdb-4640-4ce8-bdb9-aaf32c714275"/>
    <ds:schemaRef ds:uri="f695447e-dcab-4201-b6d4-9a6c9a18ca9c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2E2074E-168E-43B8-9409-DB4AA59ACF93}">
  <ds:schemaRefs>
    <ds:schemaRef ds:uri="a5ec7bdb-4640-4ce8-bdb9-aaf32c714275"/>
    <ds:schemaRef ds:uri="f695447e-dcab-4201-b6d4-9a6c9a18ca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13623</TotalTime>
  <Words>635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Monthly Meeting June 30, 2026 </vt:lpstr>
      <vt:lpstr>Agenda</vt:lpstr>
      <vt:lpstr>Membership Update</vt:lpstr>
      <vt:lpstr>Lay of the Land</vt:lpstr>
      <vt:lpstr>Summit Recap </vt:lpstr>
      <vt:lpstr>Hill Day Recap </vt:lpstr>
      <vt:lpstr>Mills Amendment Opposition</vt:lpstr>
      <vt:lpstr>“Skinny” Hill Day – July 14</vt:lpstr>
      <vt:lpstr>Legislative Update</vt:lpstr>
      <vt:lpstr>DFARS Subpart 270.1 Usage Data Share </vt:lpstr>
      <vt:lpstr>Dr. Hasik Study Update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Lerner</dc:creator>
  <cp:lastModifiedBy>Duncan Hughes</cp:lastModifiedBy>
  <cp:revision>50</cp:revision>
  <cp:lastPrinted>2020-01-03T15:33:43Z</cp:lastPrinted>
  <dcterms:created xsi:type="dcterms:W3CDTF">2016-11-22T20:02:45Z</dcterms:created>
  <dcterms:modified xsi:type="dcterms:W3CDTF">2026-06-30T16:59:12Z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8630400.00000000</vt:lpwstr>
  </property>
  <property fmtid="{D5CDD505-2E9C-101B-9397-08002B2CF9AE}" pid="3" name="ContentTypeId">
    <vt:lpwstr>0x010100B782797039E10F4B877B1785F1083F48</vt:lpwstr>
  </property>
  <property fmtid="{D5CDD505-2E9C-101B-9397-08002B2CF9AE}" pid="4" name="MediaServiceImageTags">
    <vt:lpwstr/>
  </property>
</Properties>
</file>